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media/image2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4.jpg" ContentType="image/jpeg"/>
  <Override PartName="/ppt/media/image25.jpg" ContentType="image/jpeg"/>
  <Override PartName="/ppt/media/image26.jpg" ContentType="image/jpeg"/>
  <Override PartName="/ppt/media/image27.jpg" ContentType="image/jpeg"/>
  <Override PartName="/ppt/media/image28.jpg" ContentType="image/jpeg"/>
  <Override PartName="/ppt/media/image29.jpg" ContentType="image/jpeg"/>
  <Override PartName="/ppt/media/image30.jpg" ContentType="image/jpeg"/>
  <Override PartName="/ppt/media/image31.jpg" ContentType="image/jpeg"/>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charts/chart6.xml" ContentType="application/vnd.openxmlformats-officedocument.drawingml.chart+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charts/chart7.xml" ContentType="application/vnd.openxmlformats-officedocument.drawingml.chart+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2"/>
  </p:notesMasterIdLst>
  <p:sldIdLst>
    <p:sldId id="256" r:id="rId4"/>
    <p:sldId id="257" r:id="rId5"/>
    <p:sldId id="330" r:id="rId6"/>
    <p:sldId id="265" r:id="rId7"/>
    <p:sldId id="268" r:id="rId8"/>
    <p:sldId id="269" r:id="rId9"/>
    <p:sldId id="258" r:id="rId10"/>
    <p:sldId id="259" r:id="rId11"/>
    <p:sldId id="260" r:id="rId12"/>
    <p:sldId id="261" r:id="rId13"/>
    <p:sldId id="326" r:id="rId14"/>
    <p:sldId id="318" r:id="rId15"/>
    <p:sldId id="315" r:id="rId16"/>
    <p:sldId id="329" r:id="rId17"/>
    <p:sldId id="328" r:id="rId18"/>
    <p:sldId id="4211" r:id="rId19"/>
    <p:sldId id="4212" r:id="rId20"/>
    <p:sldId id="4199" r:id="rId21"/>
    <p:sldId id="4197" r:id="rId22"/>
    <p:sldId id="4198" r:id="rId23"/>
    <p:sldId id="4111" r:id="rId24"/>
    <p:sldId id="4162" r:id="rId25"/>
    <p:sldId id="4214" r:id="rId26"/>
    <p:sldId id="4215" r:id="rId27"/>
    <p:sldId id="4216" r:id="rId28"/>
    <p:sldId id="4217" r:id="rId29"/>
    <p:sldId id="4218"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938" autoAdjust="0"/>
  </p:normalViewPr>
  <p:slideViewPr>
    <p:cSldViewPr snapToGrid="0">
      <p:cViewPr varScale="1">
        <p:scale>
          <a:sx n="87" d="100"/>
          <a:sy n="87" d="100"/>
        </p:scale>
        <p:origin x="1452"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Iron &amp; Steel Industry Steel</a:t>
            </a:r>
            <a:r>
              <a:rPr lang="en-US" baseline="0"/>
              <a:t> Production - Total &amp; By Process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v>BOF Tonnage Produced</c:v>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Sheet2!$C$2:$C$47</c:f>
              <c:numCache>
                <c:formatCode>General</c:formatCode>
                <c:ptCount val="46"/>
                <c:pt idx="0">
                  <c:v>83.5</c:v>
                </c:pt>
                <c:pt idx="1">
                  <c:v>83.3</c:v>
                </c:pt>
                <c:pt idx="2">
                  <c:v>67.599999999999994</c:v>
                </c:pt>
                <c:pt idx="3">
                  <c:v>73.2</c:v>
                </c:pt>
                <c:pt idx="4">
                  <c:v>45.3</c:v>
                </c:pt>
                <c:pt idx="5">
                  <c:v>52</c:v>
                </c:pt>
                <c:pt idx="6">
                  <c:v>52.8</c:v>
                </c:pt>
                <c:pt idx="7">
                  <c:v>51.9</c:v>
                </c:pt>
                <c:pt idx="8">
                  <c:v>47.9</c:v>
                </c:pt>
                <c:pt idx="9">
                  <c:v>52.5</c:v>
                </c:pt>
                <c:pt idx="10">
                  <c:v>58</c:v>
                </c:pt>
                <c:pt idx="11">
                  <c:v>58.3</c:v>
                </c:pt>
                <c:pt idx="12">
                  <c:v>58.5</c:v>
                </c:pt>
                <c:pt idx="13">
                  <c:v>52.7</c:v>
                </c:pt>
                <c:pt idx="14">
                  <c:v>57.6</c:v>
                </c:pt>
                <c:pt idx="15">
                  <c:v>57.4</c:v>
                </c:pt>
                <c:pt idx="16">
                  <c:v>61</c:v>
                </c:pt>
                <c:pt idx="17">
                  <c:v>62.5</c:v>
                </c:pt>
                <c:pt idx="18">
                  <c:v>60.5</c:v>
                </c:pt>
                <c:pt idx="19">
                  <c:v>61</c:v>
                </c:pt>
                <c:pt idx="20">
                  <c:v>59.6</c:v>
                </c:pt>
                <c:pt idx="21">
                  <c:v>57.7</c:v>
                </c:pt>
                <c:pt idx="22">
                  <c:v>59.5</c:v>
                </c:pt>
                <c:pt idx="23">
                  <c:v>52.2</c:v>
                </c:pt>
                <c:pt idx="24">
                  <c:v>50.1</c:v>
                </c:pt>
                <c:pt idx="25">
                  <c:v>52.4</c:v>
                </c:pt>
                <c:pt idx="26">
                  <c:v>49.7</c:v>
                </c:pt>
                <c:pt idx="27">
                  <c:v>46</c:v>
                </c:pt>
                <c:pt idx="28">
                  <c:v>42.9</c:v>
                </c:pt>
                <c:pt idx="29">
                  <c:v>41.8</c:v>
                </c:pt>
                <c:pt idx="30">
                  <c:v>42.6</c:v>
                </c:pt>
                <c:pt idx="31">
                  <c:v>38.200000000000003</c:v>
                </c:pt>
                <c:pt idx="32">
                  <c:v>38.700000000000003</c:v>
                </c:pt>
                <c:pt idx="33">
                  <c:v>39.700000000000003</c:v>
                </c:pt>
                <c:pt idx="34">
                  <c:v>41</c:v>
                </c:pt>
                <c:pt idx="35">
                  <c:v>40</c:v>
                </c:pt>
                <c:pt idx="36">
                  <c:v>37.4</c:v>
                </c:pt>
                <c:pt idx="37">
                  <c:v>37.299999999999997</c:v>
                </c:pt>
                <c:pt idx="38">
                  <c:v>33</c:v>
                </c:pt>
                <c:pt idx="39">
                  <c:v>31.6</c:v>
                </c:pt>
                <c:pt idx="40">
                  <c:v>33</c:v>
                </c:pt>
                <c:pt idx="41">
                  <c:v>30</c:v>
                </c:pt>
                <c:pt idx="42">
                  <c:v>29</c:v>
                </c:pt>
                <c:pt idx="43">
                  <c:v>29</c:v>
                </c:pt>
                <c:pt idx="44">
                  <c:v>28</c:v>
                </c:pt>
                <c:pt idx="45">
                  <c:v>29</c:v>
                </c:pt>
              </c:numCache>
            </c:numRef>
          </c:val>
          <c:smooth val="0"/>
          <c:extLst>
            <c:ext xmlns:c16="http://schemas.microsoft.com/office/drawing/2014/chart" uri="{C3380CC4-5D6E-409C-BE32-E72D297353CC}">
              <c16:uniqueId val="{00000001-544C-4944-8A49-142D39D3B893}"/>
            </c:ext>
          </c:extLst>
        </c:ser>
        <c:ser>
          <c:idx val="2"/>
          <c:order val="1"/>
          <c:tx>
            <c:v>Total U.S. Industry Production Hot Steel</c:v>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Sheet2!$D$2:$D$49</c:f>
              <c:numCache>
                <c:formatCode>General</c:formatCode>
                <c:ptCount val="48"/>
                <c:pt idx="0">
                  <c:v>137</c:v>
                </c:pt>
                <c:pt idx="1">
                  <c:v>136.4</c:v>
                </c:pt>
                <c:pt idx="2">
                  <c:v>111.8</c:v>
                </c:pt>
                <c:pt idx="3">
                  <c:v>120.8</c:v>
                </c:pt>
                <c:pt idx="4">
                  <c:v>74.599999999999994</c:v>
                </c:pt>
                <c:pt idx="5">
                  <c:v>84.6</c:v>
                </c:pt>
                <c:pt idx="6">
                  <c:v>92.5</c:v>
                </c:pt>
                <c:pt idx="7">
                  <c:v>88.2</c:v>
                </c:pt>
                <c:pt idx="8">
                  <c:v>81.599999999999994</c:v>
                </c:pt>
                <c:pt idx="9">
                  <c:v>89.2</c:v>
                </c:pt>
                <c:pt idx="10">
                  <c:v>100</c:v>
                </c:pt>
                <c:pt idx="11">
                  <c:v>97.9</c:v>
                </c:pt>
                <c:pt idx="12">
                  <c:v>96.8</c:v>
                </c:pt>
                <c:pt idx="13">
                  <c:v>86.5</c:v>
                </c:pt>
                <c:pt idx="14">
                  <c:v>92.9</c:v>
                </c:pt>
                <c:pt idx="15">
                  <c:v>95.9</c:v>
                </c:pt>
                <c:pt idx="16">
                  <c:v>100.6</c:v>
                </c:pt>
                <c:pt idx="17">
                  <c:v>104.9</c:v>
                </c:pt>
                <c:pt idx="18">
                  <c:v>105.4</c:v>
                </c:pt>
                <c:pt idx="19">
                  <c:v>107.4</c:v>
                </c:pt>
                <c:pt idx="20">
                  <c:v>107.6</c:v>
                </c:pt>
                <c:pt idx="21">
                  <c:v>107.4</c:v>
                </c:pt>
                <c:pt idx="22">
                  <c:v>112.3</c:v>
                </c:pt>
                <c:pt idx="23">
                  <c:v>99.3</c:v>
                </c:pt>
                <c:pt idx="24">
                  <c:v>101.7</c:v>
                </c:pt>
                <c:pt idx="25">
                  <c:v>107</c:v>
                </c:pt>
                <c:pt idx="26">
                  <c:v>105.8</c:v>
                </c:pt>
                <c:pt idx="27">
                  <c:v>102</c:v>
                </c:pt>
                <c:pt idx="28">
                  <c:v>106.9</c:v>
                </c:pt>
                <c:pt idx="29">
                  <c:v>98.1</c:v>
                </c:pt>
                <c:pt idx="30">
                  <c:v>91.9</c:v>
                </c:pt>
                <c:pt idx="31">
                  <c:v>59.4</c:v>
                </c:pt>
                <c:pt idx="32">
                  <c:v>80.5</c:v>
                </c:pt>
                <c:pt idx="33">
                  <c:v>86.4</c:v>
                </c:pt>
                <c:pt idx="34">
                  <c:v>89</c:v>
                </c:pt>
                <c:pt idx="35">
                  <c:v>87</c:v>
                </c:pt>
                <c:pt idx="36">
                  <c:v>88.2</c:v>
                </c:pt>
                <c:pt idx="37">
                  <c:v>78.8</c:v>
                </c:pt>
                <c:pt idx="38">
                  <c:v>78.5</c:v>
                </c:pt>
                <c:pt idx="39">
                  <c:v>81.599999999999994</c:v>
                </c:pt>
                <c:pt idx="40">
                  <c:v>87</c:v>
                </c:pt>
                <c:pt idx="41">
                  <c:v>87.8</c:v>
                </c:pt>
                <c:pt idx="42">
                  <c:v>72.7</c:v>
                </c:pt>
                <c:pt idx="43">
                  <c:v>85.5</c:v>
                </c:pt>
                <c:pt idx="44">
                  <c:v>80.5</c:v>
                </c:pt>
                <c:pt idx="45">
                  <c:v>80</c:v>
                </c:pt>
              </c:numCache>
            </c:numRef>
          </c:val>
          <c:smooth val="0"/>
          <c:extLst>
            <c:ext xmlns:c16="http://schemas.microsoft.com/office/drawing/2014/chart" uri="{C3380CC4-5D6E-409C-BE32-E72D297353CC}">
              <c16:uniqueId val="{00000003-544C-4944-8A49-142D39D3B893}"/>
            </c:ext>
          </c:extLst>
        </c:ser>
        <c:ser>
          <c:idx val="3"/>
          <c:order val="2"/>
          <c:tx>
            <c:v>EAF Tonnage Produced</c:v>
          </c:tx>
          <c:spPr>
            <a:ln w="28575" cap="rnd">
              <a:solidFill>
                <a:schemeClr val="accent4"/>
              </a:solidFill>
              <a:round/>
            </a:ln>
            <a:effectLst/>
          </c:spPr>
          <c:marker>
            <c:symbol val="none"/>
          </c:marker>
          <c:trendline>
            <c:spPr>
              <a:ln w="19050" cap="rnd">
                <a:solidFill>
                  <a:schemeClr val="accent4"/>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Sheet2!$E$2:$E$49</c:f>
              <c:numCache>
                <c:formatCode>General</c:formatCode>
                <c:ptCount val="48"/>
                <c:pt idx="0">
                  <c:v>32.195</c:v>
                </c:pt>
                <c:pt idx="1">
                  <c:v>33.827199999999998</c:v>
                </c:pt>
                <c:pt idx="2">
                  <c:v>31.1922</c:v>
                </c:pt>
                <c:pt idx="3">
                  <c:v>34.065600000000003</c:v>
                </c:pt>
                <c:pt idx="4">
                  <c:v>23.200600000000001</c:v>
                </c:pt>
                <c:pt idx="5">
                  <c:v>26.564399999999999</c:v>
                </c:pt>
                <c:pt idx="6">
                  <c:v>31.357500000000002</c:v>
                </c:pt>
                <c:pt idx="7">
                  <c:v>29.899799999999999</c:v>
                </c:pt>
                <c:pt idx="8">
                  <c:v>30.3552</c:v>
                </c:pt>
                <c:pt idx="9">
                  <c:v>33.985199999999999</c:v>
                </c:pt>
                <c:pt idx="10">
                  <c:v>36.9</c:v>
                </c:pt>
                <c:pt idx="11">
                  <c:v>35.146099999999997</c:v>
                </c:pt>
                <c:pt idx="12">
                  <c:v>36.880800000000001</c:v>
                </c:pt>
                <c:pt idx="13">
                  <c:v>33.8215</c:v>
                </c:pt>
                <c:pt idx="14">
                  <c:v>35.209099999999999</c:v>
                </c:pt>
                <c:pt idx="15">
                  <c:v>38.5518</c:v>
                </c:pt>
                <c:pt idx="16">
                  <c:v>39.535800000000002</c:v>
                </c:pt>
                <c:pt idx="17">
                  <c:v>42.379600000000003</c:v>
                </c:pt>
                <c:pt idx="18">
                  <c:v>44.795000000000002</c:v>
                </c:pt>
                <c:pt idx="19">
                  <c:v>46.396799999999999</c:v>
                </c:pt>
                <c:pt idx="20">
                  <c:v>47.989600000000003</c:v>
                </c:pt>
                <c:pt idx="21">
                  <c:v>49.6188</c:v>
                </c:pt>
                <c:pt idx="22">
                  <c:v>52.780999999999999</c:v>
                </c:pt>
                <c:pt idx="23">
                  <c:v>47.167499999999997</c:v>
                </c:pt>
                <c:pt idx="24">
                  <c:v>51.561900000000001</c:v>
                </c:pt>
                <c:pt idx="25">
                  <c:v>54.57</c:v>
                </c:pt>
                <c:pt idx="26">
                  <c:v>56.073999999999998</c:v>
                </c:pt>
                <c:pt idx="27">
                  <c:v>55.59</c:v>
                </c:pt>
                <c:pt idx="28">
                  <c:v>62.002000000000002</c:v>
                </c:pt>
                <c:pt idx="29">
                  <c:v>57.094200000000001</c:v>
                </c:pt>
                <c:pt idx="30">
                  <c:v>52.750599999999999</c:v>
                </c:pt>
                <c:pt idx="31">
                  <c:v>36.709200000000003</c:v>
                </c:pt>
                <c:pt idx="32">
                  <c:v>49.346499999999999</c:v>
                </c:pt>
                <c:pt idx="33">
                  <c:v>52.099200000000003</c:v>
                </c:pt>
                <c:pt idx="34">
                  <c:v>52.51</c:v>
                </c:pt>
                <c:pt idx="35">
                  <c:v>52.2</c:v>
                </c:pt>
                <c:pt idx="36">
                  <c:v>55.213200000000001</c:v>
                </c:pt>
                <c:pt idx="37">
                  <c:v>49.407600000000002</c:v>
                </c:pt>
                <c:pt idx="38">
                  <c:v>52.594999999999999</c:v>
                </c:pt>
                <c:pt idx="39">
                  <c:v>55.814399999999999</c:v>
                </c:pt>
                <c:pt idx="40">
                  <c:v>58.29</c:v>
                </c:pt>
                <c:pt idx="41">
                  <c:v>61.46</c:v>
                </c:pt>
                <c:pt idx="42">
                  <c:v>51.616999999999997</c:v>
                </c:pt>
                <c:pt idx="43">
                  <c:v>60.704999999999998</c:v>
                </c:pt>
                <c:pt idx="44">
                  <c:v>57.155000000000001</c:v>
                </c:pt>
              </c:numCache>
            </c:numRef>
          </c:val>
          <c:smooth val="0"/>
          <c:extLst>
            <c:ext xmlns:c16="http://schemas.microsoft.com/office/drawing/2014/chart" uri="{C3380CC4-5D6E-409C-BE32-E72D297353CC}">
              <c16:uniqueId val="{00000005-544C-4944-8A49-142D39D3B893}"/>
            </c:ext>
          </c:extLst>
        </c:ser>
        <c:dLbls>
          <c:showLegendKey val="0"/>
          <c:showVal val="0"/>
          <c:showCatName val="0"/>
          <c:showSerName val="0"/>
          <c:showPercent val="0"/>
          <c:showBubbleSize val="0"/>
        </c:dLbls>
        <c:smooth val="0"/>
        <c:axId val="1314161023"/>
        <c:axId val="1314161983"/>
      </c:lineChart>
      <c:catAx>
        <c:axId val="131416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161983"/>
        <c:crosses val="autoZero"/>
        <c:auto val="1"/>
        <c:lblAlgn val="ctr"/>
        <c:lblOffset val="100"/>
        <c:noMultiLvlLbl val="0"/>
      </c:catAx>
      <c:valAx>
        <c:axId val="131416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U.S.</a:t>
                </a:r>
                <a:r>
                  <a:rPr lang="en-US" baseline="0"/>
                  <a:t> Iron &amp; Steel Industry Production</a:t>
                </a:r>
              </a:p>
              <a:p>
                <a:pPr>
                  <a:defRPr/>
                </a:pPr>
                <a:r>
                  <a:rPr lang="en-US" baseline="0"/>
                  <a:t>Tonnage in millions netric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16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70250896057348"/>
          <c:y val="6.8113772455089816E-2"/>
          <c:w val="0.875"/>
          <c:h val="0.88547904191616766"/>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27544910179640719"/>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62-4CAA-BCD7-2FFCCA0B37A8}"/>
                </c:ext>
              </c:extLst>
            </c:dLbl>
            <c:dLbl>
              <c:idx val="1"/>
              <c:layout>
                <c:manualLayout>
                  <c:x val="0"/>
                  <c:y val="-0.47754491017964074"/>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62-4CAA-BCD7-2FFCCA0B37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25.686933405016408</c:v>
                </c:pt>
                <c:pt idx="1">
                  <c:v>48.539010695040041</c:v>
                </c:pt>
              </c:numCache>
            </c:numRef>
          </c:val>
          <c:extLst>
            <c:ext xmlns:c16="http://schemas.microsoft.com/office/drawing/2014/chart" uri="{C3380CC4-5D6E-409C-BE32-E72D297353CC}">
              <c16:uniqueId val="{00000002-2D62-4CAA-BCD7-2FFCCA0B37A8}"/>
            </c:ext>
          </c:extLst>
        </c:ser>
        <c:dLbls>
          <c:showLegendKey val="0"/>
          <c:showVal val="0"/>
          <c:showCatName val="0"/>
          <c:showSerName val="0"/>
          <c:showPercent val="0"/>
          <c:showBubbleSize val="0"/>
        </c:dLbls>
        <c:gapWidth val="80"/>
        <c:overlap val="100"/>
        <c:axId val="215384144"/>
        <c:axId val="1"/>
      </c:barChart>
      <c:catAx>
        <c:axId val="21538414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5384144"/>
        <c:crosses val="min"/>
        <c:crossBetween val="between"/>
        <c:majorUnit val="5"/>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390114493158331E-2"/>
          <c:y val="4.847537138389367E-2"/>
          <c:w val="0.92208880201061161"/>
          <c:h val="0.90304925723221263"/>
        </c:manualLayout>
      </c:layout>
      <c:barChart>
        <c:barDir val="col"/>
        <c:grouping val="stacked"/>
        <c:varyColors val="0"/>
        <c:ser>
          <c:idx val="0"/>
          <c:order val="0"/>
          <c:spPr>
            <a:solidFill>
              <a:schemeClr val="accent2"/>
            </a:solidFill>
            <a:ln w="12700" algn="ctr">
              <a:solidFill>
                <a:schemeClr val="tx2"/>
              </a:solidFill>
              <a:prstDash val="solid"/>
            </a:ln>
          </c:spPr>
          <c:invertIfNegative val="0"/>
          <c:dPt>
            <c:idx val="3"/>
            <c:invertIfNegative val="0"/>
            <c:bubble3D val="0"/>
            <c:spPr>
              <a:solidFill>
                <a:schemeClr val="accent2"/>
              </a:solidFill>
              <a:ln>
                <a:noFill/>
              </a:ln>
            </c:spPr>
            <c:extLst>
              <c:ext xmlns:c16="http://schemas.microsoft.com/office/drawing/2014/chart" uri="{C3380CC4-5D6E-409C-BE32-E72D297353CC}">
                <c16:uniqueId val="{00000000-EFC1-44CD-8669-3E08D6EA8948}"/>
              </c:ext>
            </c:extLst>
          </c:dPt>
          <c:dLbls>
            <c:dLbl>
              <c:idx val="0"/>
              <c:layout>
                <c:manualLayout>
                  <c:x val="0"/>
                  <c:y val="-0.44409695074276778"/>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FC1-44CD-8669-3E08D6EA8948}"/>
                </c:ext>
              </c:extLst>
            </c:dLbl>
            <c:dLbl>
              <c:idx val="1"/>
              <c:layout>
                <c:manualLayout>
                  <c:x val="0"/>
                  <c:y val="-0.141516810007818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FC1-44CD-8669-3E08D6EA8948}"/>
                </c:ext>
              </c:extLst>
            </c:dLbl>
            <c:dLbl>
              <c:idx val="2"/>
              <c:layout>
                <c:manualLayout>
                  <c:x val="0"/>
                  <c:y val="-0.1907740422204847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FC1-44CD-8669-3E08D6EA894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30.53095370281526</c:v>
                </c:pt>
                <c:pt idx="1">
                  <c:v>7.0538219440790844</c:v>
                </c:pt>
                <c:pt idx="2">
                  <c:v>10.954235048145687</c:v>
                </c:pt>
                <c:pt idx="3">
                  <c:v>0</c:v>
                </c:pt>
              </c:numCache>
            </c:numRef>
          </c:val>
          <c:extLst>
            <c:ext xmlns:c16="http://schemas.microsoft.com/office/drawing/2014/chart" uri="{C3380CC4-5D6E-409C-BE32-E72D297353CC}">
              <c16:uniqueId val="{00000004-EFC1-44CD-8669-3E08D6EA8948}"/>
            </c:ext>
          </c:extLst>
        </c:ser>
        <c:dLbls>
          <c:showLegendKey val="0"/>
          <c:showVal val="0"/>
          <c:showCatName val="0"/>
          <c:showSerName val="0"/>
          <c:showPercent val="0"/>
          <c:showBubbleSize val="0"/>
        </c:dLbls>
        <c:gapWidth val="80"/>
        <c:overlap val="100"/>
        <c:axId val="215367920"/>
        <c:axId val="1"/>
      </c:barChart>
      <c:catAx>
        <c:axId val="21536792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5"/>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5367920"/>
        <c:crosses val="min"/>
        <c:crossBetween val="between"/>
        <c:majorUnit val="5"/>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91202346041055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83FF-438E-8F66-6C488D280DEE}"/>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83FF-438E-8F66-6C488D280DEE}"/>
              </c:ext>
            </c:extLst>
          </c:dPt>
          <c:dLbls>
            <c:dLbl>
              <c:idx val="0"/>
              <c:layout>
                <c:manualLayout>
                  <c:x val="0.10483870967741936"/>
                  <c:y val="8.7999999999999995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3FF-438E-8F66-6C488D280DEE}"/>
                </c:ext>
              </c:extLst>
            </c:dLbl>
            <c:dLbl>
              <c:idx val="1"/>
              <c:layout>
                <c:manualLayout>
                  <c:x val="-0.10557184750733138"/>
                  <c:y val="-8.8800000000000004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3FF-438E-8F66-6C488D280DE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70.849267312359729</c:v>
                </c:pt>
                <c:pt idx="1">
                  <c:v>29.150732687640275</c:v>
                </c:pt>
              </c:numCache>
            </c:numRef>
          </c:val>
          <c:extLst>
            <c:ext xmlns:c16="http://schemas.microsoft.com/office/drawing/2014/chart" uri="{C3380CC4-5D6E-409C-BE32-E72D297353CC}">
              <c16:uniqueId val="{00000002-83FF-438E-8F66-6C488D280DEE}"/>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70250896057348"/>
          <c:y val="7.3660714285714288E-2"/>
          <c:w val="0.875"/>
          <c:h val="0.88020833333333337"/>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776785714285714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DA2-4C00-8721-B02130E2CB78}"/>
                </c:ext>
              </c:extLst>
            </c:dLbl>
            <c:dLbl>
              <c:idx val="1"/>
              <c:layout>
                <c:manualLayout>
                  <c:x val="0"/>
                  <c:y val="-0.2247023809523809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DA2-4C00-8721-B02130E2CB7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43.963828222515282</c:v>
                </c:pt>
                <c:pt idx="1">
                  <c:v>18.088794042</c:v>
                </c:pt>
              </c:numCache>
            </c:numRef>
          </c:val>
          <c:extLst>
            <c:ext xmlns:c16="http://schemas.microsoft.com/office/drawing/2014/chart" uri="{C3380CC4-5D6E-409C-BE32-E72D297353CC}">
              <c16:uniqueId val="{00000002-4DA2-4C00-8721-B02130E2CB78}"/>
            </c:ext>
          </c:extLst>
        </c:ser>
        <c:dLbls>
          <c:showLegendKey val="0"/>
          <c:showVal val="0"/>
          <c:showCatName val="0"/>
          <c:showSerName val="0"/>
          <c:showPercent val="0"/>
          <c:showBubbleSize val="0"/>
        </c:dLbls>
        <c:gapWidth val="80"/>
        <c:overlap val="100"/>
        <c:axId val="215292208"/>
        <c:axId val="1"/>
      </c:barChart>
      <c:catAx>
        <c:axId val="2152922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5292208"/>
        <c:crosses val="min"/>
        <c:crossBetween val="between"/>
        <c:majorUnit val="5"/>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25619834710745"/>
          <c:y val="4.7436878347360364E-2"/>
          <c:w val="0.83925619834710741"/>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196633511859219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643-472E-8B1D-9600D0E55897}"/>
                </c:ext>
              </c:extLst>
            </c:dLbl>
            <c:dLbl>
              <c:idx val="1"/>
              <c:layout>
                <c:manualLayout>
                  <c:x val="0"/>
                  <c:y val="-0.4429992348890589"/>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643-472E-8B1D-9600D0E5589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391.2010679775957</c:v>
                </c:pt>
                <c:pt idx="1">
                  <c:v>1045.1020000000001</c:v>
                </c:pt>
              </c:numCache>
            </c:numRef>
          </c:val>
          <c:extLst>
            <c:ext xmlns:c16="http://schemas.microsoft.com/office/drawing/2014/chart" uri="{C3380CC4-5D6E-409C-BE32-E72D297353CC}">
              <c16:uniqueId val="{00000002-A643-472E-8B1D-9600D0E55897}"/>
            </c:ext>
          </c:extLst>
        </c:ser>
        <c:dLbls>
          <c:showLegendKey val="0"/>
          <c:showVal val="0"/>
          <c:showCatName val="0"/>
          <c:showSerName val="0"/>
          <c:showPercent val="0"/>
          <c:showBubbleSize val="0"/>
        </c:dLbls>
        <c:gapWidth val="80"/>
        <c:overlap val="100"/>
        <c:axId val="556523280"/>
        <c:axId val="1"/>
      </c:barChart>
      <c:catAx>
        <c:axId val="55652328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2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56523280"/>
        <c:crosses val="min"/>
        <c:crossBetween val="between"/>
        <c:majorUnit val="200"/>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91202346041055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F303-433E-8F3B-CBF1FB417D75}"/>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F303-433E-8F3B-CBF1FB417D75}"/>
              </c:ext>
            </c:extLst>
          </c:dPt>
          <c:dLbls>
            <c:dLbl>
              <c:idx val="0"/>
              <c:layout>
                <c:manualLayout>
                  <c:x val="2.3460410557184751E-2"/>
                  <c:y val="0.1656"/>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303-433E-8F3B-CBF1FB417D75}"/>
                </c:ext>
              </c:extLst>
            </c:dLbl>
            <c:dLbl>
              <c:idx val="1"/>
              <c:layout>
                <c:manualLayout>
                  <c:x val="-2.4193548387096774E-2"/>
                  <c:y val="-0.170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303-433E-8F3B-CBF1FB417D7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95.011444685229435</c:v>
                </c:pt>
                <c:pt idx="1">
                  <c:v>4.9885553147705757</c:v>
                </c:pt>
              </c:numCache>
            </c:numRef>
          </c:val>
          <c:extLst>
            <c:ext xmlns:c16="http://schemas.microsoft.com/office/drawing/2014/chart" uri="{C3380CC4-5D6E-409C-BE32-E72D297353CC}">
              <c16:uniqueId val="{00000002-F303-433E-8F3B-CBF1FB417D75}"/>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6854130052724"/>
          <c:y val="4.7436878347360364E-2"/>
          <c:w val="0.85808435852372589"/>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690130068859984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F56-4F17-BBC0-AA8DA2CF8B5F}"/>
                </c:ext>
              </c:extLst>
            </c:dLbl>
            <c:dLbl>
              <c:idx val="1"/>
              <c:layout>
                <c:manualLayout>
                  <c:x val="0"/>
                  <c:y val="-7.1155317521040554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F56-4F17-BBC0-AA8DA2CF8B5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371.68578630956011</c:v>
                </c:pt>
                <c:pt idx="1">
                  <c:v>19.515281668035602</c:v>
                </c:pt>
              </c:numCache>
            </c:numRef>
          </c:val>
          <c:extLst>
            <c:ext xmlns:c16="http://schemas.microsoft.com/office/drawing/2014/chart" uri="{C3380CC4-5D6E-409C-BE32-E72D297353CC}">
              <c16:uniqueId val="{00000002-4F56-4F17-BBC0-AA8DA2CF8B5F}"/>
            </c:ext>
          </c:extLst>
        </c:ser>
        <c:dLbls>
          <c:showLegendKey val="0"/>
          <c:showVal val="0"/>
          <c:showCatName val="0"/>
          <c:showSerName val="0"/>
          <c:showPercent val="0"/>
          <c:showBubbleSize val="0"/>
        </c:dLbls>
        <c:gapWidth val="80"/>
        <c:overlap val="100"/>
        <c:axId val="1875891424"/>
        <c:axId val="1"/>
      </c:barChart>
      <c:catAx>
        <c:axId val="187589142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875891424"/>
        <c:crosses val="min"/>
        <c:crossBetween val="between"/>
        <c:majorUnit val="50"/>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390114493158331E-2"/>
          <c:y val="9.1791044776119407E-2"/>
          <c:w val="0.92208880201061161"/>
          <c:h val="0.86194029850746268"/>
        </c:manualLayout>
      </c:layout>
      <c:barChart>
        <c:barDir val="col"/>
        <c:grouping val="stacked"/>
        <c:varyColors val="0"/>
        <c:ser>
          <c:idx val="0"/>
          <c:order val="0"/>
          <c:spPr>
            <a:solidFill>
              <a:schemeClr val="accent2"/>
            </a:solidFill>
            <a:ln w="12700" algn="ctr">
              <a:solidFill>
                <a:schemeClr val="tx2"/>
              </a:solidFill>
              <a:prstDash val="solid"/>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0-DA00-4827-B9A0-5C043981E54C}"/>
              </c:ext>
            </c:extLst>
          </c:dPt>
          <c:dLbls>
            <c:dLbl>
              <c:idx val="0"/>
              <c:layout>
                <c:manualLayout>
                  <c:x val="0"/>
                  <c:y val="-0.4776119402985074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A00-4827-B9A0-5C043981E54C}"/>
                </c:ext>
              </c:extLst>
            </c:dLbl>
            <c:dLbl>
              <c:idx val="2"/>
              <c:layout>
                <c:manualLayout>
                  <c:x val="0"/>
                  <c:y val="-8.7313432835820895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A00-4827-B9A0-5C043981E54C}"/>
                </c:ext>
              </c:extLst>
            </c:dLbl>
            <c:dLbl>
              <c:idx val="3"/>
              <c:layout>
                <c:manualLayout>
                  <c:x val="0"/>
                  <c:y val="-0.4186567164179104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A00-4827-B9A0-5C043981E5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9.9699715407223888</c:v>
                </c:pt>
                <c:pt idx="1">
                  <c:v>0</c:v>
                </c:pt>
                <c:pt idx="2">
                  <c:v>0.92949999999999999</c:v>
                </c:pt>
                <c:pt idx="3">
                  <c:v>8.6158101273132175</c:v>
                </c:pt>
              </c:numCache>
            </c:numRef>
          </c:val>
          <c:extLst>
            <c:ext xmlns:c16="http://schemas.microsoft.com/office/drawing/2014/chart" uri="{C3380CC4-5D6E-409C-BE32-E72D297353CC}">
              <c16:uniqueId val="{00000004-DA00-4827-B9A0-5C043981E54C}"/>
            </c:ext>
          </c:extLst>
        </c:ser>
        <c:dLbls>
          <c:showLegendKey val="0"/>
          <c:showVal val="0"/>
          <c:showCatName val="0"/>
          <c:showSerName val="0"/>
          <c:showPercent val="0"/>
          <c:showBubbleSize val="0"/>
        </c:dLbls>
        <c:gapWidth val="80"/>
        <c:overlap val="100"/>
        <c:axId val="215265168"/>
        <c:axId val="1"/>
      </c:barChart>
      <c:catAx>
        <c:axId val="21526516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5265168"/>
        <c:crosses val="min"/>
        <c:crossBetween val="between"/>
        <c:majorUnit val="2"/>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78005865102639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B049-41E5-BEA4-9F3270D2453D}"/>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B049-41E5-BEA4-9F3270D2453D}"/>
              </c:ext>
            </c:extLst>
          </c:dPt>
          <c:dLbls>
            <c:dLbl>
              <c:idx val="0"/>
              <c:layout>
                <c:manualLayout>
                  <c:x val="0.14002932551319647"/>
                  <c:y val="4.0000000000000001E-3"/>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049-41E5-BEA4-9F3270D2453D}"/>
                </c:ext>
              </c:extLst>
            </c:dLbl>
            <c:dLbl>
              <c:idx val="1"/>
              <c:layout>
                <c:manualLayout>
                  <c:x val="-0.14076246334310852"/>
                  <c:y val="-4.0000000000000001E-3"/>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049-41E5-BEA4-9F3270D2453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50.886417671006946</c:v>
                </c:pt>
                <c:pt idx="1">
                  <c:v>49.113582328993061</c:v>
                </c:pt>
              </c:numCache>
            </c:numRef>
          </c:val>
          <c:extLst>
            <c:ext xmlns:c16="http://schemas.microsoft.com/office/drawing/2014/chart" uri="{C3380CC4-5D6E-409C-BE32-E72D297353CC}">
              <c16:uniqueId val="{00000002-B049-41E5-BEA4-9F3270D2453D}"/>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6854130052724"/>
          <c:y val="4.7436878347360364E-2"/>
          <c:w val="0.85808435852372589"/>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758990053557765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897-4BF8-A9DD-2010E4609A16}"/>
                </c:ext>
              </c:extLst>
            </c:dLbl>
            <c:dLbl>
              <c:idx val="1"/>
              <c:layout>
                <c:manualLayout>
                  <c:x val="0"/>
                  <c:y val="-0.4605967865340474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897-4BF8-A9DD-2010E4609A1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169.82731760796392</c:v>
                </c:pt>
                <c:pt idx="1">
                  <c:v>163.91069221999999</c:v>
                </c:pt>
              </c:numCache>
            </c:numRef>
          </c:val>
          <c:extLst>
            <c:ext xmlns:c16="http://schemas.microsoft.com/office/drawing/2014/chart" uri="{C3380CC4-5D6E-409C-BE32-E72D297353CC}">
              <c16:uniqueId val="{00000002-8897-4BF8-A9DD-2010E4609A16}"/>
            </c:ext>
          </c:extLst>
        </c:ser>
        <c:dLbls>
          <c:showLegendKey val="0"/>
          <c:showVal val="0"/>
          <c:showCatName val="0"/>
          <c:showSerName val="0"/>
          <c:showPercent val="0"/>
          <c:showBubbleSize val="0"/>
        </c:dLbls>
        <c:gapWidth val="80"/>
        <c:overlap val="100"/>
        <c:axId val="215344208"/>
        <c:axId val="1"/>
      </c:barChart>
      <c:catAx>
        <c:axId val="2153442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8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15344208"/>
        <c:crosses val="min"/>
        <c:crossBetween val="between"/>
        <c:majorUnit val="2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Ferrous Material</a:t>
            </a:r>
            <a:r>
              <a:rPr lang="en-US" baseline="0"/>
              <a:t> Trade &amp; Consumption - U.S. Market</a:t>
            </a:r>
          </a:p>
          <a:p>
            <a:pPr>
              <a:defRPr/>
            </a:pPr>
            <a:r>
              <a:rPr lang="en-US" baseline="0"/>
              <a:t>in Millions of Metric Tons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Sheet3!$B$1</c:f>
              <c:strCache>
                <c:ptCount val="1"/>
                <c:pt idx="0">
                  <c:v>Production/Harvest</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Sheet3!$B$2:$B$27</c:f>
              <c:numCache>
                <c:formatCode>General</c:formatCode>
                <c:ptCount val="26"/>
                <c:pt idx="0" formatCode="#,##0">
                  <c:v>76000000</c:v>
                </c:pt>
                <c:pt idx="1">
                  <c:v>73000000</c:v>
                </c:pt>
                <c:pt idx="2">
                  <c:v>73000000</c:v>
                </c:pt>
                <c:pt idx="3">
                  <c:v>70000000</c:v>
                </c:pt>
                <c:pt idx="4">
                  <c:v>73000000</c:v>
                </c:pt>
                <c:pt idx="5">
                  <c:v>73000000</c:v>
                </c:pt>
                <c:pt idx="6">
                  <c:v>71000000</c:v>
                </c:pt>
                <c:pt idx="7">
                  <c:v>77000000</c:v>
                </c:pt>
                <c:pt idx="8">
                  <c:v>85000000</c:v>
                </c:pt>
                <c:pt idx="9">
                  <c:v>80000000</c:v>
                </c:pt>
                <c:pt idx="10">
                  <c:v>76000000</c:v>
                </c:pt>
                <c:pt idx="11">
                  <c:v>82000000</c:v>
                </c:pt>
                <c:pt idx="12">
                  <c:v>80000000</c:v>
                </c:pt>
                <c:pt idx="13">
                  <c:v>85500000</c:v>
                </c:pt>
                <c:pt idx="14">
                  <c:v>69100000</c:v>
                </c:pt>
                <c:pt idx="15">
                  <c:v>60300000</c:v>
                </c:pt>
                <c:pt idx="16">
                  <c:v>58900000</c:v>
                </c:pt>
                <c:pt idx="17">
                  <c:v>60600000</c:v>
                </c:pt>
                <c:pt idx="18">
                  <c:v>64800000</c:v>
                </c:pt>
                <c:pt idx="19">
                  <c:v>60300000</c:v>
                </c:pt>
                <c:pt idx="20">
                  <c:v>55100000</c:v>
                </c:pt>
                <c:pt idx="21">
                  <c:v>63700000</c:v>
                </c:pt>
                <c:pt idx="22">
                  <c:v>63700000</c:v>
                </c:pt>
                <c:pt idx="23">
                  <c:v>63100000</c:v>
                </c:pt>
              </c:numCache>
            </c:numRef>
          </c:val>
          <c:smooth val="0"/>
          <c:extLst>
            <c:ext xmlns:c16="http://schemas.microsoft.com/office/drawing/2014/chart" uri="{C3380CC4-5D6E-409C-BE32-E72D297353CC}">
              <c16:uniqueId val="{00000001-59F2-4C60-8B01-077205AD0429}"/>
            </c:ext>
          </c:extLst>
        </c:ser>
        <c:ser>
          <c:idx val="2"/>
          <c:order val="2"/>
          <c:tx>
            <c:strRef>
              <c:f>Sheet3!$C$1</c:f>
              <c:strCache>
                <c:ptCount val="1"/>
                <c:pt idx="0">
                  <c:v>Import</c:v>
                </c:pt>
              </c:strCache>
            </c:strRef>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Sheet3!$C$2:$C$27</c:f>
              <c:numCache>
                <c:formatCode>General</c:formatCode>
                <c:ptCount val="26"/>
                <c:pt idx="0">
                  <c:v>4000000</c:v>
                </c:pt>
                <c:pt idx="1">
                  <c:v>3000000</c:v>
                </c:pt>
                <c:pt idx="2">
                  <c:v>3000000</c:v>
                </c:pt>
                <c:pt idx="3">
                  <c:v>3000000</c:v>
                </c:pt>
                <c:pt idx="4">
                  <c:v>5000000</c:v>
                </c:pt>
                <c:pt idx="5">
                  <c:v>4000000</c:v>
                </c:pt>
                <c:pt idx="6">
                  <c:v>5000000</c:v>
                </c:pt>
                <c:pt idx="7">
                  <c:v>4000000</c:v>
                </c:pt>
                <c:pt idx="8">
                  <c:v>4000000</c:v>
                </c:pt>
                <c:pt idx="9">
                  <c:v>3000000</c:v>
                </c:pt>
                <c:pt idx="10">
                  <c:v>4000000</c:v>
                </c:pt>
                <c:pt idx="11">
                  <c:v>4000000</c:v>
                </c:pt>
                <c:pt idx="12">
                  <c:v>3700000</c:v>
                </c:pt>
                <c:pt idx="13">
                  <c:v>3900000</c:v>
                </c:pt>
                <c:pt idx="14">
                  <c:v>4200000</c:v>
                </c:pt>
                <c:pt idx="15">
                  <c:v>3500000</c:v>
                </c:pt>
                <c:pt idx="16">
                  <c:v>3900000</c:v>
                </c:pt>
                <c:pt idx="17">
                  <c:v>4600000</c:v>
                </c:pt>
                <c:pt idx="18">
                  <c:v>5000000</c:v>
                </c:pt>
                <c:pt idx="19">
                  <c:v>4300000</c:v>
                </c:pt>
                <c:pt idx="20">
                  <c:v>4500000</c:v>
                </c:pt>
                <c:pt idx="21">
                  <c:v>5300000</c:v>
                </c:pt>
                <c:pt idx="22">
                  <c:v>4700000</c:v>
                </c:pt>
                <c:pt idx="23">
                  <c:v>4700000</c:v>
                </c:pt>
              </c:numCache>
            </c:numRef>
          </c:val>
          <c:smooth val="0"/>
          <c:extLst>
            <c:ext xmlns:c16="http://schemas.microsoft.com/office/drawing/2014/chart" uri="{C3380CC4-5D6E-409C-BE32-E72D297353CC}">
              <c16:uniqueId val="{00000003-59F2-4C60-8B01-077205AD0429}"/>
            </c:ext>
          </c:extLst>
        </c:ser>
        <c:ser>
          <c:idx val="3"/>
          <c:order val="3"/>
          <c:tx>
            <c:strRef>
              <c:f>Sheet3!$D$1</c:f>
              <c:strCache>
                <c:ptCount val="1"/>
                <c:pt idx="0">
                  <c:v>Export</c:v>
                </c:pt>
              </c:strCache>
            </c:strRef>
          </c:tx>
          <c:spPr>
            <a:ln w="28575" cap="rnd">
              <a:solidFill>
                <a:schemeClr val="accent4"/>
              </a:solidFill>
              <a:round/>
            </a:ln>
            <a:effectLst/>
          </c:spPr>
          <c:marker>
            <c:symbol val="none"/>
          </c:marker>
          <c:trendline>
            <c:spPr>
              <a:ln w="19050" cap="rnd">
                <a:solidFill>
                  <a:schemeClr val="accent4"/>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Sheet3!$D$2:$D$27</c:f>
              <c:numCache>
                <c:formatCode>General</c:formatCode>
                <c:ptCount val="26"/>
                <c:pt idx="0">
                  <c:v>6000000</c:v>
                </c:pt>
                <c:pt idx="1">
                  <c:v>7000000</c:v>
                </c:pt>
                <c:pt idx="2">
                  <c:v>9000000</c:v>
                </c:pt>
                <c:pt idx="3">
                  <c:v>11000000</c:v>
                </c:pt>
                <c:pt idx="4">
                  <c:v>12000000</c:v>
                </c:pt>
                <c:pt idx="5">
                  <c:v>13000000</c:v>
                </c:pt>
                <c:pt idx="6">
                  <c:v>15000000</c:v>
                </c:pt>
                <c:pt idx="7">
                  <c:v>17000000</c:v>
                </c:pt>
                <c:pt idx="8">
                  <c:v>22000000</c:v>
                </c:pt>
                <c:pt idx="9">
                  <c:v>22000000</c:v>
                </c:pt>
                <c:pt idx="10">
                  <c:v>21000000</c:v>
                </c:pt>
                <c:pt idx="11">
                  <c:v>24000000</c:v>
                </c:pt>
                <c:pt idx="12">
                  <c:v>21000000</c:v>
                </c:pt>
                <c:pt idx="13">
                  <c:v>18000000</c:v>
                </c:pt>
                <c:pt idx="14">
                  <c:v>15000000</c:v>
                </c:pt>
                <c:pt idx="15">
                  <c:v>13000000</c:v>
                </c:pt>
                <c:pt idx="16">
                  <c:v>13000000</c:v>
                </c:pt>
                <c:pt idx="17">
                  <c:v>15000000</c:v>
                </c:pt>
                <c:pt idx="18">
                  <c:v>17000000</c:v>
                </c:pt>
                <c:pt idx="19">
                  <c:v>18000000</c:v>
                </c:pt>
                <c:pt idx="20">
                  <c:v>15000000</c:v>
                </c:pt>
                <c:pt idx="21">
                  <c:v>20000000</c:v>
                </c:pt>
                <c:pt idx="22">
                  <c:v>20000000</c:v>
                </c:pt>
                <c:pt idx="23">
                  <c:v>18000000</c:v>
                </c:pt>
              </c:numCache>
            </c:numRef>
          </c:val>
          <c:smooth val="0"/>
          <c:extLst>
            <c:ext xmlns:c16="http://schemas.microsoft.com/office/drawing/2014/chart" uri="{C3380CC4-5D6E-409C-BE32-E72D297353CC}">
              <c16:uniqueId val="{00000005-59F2-4C60-8B01-077205AD0429}"/>
            </c:ext>
          </c:extLst>
        </c:ser>
        <c:ser>
          <c:idx val="4"/>
          <c:order val="4"/>
          <c:tx>
            <c:strRef>
              <c:f>Sheet3!$E$1</c:f>
              <c:strCache>
                <c:ptCount val="1"/>
                <c:pt idx="0">
                  <c:v>Consumption</c:v>
                </c:pt>
              </c:strCache>
            </c:strRef>
          </c:tx>
          <c:spPr>
            <a:ln w="28575" cap="rnd">
              <a:solidFill>
                <a:schemeClr val="accent5"/>
              </a:solidFill>
              <a:round/>
            </a:ln>
            <a:effectLst/>
          </c:spPr>
          <c:marker>
            <c:symbol val="none"/>
          </c:marker>
          <c:trendline>
            <c:spPr>
              <a:ln w="19050" cap="rnd">
                <a:solidFill>
                  <a:schemeClr val="accent5"/>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Sheet3!$E$2:$E$27</c:f>
              <c:numCache>
                <c:formatCode>General</c:formatCode>
                <c:ptCount val="26"/>
                <c:pt idx="0">
                  <c:v>74000000</c:v>
                </c:pt>
                <c:pt idx="1">
                  <c:v>71000000</c:v>
                </c:pt>
                <c:pt idx="2">
                  <c:v>69000000</c:v>
                </c:pt>
                <c:pt idx="3">
                  <c:v>69000000</c:v>
                </c:pt>
                <c:pt idx="4">
                  <c:v>67000000</c:v>
                </c:pt>
                <c:pt idx="5">
                  <c:v>66000000</c:v>
                </c:pt>
                <c:pt idx="6">
                  <c:v>65000000</c:v>
                </c:pt>
                <c:pt idx="7">
                  <c:v>65000000</c:v>
                </c:pt>
                <c:pt idx="8">
                  <c:v>68000000</c:v>
                </c:pt>
                <c:pt idx="9">
                  <c:v>54000000</c:v>
                </c:pt>
                <c:pt idx="10">
                  <c:v>60000000</c:v>
                </c:pt>
                <c:pt idx="11">
                  <c:v>63000000</c:v>
                </c:pt>
                <c:pt idx="12">
                  <c:v>63000000</c:v>
                </c:pt>
                <c:pt idx="13">
                  <c:v>59000000</c:v>
                </c:pt>
                <c:pt idx="14">
                  <c:v>58000000</c:v>
                </c:pt>
                <c:pt idx="15">
                  <c:v>51000000</c:v>
                </c:pt>
                <c:pt idx="16">
                  <c:v>50000000</c:v>
                </c:pt>
                <c:pt idx="17">
                  <c:v>50000000</c:v>
                </c:pt>
                <c:pt idx="18">
                  <c:v>52000000</c:v>
                </c:pt>
                <c:pt idx="19">
                  <c:v>48000000</c:v>
                </c:pt>
                <c:pt idx="20">
                  <c:v>45000000</c:v>
                </c:pt>
                <c:pt idx="21">
                  <c:v>48000000</c:v>
                </c:pt>
                <c:pt idx="22">
                  <c:v>48000000</c:v>
                </c:pt>
                <c:pt idx="23">
                  <c:v>48000000</c:v>
                </c:pt>
              </c:numCache>
            </c:numRef>
          </c:val>
          <c:smooth val="0"/>
          <c:extLst>
            <c:ext xmlns:c16="http://schemas.microsoft.com/office/drawing/2014/chart" uri="{C3380CC4-5D6E-409C-BE32-E72D297353CC}">
              <c16:uniqueId val="{00000007-59F2-4C60-8B01-077205AD0429}"/>
            </c:ext>
          </c:extLst>
        </c:ser>
        <c:dLbls>
          <c:showLegendKey val="0"/>
          <c:showVal val="0"/>
          <c:showCatName val="0"/>
          <c:showSerName val="0"/>
          <c:showPercent val="0"/>
          <c:showBubbleSize val="0"/>
        </c:dLbls>
        <c:smooth val="0"/>
        <c:axId val="616993119"/>
        <c:axId val="616993599"/>
        <c:extLst>
          <c:ext xmlns:c15="http://schemas.microsoft.com/office/drawing/2012/chart" uri="{02D57815-91ED-43cb-92C2-25804820EDAC}">
            <c15:filteredLineSeries>
              <c15:ser>
                <c:idx val="0"/>
                <c:order val="0"/>
                <c:tx>
                  <c:strRef>
                    <c:extLst>
                      <c:ext uri="{02D57815-91ED-43cb-92C2-25804820EDAC}">
                        <c15:formulaRef>
                          <c15:sqref>Sheet3!$A$1</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Sheet3!$A$2:$A$27</c15:sqref>
                        </c15:formulaRef>
                      </c:ext>
                    </c:extLst>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extLst>
                      <c:ext uri="{02D57815-91ED-43cb-92C2-25804820EDAC}">
                        <c15:formulaRef>
                          <c15:sqref>Sheet3!$A$2:$A$27</c15:sqref>
                        </c15:formulaRef>
                      </c:ext>
                    </c:extLst>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val>
                <c:smooth val="0"/>
                <c:extLst>
                  <c:ext xmlns:c16="http://schemas.microsoft.com/office/drawing/2014/chart" uri="{C3380CC4-5D6E-409C-BE32-E72D297353CC}">
                    <c16:uniqueId val="{00000008-59F2-4C60-8B01-077205AD0429}"/>
                  </c:ext>
                </c:extLst>
              </c15:ser>
            </c15:filteredLineSeries>
          </c:ext>
        </c:extLst>
      </c:lineChart>
      <c:catAx>
        <c:axId val="616993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993599"/>
        <c:crosses val="autoZero"/>
        <c:auto val="1"/>
        <c:lblAlgn val="ctr"/>
        <c:lblOffset val="100"/>
        <c:noMultiLvlLbl val="0"/>
      </c:catAx>
      <c:valAx>
        <c:axId val="616993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993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38512124948623"/>
          <c:y val="6.1793519216277321E-2"/>
          <c:w val="0.86724208795725444"/>
          <c:h val="0.89148455162019591"/>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37226827430293896"/>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7AA-4DDA-A784-828E729DC209}"/>
                </c:ext>
              </c:extLst>
            </c:dLbl>
            <c:dLbl>
              <c:idx val="1"/>
              <c:layout>
                <c:manualLayout>
                  <c:x val="0"/>
                  <c:y val="-0.4777694046721929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7AA-4DDA-A784-828E729DC20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72.70838806421385</c:v>
                </c:pt>
                <c:pt idx="1">
                  <c:v>96.272000000000006</c:v>
                </c:pt>
              </c:numCache>
            </c:numRef>
          </c:val>
          <c:extLst>
            <c:ext xmlns:c16="http://schemas.microsoft.com/office/drawing/2014/chart" uri="{C3380CC4-5D6E-409C-BE32-E72D297353CC}">
              <c16:uniqueId val="{00000002-C7AA-4DDA-A784-828E729DC209}"/>
            </c:ext>
          </c:extLst>
        </c:ser>
        <c:dLbls>
          <c:showLegendKey val="0"/>
          <c:showVal val="0"/>
          <c:showCatName val="0"/>
          <c:showSerName val="0"/>
          <c:showPercent val="0"/>
          <c:showBubbleSize val="0"/>
        </c:dLbls>
        <c:gapWidth val="80"/>
        <c:overlap val="100"/>
        <c:axId val="404716336"/>
        <c:axId val="1"/>
      </c:barChart>
      <c:catAx>
        <c:axId val="40471633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04716336"/>
        <c:crosses val="min"/>
        <c:crossBetween val="between"/>
        <c:majorUnit val="10"/>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91202346041055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8387-4E1A-A803-39B36141DBFB}"/>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8387-4E1A-A803-39B36141DBFB}"/>
              </c:ext>
            </c:extLst>
          </c:dPt>
          <c:dLbls>
            <c:dLbl>
              <c:idx val="0"/>
              <c:layout>
                <c:manualLayout>
                  <c:x val="1.466275659824047E-2"/>
                  <c:y val="0.1696"/>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387-4E1A-A803-39B36141DBF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96.914864539733173</c:v>
                </c:pt>
                <c:pt idx="1">
                  <c:v>3.0851354602668208</c:v>
                </c:pt>
              </c:numCache>
            </c:numRef>
          </c:val>
          <c:extLst>
            <c:ext xmlns:c16="http://schemas.microsoft.com/office/drawing/2014/chart" uri="{C3380CC4-5D6E-409C-BE32-E72D297353CC}">
              <c16:uniqueId val="{00000002-8387-4E1A-A803-39B36141DBFB}"/>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70250896057348"/>
          <c:y val="4.7436878347360364E-2"/>
          <c:w val="0.875"/>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4758990053557768"/>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279-4BDE-B8C9-9BCC01B69E50}"/>
                </c:ext>
              </c:extLst>
            </c:dLbl>
            <c:dLbl>
              <c:idx val="1"/>
              <c:layout>
                <c:manualLayout>
                  <c:x val="0"/>
                  <c:y val="-6.1208875286916604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279-4BDE-B8C9-9BCC01B69E5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70.465235801456373</c:v>
                </c:pt>
                <c:pt idx="1">
                  <c:v>2.2431522627574703</c:v>
                </c:pt>
              </c:numCache>
            </c:numRef>
          </c:val>
          <c:extLst>
            <c:ext xmlns:c16="http://schemas.microsoft.com/office/drawing/2014/chart" uri="{C3380CC4-5D6E-409C-BE32-E72D297353CC}">
              <c16:uniqueId val="{00000002-0279-4BDE-B8C9-9BCC01B69E50}"/>
            </c:ext>
          </c:extLst>
        </c:ser>
        <c:dLbls>
          <c:showLegendKey val="0"/>
          <c:showVal val="0"/>
          <c:showCatName val="0"/>
          <c:showSerName val="0"/>
          <c:showPercent val="0"/>
          <c:showBubbleSize val="0"/>
        </c:dLbls>
        <c:gapWidth val="80"/>
        <c:overlap val="100"/>
        <c:axId val="231434928"/>
        <c:axId val="1"/>
      </c:barChart>
      <c:catAx>
        <c:axId val="2314349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31434928"/>
        <c:crosses val="min"/>
        <c:crossBetween val="between"/>
        <c:majorUnit val="10"/>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109075770191514E-2"/>
          <c:y val="4.847537138389367E-2"/>
          <c:w val="0.91645850679988894"/>
          <c:h val="0.90304925723221263"/>
        </c:manualLayout>
      </c:layout>
      <c:barChart>
        <c:barDir val="col"/>
        <c:grouping val="stacked"/>
        <c:varyColors val="0"/>
        <c:ser>
          <c:idx val="0"/>
          <c:order val="0"/>
          <c:spPr>
            <a:solidFill>
              <a:schemeClr val="accent2"/>
            </a:solidFill>
            <a:ln>
              <a:noFill/>
            </a:ln>
          </c:spPr>
          <c:invertIfNegative val="0"/>
          <c:dPt>
            <c:idx val="0"/>
            <c:invertIfNegative val="0"/>
            <c:bubble3D val="0"/>
            <c:spPr>
              <a:solidFill>
                <a:schemeClr val="accent2"/>
              </a:solidFill>
              <a:ln w="12700" algn="ctr">
                <a:solidFill>
                  <a:schemeClr val="tx1"/>
                </a:solidFill>
                <a:prstDash val="solid"/>
              </a:ln>
            </c:spPr>
            <c:extLst>
              <c:ext xmlns:c16="http://schemas.microsoft.com/office/drawing/2014/chart" uri="{C3380CC4-5D6E-409C-BE32-E72D297353CC}">
                <c16:uniqueId val="{00000000-C746-4655-B9CF-E8E7D6ADE04C}"/>
              </c:ext>
            </c:extLst>
          </c:dPt>
          <c:dLbls>
            <c:dLbl>
              <c:idx val="0"/>
              <c:layout>
                <c:manualLayout>
                  <c:x val="0"/>
                  <c:y val="-0.45504300234558248"/>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746-4655-B9CF-E8E7D6ADE0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2.2431522627574703</c:v>
                </c:pt>
                <c:pt idx="1">
                  <c:v>0</c:v>
                </c:pt>
                <c:pt idx="2">
                  <c:v>0</c:v>
                </c:pt>
                <c:pt idx="3">
                  <c:v>0</c:v>
                </c:pt>
              </c:numCache>
            </c:numRef>
          </c:val>
          <c:extLst>
            <c:ext xmlns:c16="http://schemas.microsoft.com/office/drawing/2014/chart" uri="{C3380CC4-5D6E-409C-BE32-E72D297353CC}">
              <c16:uniqueId val="{00000001-C746-4655-B9CF-E8E7D6ADE04C}"/>
            </c:ext>
          </c:extLst>
        </c:ser>
        <c:dLbls>
          <c:showLegendKey val="0"/>
          <c:showVal val="0"/>
          <c:showCatName val="0"/>
          <c:showSerName val="0"/>
          <c:showPercent val="0"/>
          <c:showBubbleSize val="0"/>
        </c:dLbls>
        <c:gapWidth val="80"/>
        <c:overlap val="100"/>
        <c:axId val="149211824"/>
        <c:axId val="1"/>
      </c:barChart>
      <c:catAx>
        <c:axId val="14921182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
          <c:min val="0"/>
        </c:scaling>
        <c:delete val="0"/>
        <c:axPos val="l"/>
        <c:majorGridlines>
          <c:spPr>
            <a:ln>
              <a:noFill/>
            </a:ln>
          </c:spPr>
        </c:majorGridlines>
        <c:numFmt formatCode="#,##0.0;&quot;-&quot;#,##0.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49211824"/>
        <c:crosses val="min"/>
        <c:crossBetween val="between"/>
        <c:majorUnit val="0.5"/>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91202346041055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D765-417D-B7A2-8FB8AEB1232D}"/>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D765-417D-B7A2-8FB8AEB1232D}"/>
              </c:ext>
            </c:extLst>
          </c:dPt>
          <c:dLbls>
            <c:dLbl>
              <c:idx val="0"/>
              <c:layout>
                <c:manualLayout>
                  <c:x val="6.2316715542521994E-2"/>
                  <c:y val="0.13919999999999999"/>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765-417D-B7A2-8FB8AEB1232D}"/>
                </c:ext>
              </c:extLst>
            </c:dLbl>
            <c:dLbl>
              <c:idx val="1"/>
              <c:layout>
                <c:manualLayout>
                  <c:x val="-6.2316715542521994E-2"/>
                  <c:y val="-0.14000000000000001"/>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765-417D-B7A2-8FB8AEB1232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85.719300537900949</c:v>
                </c:pt>
                <c:pt idx="1">
                  <c:v>14.280699462099051</c:v>
                </c:pt>
              </c:numCache>
            </c:numRef>
          </c:val>
          <c:extLst>
            <c:ext xmlns:c16="http://schemas.microsoft.com/office/drawing/2014/chart" uri="{C3380CC4-5D6E-409C-BE32-E72D297353CC}">
              <c16:uniqueId val="{00000002-D765-417D-B7A2-8FB8AEB1232D}"/>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70250896057348"/>
          <c:y val="4.7436878347360364E-2"/>
          <c:w val="0.875"/>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751338944146901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1BF-4913-8D3E-820F07E9EC13}"/>
                </c:ext>
              </c:extLst>
            </c:dLbl>
            <c:dLbl>
              <c:idx val="1"/>
              <c:layout>
                <c:manualLayout>
                  <c:x val="0"/>
                  <c:y val="-0.12012241775057383"/>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1BF-4913-8D3E-820F07E9EC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42.386824228948043</c:v>
                </c:pt>
                <c:pt idx="1">
                  <c:v>7.0615776630000004</c:v>
                </c:pt>
              </c:numCache>
            </c:numRef>
          </c:val>
          <c:extLst>
            <c:ext xmlns:c16="http://schemas.microsoft.com/office/drawing/2014/chart" uri="{C3380CC4-5D6E-409C-BE32-E72D297353CC}">
              <c16:uniqueId val="{00000002-F1BF-4913-8D3E-820F07E9EC13}"/>
            </c:ext>
          </c:extLst>
        </c:ser>
        <c:dLbls>
          <c:showLegendKey val="0"/>
          <c:showVal val="0"/>
          <c:showCatName val="0"/>
          <c:showSerName val="0"/>
          <c:showPercent val="0"/>
          <c:showBubbleSize val="0"/>
        </c:dLbls>
        <c:gapWidth val="80"/>
        <c:overlap val="100"/>
        <c:axId val="231402480"/>
        <c:axId val="1"/>
      </c:barChart>
      <c:catAx>
        <c:axId val="23140248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231402480"/>
        <c:crosses val="min"/>
        <c:crossBetween val="between"/>
        <c:majorUnit val="5"/>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Ferrous Material</a:t>
            </a:r>
            <a:r>
              <a:rPr lang="en-US" baseline="0"/>
              <a:t> Trade &amp; Consumption - U.S. Market</a:t>
            </a:r>
          </a:p>
          <a:p>
            <a:pPr>
              <a:defRPr/>
            </a:pPr>
            <a:r>
              <a:rPr lang="en-US" baseline="0"/>
              <a:t>in Millions of Metric Tons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Sheet3!$B$1</c:f>
              <c:strCache>
                <c:ptCount val="1"/>
                <c:pt idx="0">
                  <c:v>Production/Harvest</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Sheet3!$B$2:$B$27</c:f>
              <c:numCache>
                <c:formatCode>General</c:formatCode>
                <c:ptCount val="26"/>
                <c:pt idx="0" formatCode="#,##0">
                  <c:v>76000000</c:v>
                </c:pt>
                <c:pt idx="1">
                  <c:v>73000000</c:v>
                </c:pt>
                <c:pt idx="2">
                  <c:v>73000000</c:v>
                </c:pt>
                <c:pt idx="3">
                  <c:v>70000000</c:v>
                </c:pt>
                <c:pt idx="4">
                  <c:v>73000000</c:v>
                </c:pt>
                <c:pt idx="5">
                  <c:v>73000000</c:v>
                </c:pt>
                <c:pt idx="6">
                  <c:v>71000000</c:v>
                </c:pt>
                <c:pt idx="7">
                  <c:v>77000000</c:v>
                </c:pt>
                <c:pt idx="8">
                  <c:v>85000000</c:v>
                </c:pt>
                <c:pt idx="9">
                  <c:v>80000000</c:v>
                </c:pt>
                <c:pt idx="10">
                  <c:v>76000000</c:v>
                </c:pt>
                <c:pt idx="11">
                  <c:v>82000000</c:v>
                </c:pt>
                <c:pt idx="12">
                  <c:v>80000000</c:v>
                </c:pt>
                <c:pt idx="13">
                  <c:v>85500000</c:v>
                </c:pt>
                <c:pt idx="14">
                  <c:v>69100000</c:v>
                </c:pt>
                <c:pt idx="15">
                  <c:v>60300000</c:v>
                </c:pt>
                <c:pt idx="16">
                  <c:v>58900000</c:v>
                </c:pt>
                <c:pt idx="17">
                  <c:v>60600000</c:v>
                </c:pt>
                <c:pt idx="18">
                  <c:v>64800000</c:v>
                </c:pt>
                <c:pt idx="19">
                  <c:v>60300000</c:v>
                </c:pt>
                <c:pt idx="20">
                  <c:v>55100000</c:v>
                </c:pt>
                <c:pt idx="21">
                  <c:v>63700000</c:v>
                </c:pt>
                <c:pt idx="22">
                  <c:v>63700000</c:v>
                </c:pt>
                <c:pt idx="23">
                  <c:v>63100000</c:v>
                </c:pt>
              </c:numCache>
            </c:numRef>
          </c:val>
          <c:smooth val="0"/>
          <c:extLst>
            <c:ext xmlns:c16="http://schemas.microsoft.com/office/drawing/2014/chart" uri="{C3380CC4-5D6E-409C-BE32-E72D297353CC}">
              <c16:uniqueId val="{00000001-3C31-4EC8-A150-6C9DA9CCFB58}"/>
            </c:ext>
          </c:extLst>
        </c:ser>
        <c:ser>
          <c:idx val="2"/>
          <c:order val="2"/>
          <c:tx>
            <c:strRef>
              <c:f>Sheet3!$C$1</c:f>
              <c:strCache>
                <c:ptCount val="1"/>
                <c:pt idx="0">
                  <c:v>Import</c:v>
                </c:pt>
              </c:strCache>
            </c:strRef>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Sheet3!$C$2:$C$27</c:f>
              <c:numCache>
                <c:formatCode>General</c:formatCode>
                <c:ptCount val="26"/>
                <c:pt idx="0">
                  <c:v>4000000</c:v>
                </c:pt>
                <c:pt idx="1">
                  <c:v>3000000</c:v>
                </c:pt>
                <c:pt idx="2">
                  <c:v>3000000</c:v>
                </c:pt>
                <c:pt idx="3">
                  <c:v>3000000</c:v>
                </c:pt>
                <c:pt idx="4">
                  <c:v>5000000</c:v>
                </c:pt>
                <c:pt idx="5">
                  <c:v>4000000</c:v>
                </c:pt>
                <c:pt idx="6">
                  <c:v>5000000</c:v>
                </c:pt>
                <c:pt idx="7">
                  <c:v>4000000</c:v>
                </c:pt>
                <c:pt idx="8">
                  <c:v>4000000</c:v>
                </c:pt>
                <c:pt idx="9">
                  <c:v>3000000</c:v>
                </c:pt>
                <c:pt idx="10">
                  <c:v>4000000</c:v>
                </c:pt>
                <c:pt idx="11">
                  <c:v>4000000</c:v>
                </c:pt>
                <c:pt idx="12">
                  <c:v>3700000</c:v>
                </c:pt>
                <c:pt idx="13">
                  <c:v>3900000</c:v>
                </c:pt>
                <c:pt idx="14">
                  <c:v>4200000</c:v>
                </c:pt>
                <c:pt idx="15">
                  <c:v>3500000</c:v>
                </c:pt>
                <c:pt idx="16">
                  <c:v>3900000</c:v>
                </c:pt>
                <c:pt idx="17">
                  <c:v>4600000</c:v>
                </c:pt>
                <c:pt idx="18">
                  <c:v>5000000</c:v>
                </c:pt>
                <c:pt idx="19">
                  <c:v>4300000</c:v>
                </c:pt>
                <c:pt idx="20">
                  <c:v>4500000</c:v>
                </c:pt>
                <c:pt idx="21">
                  <c:v>5300000</c:v>
                </c:pt>
                <c:pt idx="22">
                  <c:v>4700000</c:v>
                </c:pt>
                <c:pt idx="23">
                  <c:v>4700000</c:v>
                </c:pt>
              </c:numCache>
            </c:numRef>
          </c:val>
          <c:smooth val="0"/>
          <c:extLst>
            <c:ext xmlns:c16="http://schemas.microsoft.com/office/drawing/2014/chart" uri="{C3380CC4-5D6E-409C-BE32-E72D297353CC}">
              <c16:uniqueId val="{00000003-3C31-4EC8-A150-6C9DA9CCFB58}"/>
            </c:ext>
          </c:extLst>
        </c:ser>
        <c:ser>
          <c:idx val="3"/>
          <c:order val="3"/>
          <c:tx>
            <c:strRef>
              <c:f>Sheet3!$D$1</c:f>
              <c:strCache>
                <c:ptCount val="1"/>
                <c:pt idx="0">
                  <c:v>Export</c:v>
                </c:pt>
              </c:strCache>
            </c:strRef>
          </c:tx>
          <c:spPr>
            <a:ln w="28575" cap="rnd">
              <a:solidFill>
                <a:schemeClr val="accent4"/>
              </a:solidFill>
              <a:round/>
            </a:ln>
            <a:effectLst/>
          </c:spPr>
          <c:marker>
            <c:symbol val="none"/>
          </c:marker>
          <c:trendline>
            <c:spPr>
              <a:ln w="19050" cap="rnd">
                <a:solidFill>
                  <a:schemeClr val="accent4"/>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Sheet3!$D$2:$D$27</c:f>
              <c:numCache>
                <c:formatCode>General</c:formatCode>
                <c:ptCount val="26"/>
                <c:pt idx="0">
                  <c:v>6000000</c:v>
                </c:pt>
                <c:pt idx="1">
                  <c:v>7000000</c:v>
                </c:pt>
                <c:pt idx="2">
                  <c:v>9000000</c:v>
                </c:pt>
                <c:pt idx="3">
                  <c:v>11000000</c:v>
                </c:pt>
                <c:pt idx="4">
                  <c:v>12000000</c:v>
                </c:pt>
                <c:pt idx="5">
                  <c:v>13000000</c:v>
                </c:pt>
                <c:pt idx="6">
                  <c:v>15000000</c:v>
                </c:pt>
                <c:pt idx="7">
                  <c:v>17000000</c:v>
                </c:pt>
                <c:pt idx="8">
                  <c:v>22000000</c:v>
                </c:pt>
                <c:pt idx="9">
                  <c:v>22000000</c:v>
                </c:pt>
                <c:pt idx="10">
                  <c:v>21000000</c:v>
                </c:pt>
                <c:pt idx="11">
                  <c:v>24000000</c:v>
                </c:pt>
                <c:pt idx="12">
                  <c:v>21000000</c:v>
                </c:pt>
                <c:pt idx="13">
                  <c:v>18000000</c:v>
                </c:pt>
                <c:pt idx="14">
                  <c:v>15000000</c:v>
                </c:pt>
                <c:pt idx="15">
                  <c:v>13000000</c:v>
                </c:pt>
                <c:pt idx="16">
                  <c:v>13000000</c:v>
                </c:pt>
                <c:pt idx="17">
                  <c:v>15000000</c:v>
                </c:pt>
                <c:pt idx="18">
                  <c:v>17000000</c:v>
                </c:pt>
                <c:pt idx="19">
                  <c:v>18000000</c:v>
                </c:pt>
                <c:pt idx="20">
                  <c:v>15000000</c:v>
                </c:pt>
                <c:pt idx="21">
                  <c:v>20000000</c:v>
                </c:pt>
                <c:pt idx="22">
                  <c:v>20000000</c:v>
                </c:pt>
                <c:pt idx="23">
                  <c:v>18000000</c:v>
                </c:pt>
              </c:numCache>
            </c:numRef>
          </c:val>
          <c:smooth val="0"/>
          <c:extLst>
            <c:ext xmlns:c16="http://schemas.microsoft.com/office/drawing/2014/chart" uri="{C3380CC4-5D6E-409C-BE32-E72D297353CC}">
              <c16:uniqueId val="{00000005-3C31-4EC8-A150-6C9DA9CCFB58}"/>
            </c:ext>
          </c:extLst>
        </c:ser>
        <c:ser>
          <c:idx val="4"/>
          <c:order val="4"/>
          <c:tx>
            <c:strRef>
              <c:f>Sheet3!$E$1</c:f>
              <c:strCache>
                <c:ptCount val="1"/>
                <c:pt idx="0">
                  <c:v>Consumption</c:v>
                </c:pt>
              </c:strCache>
            </c:strRef>
          </c:tx>
          <c:spPr>
            <a:ln w="28575" cap="rnd">
              <a:solidFill>
                <a:schemeClr val="accent5"/>
              </a:solidFill>
              <a:round/>
            </a:ln>
            <a:effectLst/>
          </c:spPr>
          <c:marker>
            <c:symbol val="none"/>
          </c:marker>
          <c:trendline>
            <c:spPr>
              <a:ln w="19050" cap="rnd">
                <a:solidFill>
                  <a:schemeClr val="accent5"/>
                </a:solidFill>
                <a:prstDash val="sysDot"/>
              </a:ln>
              <a:effectLst/>
            </c:spPr>
            <c:trendlineType val="linear"/>
            <c:dispRSqr val="0"/>
            <c:dispEq val="0"/>
          </c:trendline>
          <c:cat>
            <c:numRef>
              <c:f>Sheet3!$A$2:$A$27</c:f>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f>Sheet3!$E$2:$E$27</c:f>
              <c:numCache>
                <c:formatCode>General</c:formatCode>
                <c:ptCount val="26"/>
                <c:pt idx="0">
                  <c:v>74000000</c:v>
                </c:pt>
                <c:pt idx="1">
                  <c:v>71000000</c:v>
                </c:pt>
                <c:pt idx="2">
                  <c:v>69000000</c:v>
                </c:pt>
                <c:pt idx="3">
                  <c:v>69000000</c:v>
                </c:pt>
                <c:pt idx="4">
                  <c:v>67000000</c:v>
                </c:pt>
                <c:pt idx="5">
                  <c:v>66000000</c:v>
                </c:pt>
                <c:pt idx="6">
                  <c:v>65000000</c:v>
                </c:pt>
                <c:pt idx="7">
                  <c:v>65000000</c:v>
                </c:pt>
                <c:pt idx="8">
                  <c:v>68000000</c:v>
                </c:pt>
                <c:pt idx="9">
                  <c:v>54000000</c:v>
                </c:pt>
                <c:pt idx="10">
                  <c:v>60000000</c:v>
                </c:pt>
                <c:pt idx="11">
                  <c:v>63000000</c:v>
                </c:pt>
                <c:pt idx="12">
                  <c:v>63000000</c:v>
                </c:pt>
                <c:pt idx="13">
                  <c:v>59000000</c:v>
                </c:pt>
                <c:pt idx="14">
                  <c:v>58000000</c:v>
                </c:pt>
                <c:pt idx="15">
                  <c:v>51000000</c:v>
                </c:pt>
                <c:pt idx="16">
                  <c:v>50000000</c:v>
                </c:pt>
                <c:pt idx="17">
                  <c:v>50000000</c:v>
                </c:pt>
                <c:pt idx="18">
                  <c:v>52000000</c:v>
                </c:pt>
                <c:pt idx="19">
                  <c:v>48000000</c:v>
                </c:pt>
                <c:pt idx="20">
                  <c:v>45000000</c:v>
                </c:pt>
                <c:pt idx="21">
                  <c:v>48000000</c:v>
                </c:pt>
                <c:pt idx="22">
                  <c:v>48000000</c:v>
                </c:pt>
                <c:pt idx="23">
                  <c:v>48000000</c:v>
                </c:pt>
              </c:numCache>
            </c:numRef>
          </c:val>
          <c:smooth val="0"/>
          <c:extLst>
            <c:ext xmlns:c16="http://schemas.microsoft.com/office/drawing/2014/chart" uri="{C3380CC4-5D6E-409C-BE32-E72D297353CC}">
              <c16:uniqueId val="{00000007-3C31-4EC8-A150-6C9DA9CCFB58}"/>
            </c:ext>
          </c:extLst>
        </c:ser>
        <c:dLbls>
          <c:showLegendKey val="0"/>
          <c:showVal val="0"/>
          <c:showCatName val="0"/>
          <c:showSerName val="0"/>
          <c:showPercent val="0"/>
          <c:showBubbleSize val="0"/>
        </c:dLbls>
        <c:smooth val="0"/>
        <c:axId val="616993119"/>
        <c:axId val="616993599"/>
        <c:extLst>
          <c:ext xmlns:c15="http://schemas.microsoft.com/office/drawing/2012/chart" uri="{02D57815-91ED-43cb-92C2-25804820EDAC}">
            <c15:filteredLineSeries>
              <c15:ser>
                <c:idx val="0"/>
                <c:order val="0"/>
                <c:tx>
                  <c:strRef>
                    <c:extLst>
                      <c:ext uri="{02D57815-91ED-43cb-92C2-25804820EDAC}">
                        <c15:formulaRef>
                          <c15:sqref>Sheet3!$A$1</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Sheet3!$A$2:$A$27</c15:sqref>
                        </c15:formulaRef>
                      </c:ext>
                    </c:extLst>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cat>
                <c:val>
                  <c:numRef>
                    <c:extLst>
                      <c:ext uri="{02D57815-91ED-43cb-92C2-25804820EDAC}">
                        <c15:formulaRef>
                          <c15:sqref>Sheet3!$A$2:$A$27</c15:sqref>
                        </c15:formulaRef>
                      </c:ext>
                    </c:extLst>
                    <c:numCache>
                      <c:formatCode>General</c:formatCod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numCache>
                  </c:numRef>
                </c:val>
                <c:smooth val="0"/>
                <c:extLst>
                  <c:ext xmlns:c16="http://schemas.microsoft.com/office/drawing/2014/chart" uri="{C3380CC4-5D6E-409C-BE32-E72D297353CC}">
                    <c16:uniqueId val="{00000008-3C31-4EC8-A150-6C9DA9CCFB58}"/>
                  </c:ext>
                </c:extLst>
              </c15:ser>
            </c15:filteredLineSeries>
          </c:ext>
        </c:extLst>
      </c:lineChart>
      <c:catAx>
        <c:axId val="616993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993599"/>
        <c:crosses val="autoZero"/>
        <c:auto val="1"/>
        <c:lblAlgn val="ctr"/>
        <c:lblOffset val="100"/>
        <c:noMultiLvlLbl val="0"/>
      </c:catAx>
      <c:valAx>
        <c:axId val="6169935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993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Iron &amp; Steel Industry Steel</a:t>
            </a:r>
            <a:r>
              <a:rPr lang="en-US" baseline="0"/>
              <a:t> Production - Total &amp; By Process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v>BOF Tonnage Produced</c:v>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Sheet2!$C$2:$C$47</c:f>
              <c:numCache>
                <c:formatCode>General</c:formatCode>
                <c:ptCount val="46"/>
                <c:pt idx="0">
                  <c:v>83.5</c:v>
                </c:pt>
                <c:pt idx="1">
                  <c:v>83.3</c:v>
                </c:pt>
                <c:pt idx="2">
                  <c:v>67.599999999999994</c:v>
                </c:pt>
                <c:pt idx="3">
                  <c:v>73.2</c:v>
                </c:pt>
                <c:pt idx="4">
                  <c:v>45.3</c:v>
                </c:pt>
                <c:pt idx="5">
                  <c:v>52</c:v>
                </c:pt>
                <c:pt idx="6">
                  <c:v>52.8</c:v>
                </c:pt>
                <c:pt idx="7">
                  <c:v>51.9</c:v>
                </c:pt>
                <c:pt idx="8">
                  <c:v>47.9</c:v>
                </c:pt>
                <c:pt idx="9">
                  <c:v>52.5</c:v>
                </c:pt>
                <c:pt idx="10">
                  <c:v>58</c:v>
                </c:pt>
                <c:pt idx="11">
                  <c:v>58.3</c:v>
                </c:pt>
                <c:pt idx="12">
                  <c:v>58.5</c:v>
                </c:pt>
                <c:pt idx="13">
                  <c:v>52.7</c:v>
                </c:pt>
                <c:pt idx="14">
                  <c:v>57.6</c:v>
                </c:pt>
                <c:pt idx="15">
                  <c:v>57.4</c:v>
                </c:pt>
                <c:pt idx="16">
                  <c:v>61</c:v>
                </c:pt>
                <c:pt idx="17">
                  <c:v>62.5</c:v>
                </c:pt>
                <c:pt idx="18">
                  <c:v>60.5</c:v>
                </c:pt>
                <c:pt idx="19">
                  <c:v>61</c:v>
                </c:pt>
                <c:pt idx="20">
                  <c:v>59.6</c:v>
                </c:pt>
                <c:pt idx="21">
                  <c:v>57.7</c:v>
                </c:pt>
                <c:pt idx="22">
                  <c:v>59.5</c:v>
                </c:pt>
                <c:pt idx="23">
                  <c:v>52.2</c:v>
                </c:pt>
                <c:pt idx="24">
                  <c:v>50.1</c:v>
                </c:pt>
                <c:pt idx="25">
                  <c:v>52.4</c:v>
                </c:pt>
                <c:pt idx="26">
                  <c:v>49.7</c:v>
                </c:pt>
                <c:pt idx="27">
                  <c:v>46</c:v>
                </c:pt>
                <c:pt idx="28">
                  <c:v>42.9</c:v>
                </c:pt>
                <c:pt idx="29">
                  <c:v>41.8</c:v>
                </c:pt>
                <c:pt idx="30">
                  <c:v>42.6</c:v>
                </c:pt>
                <c:pt idx="31">
                  <c:v>38.200000000000003</c:v>
                </c:pt>
                <c:pt idx="32">
                  <c:v>38.700000000000003</c:v>
                </c:pt>
                <c:pt idx="33">
                  <c:v>39.700000000000003</c:v>
                </c:pt>
                <c:pt idx="34">
                  <c:v>41</c:v>
                </c:pt>
                <c:pt idx="35">
                  <c:v>40</c:v>
                </c:pt>
                <c:pt idx="36">
                  <c:v>37.4</c:v>
                </c:pt>
                <c:pt idx="37">
                  <c:v>37.299999999999997</c:v>
                </c:pt>
                <c:pt idx="38">
                  <c:v>33</c:v>
                </c:pt>
                <c:pt idx="39">
                  <c:v>31.6</c:v>
                </c:pt>
                <c:pt idx="40">
                  <c:v>33</c:v>
                </c:pt>
                <c:pt idx="41">
                  <c:v>30</c:v>
                </c:pt>
                <c:pt idx="42">
                  <c:v>29</c:v>
                </c:pt>
                <c:pt idx="43">
                  <c:v>29</c:v>
                </c:pt>
                <c:pt idx="44">
                  <c:v>28</c:v>
                </c:pt>
                <c:pt idx="45">
                  <c:v>29</c:v>
                </c:pt>
              </c:numCache>
            </c:numRef>
          </c:val>
          <c:smooth val="0"/>
          <c:extLst>
            <c:ext xmlns:c16="http://schemas.microsoft.com/office/drawing/2014/chart" uri="{C3380CC4-5D6E-409C-BE32-E72D297353CC}">
              <c16:uniqueId val="{00000001-0628-472B-AB6A-239993ACF9CF}"/>
            </c:ext>
          </c:extLst>
        </c:ser>
        <c:ser>
          <c:idx val="2"/>
          <c:order val="1"/>
          <c:tx>
            <c:v>Total U.S. Industry Production Hot Steel</c:v>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Sheet2!$D$2:$D$49</c:f>
              <c:numCache>
                <c:formatCode>General</c:formatCode>
                <c:ptCount val="48"/>
                <c:pt idx="0">
                  <c:v>137</c:v>
                </c:pt>
                <c:pt idx="1">
                  <c:v>136.4</c:v>
                </c:pt>
                <c:pt idx="2">
                  <c:v>111.8</c:v>
                </c:pt>
                <c:pt idx="3">
                  <c:v>120.8</c:v>
                </c:pt>
                <c:pt idx="4">
                  <c:v>74.599999999999994</c:v>
                </c:pt>
                <c:pt idx="5">
                  <c:v>84.6</c:v>
                </c:pt>
                <c:pt idx="6">
                  <c:v>92.5</c:v>
                </c:pt>
                <c:pt idx="7">
                  <c:v>88.2</c:v>
                </c:pt>
                <c:pt idx="8">
                  <c:v>81.599999999999994</c:v>
                </c:pt>
                <c:pt idx="9">
                  <c:v>89.2</c:v>
                </c:pt>
                <c:pt idx="10">
                  <c:v>100</c:v>
                </c:pt>
                <c:pt idx="11">
                  <c:v>97.9</c:v>
                </c:pt>
                <c:pt idx="12">
                  <c:v>96.8</c:v>
                </c:pt>
                <c:pt idx="13">
                  <c:v>86.5</c:v>
                </c:pt>
                <c:pt idx="14">
                  <c:v>92.9</c:v>
                </c:pt>
                <c:pt idx="15">
                  <c:v>95.9</c:v>
                </c:pt>
                <c:pt idx="16">
                  <c:v>100.6</c:v>
                </c:pt>
                <c:pt idx="17">
                  <c:v>104.9</c:v>
                </c:pt>
                <c:pt idx="18">
                  <c:v>105.4</c:v>
                </c:pt>
                <c:pt idx="19">
                  <c:v>107.4</c:v>
                </c:pt>
                <c:pt idx="20">
                  <c:v>107.6</c:v>
                </c:pt>
                <c:pt idx="21">
                  <c:v>107.4</c:v>
                </c:pt>
                <c:pt idx="22">
                  <c:v>112.3</c:v>
                </c:pt>
                <c:pt idx="23">
                  <c:v>99.3</c:v>
                </c:pt>
                <c:pt idx="24">
                  <c:v>101.7</c:v>
                </c:pt>
                <c:pt idx="25">
                  <c:v>107</c:v>
                </c:pt>
                <c:pt idx="26">
                  <c:v>105.8</c:v>
                </c:pt>
                <c:pt idx="27">
                  <c:v>102</c:v>
                </c:pt>
                <c:pt idx="28">
                  <c:v>106.9</c:v>
                </c:pt>
                <c:pt idx="29">
                  <c:v>98.1</c:v>
                </c:pt>
                <c:pt idx="30">
                  <c:v>91.9</c:v>
                </c:pt>
                <c:pt idx="31">
                  <c:v>59.4</c:v>
                </c:pt>
                <c:pt idx="32">
                  <c:v>80.5</c:v>
                </c:pt>
                <c:pt idx="33">
                  <c:v>86.4</c:v>
                </c:pt>
                <c:pt idx="34">
                  <c:v>89</c:v>
                </c:pt>
                <c:pt idx="35">
                  <c:v>87</c:v>
                </c:pt>
                <c:pt idx="36">
                  <c:v>88.2</c:v>
                </c:pt>
                <c:pt idx="37">
                  <c:v>78.8</c:v>
                </c:pt>
                <c:pt idx="38">
                  <c:v>78.5</c:v>
                </c:pt>
                <c:pt idx="39">
                  <c:v>81.599999999999994</c:v>
                </c:pt>
                <c:pt idx="40">
                  <c:v>87</c:v>
                </c:pt>
                <c:pt idx="41">
                  <c:v>87.8</c:v>
                </c:pt>
                <c:pt idx="42">
                  <c:v>72.7</c:v>
                </c:pt>
                <c:pt idx="43">
                  <c:v>85.5</c:v>
                </c:pt>
                <c:pt idx="44">
                  <c:v>80.5</c:v>
                </c:pt>
                <c:pt idx="45">
                  <c:v>80</c:v>
                </c:pt>
              </c:numCache>
            </c:numRef>
          </c:val>
          <c:smooth val="0"/>
          <c:extLst>
            <c:ext xmlns:c16="http://schemas.microsoft.com/office/drawing/2014/chart" uri="{C3380CC4-5D6E-409C-BE32-E72D297353CC}">
              <c16:uniqueId val="{00000003-0628-472B-AB6A-239993ACF9CF}"/>
            </c:ext>
          </c:extLst>
        </c:ser>
        <c:ser>
          <c:idx val="3"/>
          <c:order val="2"/>
          <c:tx>
            <c:v>EAF Tonnage Produced</c:v>
          </c:tx>
          <c:spPr>
            <a:ln w="28575" cap="rnd">
              <a:solidFill>
                <a:schemeClr val="accent4"/>
              </a:solidFill>
              <a:round/>
            </a:ln>
            <a:effectLst/>
          </c:spPr>
          <c:marker>
            <c:symbol val="none"/>
          </c:marker>
          <c:trendline>
            <c:spPr>
              <a:ln w="19050" cap="rnd">
                <a:solidFill>
                  <a:schemeClr val="accent4"/>
                </a:solidFill>
                <a:prstDash val="sysDot"/>
              </a:ln>
              <a:effectLst/>
            </c:spPr>
            <c:trendlineType val="linear"/>
            <c:dispRSqr val="0"/>
            <c:dispEq val="0"/>
          </c:trendline>
          <c:cat>
            <c:numRef>
              <c:f>Sheet2!$A$2:$A$49</c:f>
              <c:numCache>
                <c:formatCode>General</c:formatCode>
                <c:ptCount val="48"/>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pt idx="40">
                  <c:v>2018</c:v>
                </c:pt>
                <c:pt idx="41">
                  <c:v>2019</c:v>
                </c:pt>
                <c:pt idx="42">
                  <c:v>2020</c:v>
                </c:pt>
                <c:pt idx="43">
                  <c:v>2021</c:v>
                </c:pt>
                <c:pt idx="44">
                  <c:v>2022</c:v>
                </c:pt>
                <c:pt idx="45">
                  <c:v>2023</c:v>
                </c:pt>
                <c:pt idx="46">
                  <c:v>2024</c:v>
                </c:pt>
                <c:pt idx="47">
                  <c:v>2025</c:v>
                </c:pt>
              </c:numCache>
            </c:numRef>
          </c:cat>
          <c:val>
            <c:numRef>
              <c:f>Sheet2!$E$2:$E$49</c:f>
              <c:numCache>
                <c:formatCode>General</c:formatCode>
                <c:ptCount val="48"/>
                <c:pt idx="0">
                  <c:v>32.195</c:v>
                </c:pt>
                <c:pt idx="1">
                  <c:v>33.827199999999998</c:v>
                </c:pt>
                <c:pt idx="2">
                  <c:v>31.1922</c:v>
                </c:pt>
                <c:pt idx="3">
                  <c:v>34.065600000000003</c:v>
                </c:pt>
                <c:pt idx="4">
                  <c:v>23.200600000000001</c:v>
                </c:pt>
                <c:pt idx="5">
                  <c:v>26.564399999999999</c:v>
                </c:pt>
                <c:pt idx="6">
                  <c:v>31.357500000000002</c:v>
                </c:pt>
                <c:pt idx="7">
                  <c:v>29.899799999999999</c:v>
                </c:pt>
                <c:pt idx="8">
                  <c:v>30.3552</c:v>
                </c:pt>
                <c:pt idx="9">
                  <c:v>33.985199999999999</c:v>
                </c:pt>
                <c:pt idx="10">
                  <c:v>36.9</c:v>
                </c:pt>
                <c:pt idx="11">
                  <c:v>35.146099999999997</c:v>
                </c:pt>
                <c:pt idx="12">
                  <c:v>36.880800000000001</c:v>
                </c:pt>
                <c:pt idx="13">
                  <c:v>33.8215</c:v>
                </c:pt>
                <c:pt idx="14">
                  <c:v>35.209099999999999</c:v>
                </c:pt>
                <c:pt idx="15">
                  <c:v>38.5518</c:v>
                </c:pt>
                <c:pt idx="16">
                  <c:v>39.535800000000002</c:v>
                </c:pt>
                <c:pt idx="17">
                  <c:v>42.379600000000003</c:v>
                </c:pt>
                <c:pt idx="18">
                  <c:v>44.795000000000002</c:v>
                </c:pt>
                <c:pt idx="19">
                  <c:v>46.396799999999999</c:v>
                </c:pt>
                <c:pt idx="20">
                  <c:v>47.989600000000003</c:v>
                </c:pt>
                <c:pt idx="21">
                  <c:v>49.6188</c:v>
                </c:pt>
                <c:pt idx="22">
                  <c:v>52.780999999999999</c:v>
                </c:pt>
                <c:pt idx="23">
                  <c:v>47.167499999999997</c:v>
                </c:pt>
                <c:pt idx="24">
                  <c:v>51.561900000000001</c:v>
                </c:pt>
                <c:pt idx="25">
                  <c:v>54.57</c:v>
                </c:pt>
                <c:pt idx="26">
                  <c:v>56.073999999999998</c:v>
                </c:pt>
                <c:pt idx="27">
                  <c:v>55.59</c:v>
                </c:pt>
                <c:pt idx="28">
                  <c:v>62.002000000000002</c:v>
                </c:pt>
                <c:pt idx="29">
                  <c:v>57.094200000000001</c:v>
                </c:pt>
                <c:pt idx="30">
                  <c:v>52.750599999999999</c:v>
                </c:pt>
                <c:pt idx="31">
                  <c:v>36.709200000000003</c:v>
                </c:pt>
                <c:pt idx="32">
                  <c:v>49.346499999999999</c:v>
                </c:pt>
                <c:pt idx="33">
                  <c:v>52.099200000000003</c:v>
                </c:pt>
                <c:pt idx="34">
                  <c:v>52.51</c:v>
                </c:pt>
                <c:pt idx="35">
                  <c:v>52.2</c:v>
                </c:pt>
                <c:pt idx="36">
                  <c:v>55.213200000000001</c:v>
                </c:pt>
                <c:pt idx="37">
                  <c:v>49.407600000000002</c:v>
                </c:pt>
                <c:pt idx="38">
                  <c:v>52.594999999999999</c:v>
                </c:pt>
                <c:pt idx="39">
                  <c:v>55.814399999999999</c:v>
                </c:pt>
                <c:pt idx="40">
                  <c:v>58.29</c:v>
                </c:pt>
                <c:pt idx="41">
                  <c:v>61.46</c:v>
                </c:pt>
                <c:pt idx="42">
                  <c:v>51.616999999999997</c:v>
                </c:pt>
                <c:pt idx="43">
                  <c:v>60.704999999999998</c:v>
                </c:pt>
                <c:pt idx="44">
                  <c:v>57.155000000000001</c:v>
                </c:pt>
              </c:numCache>
            </c:numRef>
          </c:val>
          <c:smooth val="0"/>
          <c:extLst>
            <c:ext xmlns:c16="http://schemas.microsoft.com/office/drawing/2014/chart" uri="{C3380CC4-5D6E-409C-BE32-E72D297353CC}">
              <c16:uniqueId val="{00000005-0628-472B-AB6A-239993ACF9CF}"/>
            </c:ext>
          </c:extLst>
        </c:ser>
        <c:dLbls>
          <c:showLegendKey val="0"/>
          <c:showVal val="0"/>
          <c:showCatName val="0"/>
          <c:showSerName val="0"/>
          <c:showPercent val="0"/>
          <c:showBubbleSize val="0"/>
        </c:dLbls>
        <c:smooth val="0"/>
        <c:axId val="1314161023"/>
        <c:axId val="1314161983"/>
      </c:lineChart>
      <c:catAx>
        <c:axId val="131416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161983"/>
        <c:crosses val="autoZero"/>
        <c:auto val="1"/>
        <c:lblAlgn val="ctr"/>
        <c:lblOffset val="100"/>
        <c:noMultiLvlLbl val="0"/>
      </c:catAx>
      <c:valAx>
        <c:axId val="131416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U.S.</a:t>
                </a:r>
                <a:r>
                  <a:rPr lang="en-US" baseline="0"/>
                  <a:t> Iron &amp; Steel Industry Production</a:t>
                </a:r>
              </a:p>
              <a:p>
                <a:pPr>
                  <a:defRPr/>
                </a:pPr>
                <a:r>
                  <a:rPr lang="en-US" baseline="0"/>
                  <a:t>Tonnage in millions netric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416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CO2 Emissions - US Iron &amp; Steel Sector – 2012</a:t>
            </a:r>
            <a:r>
              <a:rPr lang="en-US" baseline="0" dirty="0"/>
              <a:t>-2022 (US EPA)</a:t>
            </a:r>
          </a:p>
          <a:p>
            <a:pPr>
              <a:defRPr/>
            </a:pPr>
            <a:r>
              <a:rPr lang="en-US" baseline="0" dirty="0"/>
              <a:t>Production – US Iron &amp; Steel Sector – 2012-2022 (USGS)</a:t>
            </a:r>
            <a:endParaRPr lang="en-US" dirty="0"/>
          </a:p>
        </c:rich>
      </c:tx>
      <c:layout>
        <c:manualLayout>
          <c:xMode val="edge"/>
          <c:yMode val="edge"/>
          <c:x val="0.33616885922796236"/>
          <c:y val="1.359223300970873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307961504811898"/>
          <c:y val="0.11712447456117529"/>
          <c:w val="0.78692038495188099"/>
          <c:h val="0.61823938263137346"/>
        </c:manualLayout>
      </c:layout>
      <c:barChart>
        <c:barDir val="col"/>
        <c:grouping val="clustered"/>
        <c:varyColors val="0"/>
        <c:ser>
          <c:idx val="0"/>
          <c:order val="0"/>
          <c:tx>
            <c:strRef>
              <c:f>'All Graphs'!$B$74:$C$74</c:f>
              <c:strCache>
                <c:ptCount val="2"/>
                <c:pt idx="0">
                  <c:v>Total Iron &amp; Steel Sector emission</c:v>
                </c:pt>
              </c:strCache>
            </c:strRef>
          </c:tx>
          <c:spPr>
            <a:solidFill>
              <a:schemeClr val="accent1"/>
            </a:solidFill>
            <a:ln>
              <a:noFill/>
            </a:ln>
            <a:effectLst/>
          </c:spPr>
          <c:invertIfNegative val="0"/>
          <c:cat>
            <c:numRef>
              <c:f>'All Graphs'!$D$73:$N$73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'All Graphs'!$D$74:$N$74</c:f>
              <c:numCache>
                <c:formatCode>#,##0</c:formatCode>
                <c:ptCount val="11"/>
                <c:pt idx="0">
                  <c:v>75495359</c:v>
                </c:pt>
                <c:pt idx="1">
                  <c:v>75133726</c:v>
                </c:pt>
                <c:pt idx="2">
                  <c:v>73950812</c:v>
                </c:pt>
                <c:pt idx="3">
                  <c:v>62863337</c:v>
                </c:pt>
                <c:pt idx="4">
                  <c:v>62224159</c:v>
                </c:pt>
                <c:pt idx="5">
                  <c:v>65361110</c:v>
                </c:pt>
                <c:pt idx="6">
                  <c:v>75763049</c:v>
                </c:pt>
                <c:pt idx="7">
                  <c:v>72212217</c:v>
                </c:pt>
                <c:pt idx="8">
                  <c:v>62131882</c:v>
                </c:pt>
                <c:pt idx="9">
                  <c:v>66316797</c:v>
                </c:pt>
                <c:pt idx="10">
                  <c:v>61326363</c:v>
                </c:pt>
              </c:numCache>
            </c:numRef>
          </c:val>
          <c:extLst>
            <c:ext xmlns:c16="http://schemas.microsoft.com/office/drawing/2014/chart" uri="{C3380CC4-5D6E-409C-BE32-E72D297353CC}">
              <c16:uniqueId val="{00000002-A3F6-4EF5-A775-E20F59C0E8A2}"/>
            </c:ext>
          </c:extLst>
        </c:ser>
        <c:ser>
          <c:idx val="2"/>
          <c:order val="2"/>
          <c:tx>
            <c:strRef>
              <c:f>'All Graphs'!$B$76:$C$76</c:f>
              <c:strCache>
                <c:ptCount val="2"/>
                <c:pt idx="0">
                  <c:v>BF/BOF emission</c:v>
                </c:pt>
              </c:strCache>
            </c:strRef>
          </c:tx>
          <c:spPr>
            <a:solidFill>
              <a:schemeClr val="accent2"/>
            </a:solidFill>
            <a:ln>
              <a:noFill/>
            </a:ln>
            <a:effectLst/>
          </c:spPr>
          <c:invertIfNegative val="0"/>
          <c:cat>
            <c:numRef>
              <c:f>'All Graphs'!$D$73:$N$73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'All Graphs'!$D$76:$N$76</c:f>
              <c:numCache>
                <c:formatCode>#,##0</c:formatCode>
                <c:ptCount val="11"/>
                <c:pt idx="0">
                  <c:v>59778300</c:v>
                </c:pt>
                <c:pt idx="1">
                  <c:v>52541472</c:v>
                </c:pt>
                <c:pt idx="2">
                  <c:v>57710512</c:v>
                </c:pt>
                <c:pt idx="3">
                  <c:v>48956019</c:v>
                </c:pt>
                <c:pt idx="4">
                  <c:v>48156314</c:v>
                </c:pt>
                <c:pt idx="5">
                  <c:v>41888596</c:v>
                </c:pt>
                <c:pt idx="6">
                  <c:v>49422290</c:v>
                </c:pt>
                <c:pt idx="7">
                  <c:v>46615507</c:v>
                </c:pt>
                <c:pt idx="8">
                  <c:v>35272853</c:v>
                </c:pt>
                <c:pt idx="9">
                  <c:v>39928533</c:v>
                </c:pt>
                <c:pt idx="10">
                  <c:v>35721485</c:v>
                </c:pt>
              </c:numCache>
            </c:numRef>
          </c:val>
          <c:extLst>
            <c:ext xmlns:c16="http://schemas.microsoft.com/office/drawing/2014/chart" uri="{C3380CC4-5D6E-409C-BE32-E72D297353CC}">
              <c16:uniqueId val="{00000003-A3F6-4EF5-A775-E20F59C0E8A2}"/>
            </c:ext>
          </c:extLst>
        </c:ser>
        <c:ser>
          <c:idx val="3"/>
          <c:order val="3"/>
          <c:tx>
            <c:strRef>
              <c:f>'All Graphs'!$B$77:$C$77</c:f>
              <c:strCache>
                <c:ptCount val="2"/>
                <c:pt idx="0">
                  <c:v>BF/BOF production</c:v>
                </c:pt>
              </c:strCache>
            </c:strRef>
          </c:tx>
          <c:spPr>
            <a:solidFill>
              <a:schemeClr val="accent4"/>
            </a:solidFill>
            <a:ln>
              <a:noFill/>
            </a:ln>
            <a:effectLst/>
          </c:spPr>
          <c:invertIfNegative val="0"/>
          <c:cat>
            <c:numRef>
              <c:f>'All Graphs'!$D$73:$N$73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'All Graphs'!$D$77:$N$77</c:f>
              <c:numCache>
                <c:formatCode>#,##0</c:formatCode>
                <c:ptCount val="11"/>
                <c:pt idx="0">
                  <c:v>36300000</c:v>
                </c:pt>
                <c:pt idx="1">
                  <c:v>34200000</c:v>
                </c:pt>
                <c:pt idx="2">
                  <c:v>33000000</c:v>
                </c:pt>
                <c:pt idx="3">
                  <c:v>29400000</c:v>
                </c:pt>
                <c:pt idx="4">
                  <c:v>25900000</c:v>
                </c:pt>
                <c:pt idx="5">
                  <c:v>25800000</c:v>
                </c:pt>
                <c:pt idx="6">
                  <c:v>28710000</c:v>
                </c:pt>
                <c:pt idx="7">
                  <c:v>26100000</c:v>
                </c:pt>
                <c:pt idx="8">
                  <c:v>21600000</c:v>
                </c:pt>
                <c:pt idx="9">
                  <c:v>25230000</c:v>
                </c:pt>
                <c:pt idx="10">
                  <c:v>22540000</c:v>
                </c:pt>
              </c:numCache>
            </c:numRef>
          </c:val>
          <c:extLst>
            <c:ext xmlns:c16="http://schemas.microsoft.com/office/drawing/2014/chart" uri="{C3380CC4-5D6E-409C-BE32-E72D297353CC}">
              <c16:uniqueId val="{00000004-A3F6-4EF5-A775-E20F59C0E8A2}"/>
            </c:ext>
          </c:extLst>
        </c:ser>
        <c:ser>
          <c:idx val="4"/>
          <c:order val="4"/>
          <c:tx>
            <c:strRef>
              <c:f>'All Graphs'!$B$78:$C$78</c:f>
              <c:strCache>
                <c:ptCount val="2"/>
                <c:pt idx="0">
                  <c:v>EAF emission</c:v>
                </c:pt>
              </c:strCache>
            </c:strRef>
          </c:tx>
          <c:spPr>
            <a:solidFill>
              <a:schemeClr val="accent5"/>
            </a:solidFill>
            <a:ln>
              <a:noFill/>
            </a:ln>
            <a:effectLst/>
          </c:spPr>
          <c:invertIfNegative val="0"/>
          <c:cat>
            <c:numRef>
              <c:f>'All Graphs'!$D$73:$N$73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'All Graphs'!$D$78:$N$78</c:f>
              <c:numCache>
                <c:formatCode>#,##0</c:formatCode>
                <c:ptCount val="11"/>
                <c:pt idx="0">
                  <c:v>12123946</c:v>
                </c:pt>
                <c:pt idx="1">
                  <c:v>11894666</c:v>
                </c:pt>
                <c:pt idx="2">
                  <c:v>12381831</c:v>
                </c:pt>
                <c:pt idx="3">
                  <c:v>10977343</c:v>
                </c:pt>
                <c:pt idx="4">
                  <c:v>11087288</c:v>
                </c:pt>
                <c:pt idx="5">
                  <c:v>11552965</c:v>
                </c:pt>
                <c:pt idx="6">
                  <c:v>12917983</c:v>
                </c:pt>
                <c:pt idx="7">
                  <c:v>11594154</c:v>
                </c:pt>
                <c:pt idx="8">
                  <c:v>11929669</c:v>
                </c:pt>
                <c:pt idx="9">
                  <c:v>14670875</c:v>
                </c:pt>
                <c:pt idx="10">
                  <c:v>14304365</c:v>
                </c:pt>
              </c:numCache>
            </c:numRef>
          </c:val>
          <c:extLst>
            <c:ext xmlns:c16="http://schemas.microsoft.com/office/drawing/2014/chart" uri="{C3380CC4-5D6E-409C-BE32-E72D297353CC}">
              <c16:uniqueId val="{00000005-A3F6-4EF5-A775-E20F59C0E8A2}"/>
            </c:ext>
          </c:extLst>
        </c:ser>
        <c:ser>
          <c:idx val="5"/>
          <c:order val="5"/>
          <c:tx>
            <c:strRef>
              <c:f>'All Graphs'!$B$79:$C$79</c:f>
              <c:strCache>
                <c:ptCount val="2"/>
                <c:pt idx="0">
                  <c:v>EAF production </c:v>
                </c:pt>
              </c:strCache>
            </c:strRef>
          </c:tx>
          <c:spPr>
            <a:solidFill>
              <a:schemeClr val="accent3"/>
            </a:solidFill>
            <a:ln>
              <a:noFill/>
            </a:ln>
            <a:effectLst/>
          </c:spPr>
          <c:invertIfNegative val="0"/>
          <c:cat>
            <c:numRef>
              <c:f>'All Graphs'!$D$73:$N$73</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'All Graphs'!$D$79:$N$79</c:f>
              <c:numCache>
                <c:formatCode>#,##0</c:formatCode>
                <c:ptCount val="11"/>
                <c:pt idx="0">
                  <c:v>52400000</c:v>
                </c:pt>
                <c:pt idx="1">
                  <c:v>52700000</c:v>
                </c:pt>
                <c:pt idx="2">
                  <c:v>55200000</c:v>
                </c:pt>
                <c:pt idx="3">
                  <c:v>49400000</c:v>
                </c:pt>
                <c:pt idx="4">
                  <c:v>52600000</c:v>
                </c:pt>
                <c:pt idx="5">
                  <c:v>55800000</c:v>
                </c:pt>
                <c:pt idx="6">
                  <c:v>58290000</c:v>
                </c:pt>
                <c:pt idx="7">
                  <c:v>60900000</c:v>
                </c:pt>
                <c:pt idx="8">
                  <c:v>50400000</c:v>
                </c:pt>
                <c:pt idx="9">
                  <c:v>61770000</c:v>
                </c:pt>
                <c:pt idx="10">
                  <c:v>57960000</c:v>
                </c:pt>
              </c:numCache>
            </c:numRef>
          </c:val>
          <c:extLst>
            <c:ext xmlns:c16="http://schemas.microsoft.com/office/drawing/2014/chart" uri="{C3380CC4-5D6E-409C-BE32-E72D297353CC}">
              <c16:uniqueId val="{00000006-A3F6-4EF5-A775-E20F59C0E8A2}"/>
            </c:ext>
          </c:extLst>
        </c:ser>
        <c:dLbls>
          <c:showLegendKey val="0"/>
          <c:showVal val="0"/>
          <c:showCatName val="0"/>
          <c:showSerName val="0"/>
          <c:showPercent val="0"/>
          <c:showBubbleSize val="0"/>
        </c:dLbls>
        <c:gapWidth val="219"/>
        <c:overlap val="-27"/>
        <c:axId val="382998232"/>
        <c:axId val="382998624"/>
        <c:extLst>
          <c:ext xmlns:c15="http://schemas.microsoft.com/office/drawing/2012/chart" uri="{02D57815-91ED-43cb-92C2-25804820EDAC}">
            <c15:filteredBarSeries>
              <c15:ser>
                <c:idx val="1"/>
                <c:order val="1"/>
                <c:tx>
                  <c:strRef>
                    <c:extLst>
                      <c:ext uri="{02D57815-91ED-43cb-92C2-25804820EDAC}">
                        <c15:formulaRef>
                          <c15:sqref>'All Graphs'!$B$75:$C$75</c15:sqref>
                        </c15:formulaRef>
                      </c:ext>
                    </c:extLst>
                    <c:strCache>
                      <c:ptCount val="2"/>
                      <c:pt idx="0">
                        <c:v>Total Iron &amp; Steel Sector production</c:v>
                      </c:pt>
                    </c:strCache>
                  </c:strRef>
                </c:tx>
                <c:spPr>
                  <a:solidFill>
                    <a:schemeClr val="accent2"/>
                  </a:solidFill>
                  <a:ln>
                    <a:noFill/>
                  </a:ln>
                  <a:effectLst/>
                </c:spPr>
                <c:invertIfNegative val="0"/>
                <c:dPt>
                  <c:idx val="0"/>
                  <c:invertIfNegative val="0"/>
                  <c:bubble3D val="0"/>
                  <c:extLst>
                    <c:ext xmlns:c16="http://schemas.microsoft.com/office/drawing/2014/chart" uri="{C3380CC4-5D6E-409C-BE32-E72D297353CC}">
                      <c16:uniqueId val="{00000000-93CB-4F55-8120-7F39AC498D2B}"/>
                    </c:ext>
                  </c:extLst>
                </c:dPt>
                <c:cat>
                  <c:numRef>
                    <c:extLst>
                      <c:ext uri="{02D57815-91ED-43cb-92C2-25804820EDAC}">
                        <c15:formulaRef>
                          <c15:sqref>'All Graphs'!$D$73:$N$73</c15:sqref>
                        </c15:formulaRef>
                      </c:ext>
                    </c:extLst>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extLst>
                      <c:ext uri="{02D57815-91ED-43cb-92C2-25804820EDAC}">
                        <c15:formulaRef>
                          <c15:sqref>'All Graphs'!$D$75:$N$75</c15:sqref>
                        </c15:formulaRef>
                      </c:ext>
                    </c:extLst>
                    <c:numCache>
                      <c:formatCode>#,##0</c:formatCode>
                      <c:ptCount val="11"/>
                      <c:pt idx="0">
                        <c:v>88700000</c:v>
                      </c:pt>
                      <c:pt idx="1">
                        <c:v>86900000</c:v>
                      </c:pt>
                      <c:pt idx="2">
                        <c:v>88200000</c:v>
                      </c:pt>
                      <c:pt idx="3">
                        <c:v>78800000</c:v>
                      </c:pt>
                      <c:pt idx="4">
                        <c:v>78500000</c:v>
                      </c:pt>
                      <c:pt idx="5">
                        <c:v>81600000</c:v>
                      </c:pt>
                      <c:pt idx="6">
                        <c:v>81000000</c:v>
                      </c:pt>
                      <c:pt idx="7">
                        <c:v>87000000</c:v>
                      </c:pt>
                      <c:pt idx="8">
                        <c:v>72000000</c:v>
                      </c:pt>
                      <c:pt idx="9">
                        <c:v>87000000</c:v>
                      </c:pt>
                      <c:pt idx="10">
                        <c:v>80500000</c:v>
                      </c:pt>
                    </c:numCache>
                  </c:numRef>
                </c:val>
                <c:extLst>
                  <c:ext xmlns:c16="http://schemas.microsoft.com/office/drawing/2014/chart" uri="{C3380CC4-5D6E-409C-BE32-E72D297353CC}">
                    <c16:uniqueId val="{00000009-A3F6-4EF5-A775-E20F59C0E8A2}"/>
                  </c:ext>
                </c:extLst>
              </c15:ser>
            </c15:filteredBarSeries>
          </c:ext>
        </c:extLst>
      </c:barChart>
      <c:catAx>
        <c:axId val="38299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998624"/>
        <c:crosses val="autoZero"/>
        <c:auto val="1"/>
        <c:lblAlgn val="ctr"/>
        <c:lblOffset val="100"/>
        <c:noMultiLvlLbl val="0"/>
      </c:catAx>
      <c:valAx>
        <c:axId val="382998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Metric Tons (CO2 Equivalent, for emissions)</a:t>
                </a:r>
              </a:p>
            </c:rich>
          </c:tx>
          <c:layout>
            <c:manualLayout>
              <c:xMode val="edge"/>
              <c:yMode val="edge"/>
              <c:x val="5.5489090921561637E-2"/>
              <c:y val="0.1921963152664169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9982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428571428571426E-3"/>
          <c:y val="4.663677130044843E-2"/>
          <c:w val="0.98571428571428577"/>
          <c:h val="0.90672645739910318"/>
        </c:manualLayout>
      </c:layout>
      <c:barChart>
        <c:barDir val="col"/>
        <c:grouping val="stacked"/>
        <c:varyColors val="0"/>
        <c:ser>
          <c:idx val="0"/>
          <c:order val="0"/>
          <c:spPr>
            <a:solidFill>
              <a:schemeClr val="accent1"/>
            </a:solidFill>
            <a:ln w="19050" algn="ctr">
              <a:solidFill>
                <a:schemeClr val="tx1"/>
              </a:solidFill>
              <a:prstDash val="solid"/>
            </a:ln>
          </c:spPr>
          <c:invertIfNegative val="0"/>
          <c:dLbls>
            <c:dLbl>
              <c:idx val="0"/>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28C-44F5-BC0B-B7821A0E894B}"/>
                </c:ext>
              </c:extLst>
            </c:dLbl>
            <c:dLbl>
              <c:idx val="1"/>
              <c:layout>
                <c:manualLayout>
                  <c:x val="0"/>
                  <c:y val="-8.9686098654708521E-4"/>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28C-44F5-BC0B-B7821A0E894B}"/>
                </c:ext>
              </c:extLst>
            </c:dLbl>
            <c:dLbl>
              <c:idx val="2"/>
              <c:layout>
                <c:manualLayout>
                  <c:x val="0"/>
                  <c:y val="-8.9686098654708521E-4"/>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28C-44F5-BC0B-B7821A0E894B}"/>
                </c:ext>
              </c:extLst>
            </c:dLbl>
            <c:dLbl>
              <c:idx val="3"/>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28C-44F5-BC0B-B7821A0E894B}"/>
                </c:ext>
              </c:extLst>
            </c:dLbl>
            <c:dLbl>
              <c:idx val="4"/>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28C-44F5-BC0B-B7821A0E894B}"/>
                </c:ext>
              </c:extLst>
            </c:dLbl>
            <c:dLbl>
              <c:idx val="5"/>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28C-44F5-BC0B-B7821A0E894B}"/>
                </c:ext>
              </c:extLst>
            </c:dLbl>
            <c:dLbl>
              <c:idx val="6"/>
              <c:layout>
                <c:manualLayout>
                  <c:x val="0"/>
                  <c:y val="-8.9686098654708521E-4"/>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28C-44F5-BC0B-B7821A0E894B}"/>
                </c:ext>
              </c:extLst>
            </c:dLbl>
            <c:dLbl>
              <c:idx val="7"/>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28C-44F5-BC0B-B7821A0E894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1.7659102548057426</c:v>
                </c:pt>
                <c:pt idx="1">
                  <c:v>1.9172610103223813</c:v>
                </c:pt>
                <c:pt idx="2">
                  <c:v>2.3845954418040485</c:v>
                </c:pt>
                <c:pt idx="3">
                  <c:v>1.8557566466048681</c:v>
                </c:pt>
                <c:pt idx="4">
                  <c:v>1.7</c:v>
                </c:pt>
                <c:pt idx="5">
                  <c:v>1.5</c:v>
                </c:pt>
                <c:pt idx="6">
                  <c:v>1.3348622284364784</c:v>
                </c:pt>
                <c:pt idx="7">
                  <c:v>0.56999999999999995</c:v>
                </c:pt>
              </c:numCache>
            </c:numRef>
          </c:val>
          <c:extLst>
            <c:ext xmlns:c16="http://schemas.microsoft.com/office/drawing/2014/chart" uri="{C3380CC4-5D6E-409C-BE32-E72D297353CC}">
              <c16:uniqueId val="{00000008-C28C-44F5-BC0B-B7821A0E894B}"/>
            </c:ext>
          </c:extLst>
        </c:ser>
        <c:ser>
          <c:idx val="1"/>
          <c:order val="1"/>
          <c:spPr>
            <a:solidFill>
              <a:schemeClr val="accent3"/>
            </a:solidFill>
            <a:ln w="19050" algn="ctr">
              <a:solidFill>
                <a:schemeClr val="tx1"/>
              </a:solidFill>
              <a:prstDash val="solid"/>
            </a:ln>
          </c:spPr>
          <c:invertIfNegative val="0"/>
          <c:val>
            <c:numRef>
              <c:f>Sheet1!$A$2:$H$2</c:f>
              <c:numCache>
                <c:formatCode>General</c:formatCode>
                <c:ptCount val="8"/>
                <c:pt idx="0">
                  <c:v>1.2589953390292674E-2</c:v>
                </c:pt>
                <c:pt idx="1">
                  <c:v>8.8327659389200841E-2</c:v>
                </c:pt>
                <c:pt idx="2">
                  <c:v>0.1302953772471005</c:v>
                </c:pt>
                <c:pt idx="3">
                  <c:v>1.2497941048374761E-2</c:v>
                </c:pt>
                <c:pt idx="4">
                  <c:v>7.0000000000000062E-2</c:v>
                </c:pt>
                <c:pt idx="5">
                  <c:v>4.0000000000000036E-2</c:v>
                </c:pt>
                <c:pt idx="6">
                  <c:v>7.2491058102320149E-2</c:v>
                </c:pt>
                <c:pt idx="7">
                  <c:v>0.15000000000000002</c:v>
                </c:pt>
              </c:numCache>
            </c:numRef>
          </c:val>
          <c:extLst>
            <c:ext xmlns:c16="http://schemas.microsoft.com/office/drawing/2014/chart" uri="{C3380CC4-5D6E-409C-BE32-E72D297353CC}">
              <c16:uniqueId val="{00000009-C28C-44F5-BC0B-B7821A0E894B}"/>
            </c:ext>
          </c:extLst>
        </c:ser>
        <c:dLbls>
          <c:showLegendKey val="0"/>
          <c:showVal val="0"/>
          <c:showCatName val="0"/>
          <c:showSerName val="0"/>
          <c:showPercent val="0"/>
          <c:showBubbleSize val="0"/>
        </c:dLbls>
        <c:gapWidth val="80"/>
        <c:overlap val="100"/>
        <c:axId val="1027595583"/>
        <c:axId val="1"/>
      </c:barChart>
      <c:catAx>
        <c:axId val="102759558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514890819051149"/>
          <c:min val="0"/>
        </c:scaling>
        <c:delete val="1"/>
        <c:axPos val="l"/>
        <c:numFmt formatCode="General" sourceLinked="1"/>
        <c:majorTickMark val="out"/>
        <c:minorTickMark val="none"/>
        <c:tickLblPos val="nextTo"/>
        <c:crossAx val="1027595583"/>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595759328101334E-3"/>
          <c:y val="4.663677130044843E-2"/>
          <c:w val="0.98568084813437973"/>
          <c:h val="0.90672645739910318"/>
        </c:manualLayout>
      </c:layout>
      <c:barChart>
        <c:barDir val="col"/>
        <c:grouping val="stacked"/>
        <c:varyColors val="0"/>
        <c:ser>
          <c:idx val="0"/>
          <c:order val="0"/>
          <c:spPr>
            <a:solidFill>
              <a:schemeClr val="accent1"/>
            </a:solidFill>
            <a:ln w="19050" algn="ctr">
              <a:solidFill>
                <a:schemeClr val="tx1"/>
              </a:solidFill>
              <a:prstDash val="solid"/>
            </a:ln>
          </c:spPr>
          <c:invertIfNegative val="0"/>
          <c:dLbls>
            <c:dLbl>
              <c:idx val="0"/>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CAA-49CF-B9F7-810FD109C525}"/>
                </c:ext>
              </c:extLst>
            </c:dLbl>
            <c:dLbl>
              <c:idx val="1"/>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CAA-49CF-B9F7-810FD109C525}"/>
                </c:ext>
              </c:extLst>
            </c:dLbl>
            <c:dLbl>
              <c:idx val="2"/>
              <c:layout>
                <c:manualLayout>
                  <c:x val="0"/>
                  <c:y val="-8.9686098654708521E-4"/>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CAA-49CF-B9F7-810FD109C525}"/>
                </c:ext>
              </c:extLst>
            </c:dLbl>
            <c:dLbl>
              <c:idx val="3"/>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CAA-49CF-B9F7-810FD109C525}"/>
                </c:ext>
              </c:extLst>
            </c:dLbl>
            <c:dLbl>
              <c:idx val="4"/>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CAA-49CF-B9F7-810FD109C525}"/>
                </c:ext>
              </c:extLst>
            </c:dLbl>
            <c:dLbl>
              <c:idx val="5"/>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CAA-49CF-B9F7-810FD109C525}"/>
                </c:ext>
              </c:extLst>
            </c:dLbl>
            <c:dLbl>
              <c:idx val="6"/>
              <c:layout>
                <c:manualLayout>
                  <c:x val="0"/>
                  <c:y val="-8.9686098654708521E-4"/>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CAA-49CF-B9F7-810FD109C525}"/>
                </c:ext>
              </c:extLst>
            </c:dLbl>
            <c:dLbl>
              <c:idx val="7"/>
              <c:layout>
                <c:manualLayout>
                  <c:x val="0"/>
                  <c:y val="0"/>
                </c:manualLayout>
              </c:layout>
              <c:numFmt formatCode="#,##0.00;&quot;-&quot;#,##0.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CAA-49CF-B9F7-810FD109C52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1.9215440560399206</c:v>
                </c:pt>
                <c:pt idx="1">
                  <c:v>1.9090937436506814</c:v>
                </c:pt>
                <c:pt idx="2">
                  <c:v>2.2851760152928327</c:v>
                </c:pt>
                <c:pt idx="3">
                  <c:v>1.7964607086236488</c:v>
                </c:pt>
                <c:pt idx="4">
                  <c:v>1.7436193669910296</c:v>
                </c:pt>
                <c:pt idx="5">
                  <c:v>1.591421724907663</c:v>
                </c:pt>
                <c:pt idx="6">
                  <c:v>1.785077923609709</c:v>
                </c:pt>
                <c:pt idx="7">
                  <c:v>1.3573530277867181</c:v>
                </c:pt>
              </c:numCache>
            </c:numRef>
          </c:val>
          <c:extLst>
            <c:ext xmlns:c16="http://schemas.microsoft.com/office/drawing/2014/chart" uri="{C3380CC4-5D6E-409C-BE32-E72D297353CC}">
              <c16:uniqueId val="{00000008-FCAA-49CF-B9F7-810FD109C525}"/>
            </c:ext>
          </c:extLst>
        </c:ser>
        <c:ser>
          <c:idx val="1"/>
          <c:order val="1"/>
          <c:spPr>
            <a:solidFill>
              <a:schemeClr val="accent3"/>
            </a:solidFill>
            <a:ln w="19050" algn="ctr">
              <a:solidFill>
                <a:schemeClr val="tx1"/>
              </a:solidFill>
              <a:prstDash val="solid"/>
            </a:ln>
          </c:spPr>
          <c:invertIfNegative val="0"/>
          <c:val>
            <c:numRef>
              <c:f>Sheet1!$A$2:$H$2</c:f>
              <c:numCache>
                <c:formatCode>General</c:formatCode>
                <c:ptCount val="8"/>
                <c:pt idx="0">
                  <c:v>3.8896060821760337E-3</c:v>
                </c:pt>
                <c:pt idx="1">
                  <c:v>6.9989940229685077E-2</c:v>
                </c:pt>
                <c:pt idx="2">
                  <c:v>8.0206188362413666E-2</c:v>
                </c:pt>
                <c:pt idx="3">
                  <c:v>6.5518902460135475E-3</c:v>
                </c:pt>
                <c:pt idx="4">
                  <c:v>4.2312030089314279E-2</c:v>
                </c:pt>
                <c:pt idx="5">
                  <c:v>1.1934740095847385E-2</c:v>
                </c:pt>
                <c:pt idx="6">
                  <c:v>2.6401641663187148E-2</c:v>
                </c:pt>
                <c:pt idx="7">
                  <c:v>2.8317774299704279E-2</c:v>
                </c:pt>
              </c:numCache>
            </c:numRef>
          </c:val>
          <c:extLst>
            <c:ext xmlns:c16="http://schemas.microsoft.com/office/drawing/2014/chart" uri="{C3380CC4-5D6E-409C-BE32-E72D297353CC}">
              <c16:uniqueId val="{00000009-FCAA-49CF-B9F7-810FD109C525}"/>
            </c:ext>
          </c:extLst>
        </c:ser>
        <c:dLbls>
          <c:showLegendKey val="0"/>
          <c:showVal val="0"/>
          <c:showCatName val="0"/>
          <c:showSerName val="0"/>
          <c:showPercent val="0"/>
          <c:showBubbleSize val="0"/>
        </c:dLbls>
        <c:gapWidth val="80"/>
        <c:overlap val="100"/>
        <c:axId val="626979471"/>
        <c:axId val="1"/>
      </c:barChart>
      <c:catAx>
        <c:axId val="62697947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3653822036552463"/>
          <c:min val="0"/>
        </c:scaling>
        <c:delete val="1"/>
        <c:axPos val="l"/>
        <c:numFmt formatCode="General" sourceLinked="1"/>
        <c:majorTickMark val="out"/>
        <c:minorTickMark val="none"/>
        <c:tickLblPos val="nextTo"/>
        <c:crossAx val="626979471"/>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018836333193801E-2"/>
          <c:y val="4.7436878347360364E-2"/>
          <c:w val="0.88321473419840935"/>
          <c:h val="0.90512624330527924"/>
        </c:manualLayout>
      </c:layout>
      <c:barChart>
        <c:barDir val="col"/>
        <c:grouping val="stacked"/>
        <c:varyColors val="0"/>
        <c:ser>
          <c:idx val="0"/>
          <c:order val="0"/>
          <c:spPr>
            <a:solidFill>
              <a:schemeClr val="accent2"/>
            </a:solidFill>
            <a:ln w="12700" algn="ctr">
              <a:solidFill>
                <a:schemeClr val="tx2"/>
              </a:solidFill>
              <a:prstDash val="solid"/>
            </a:ln>
          </c:spPr>
          <c:invertIfNegative val="0"/>
          <c:dLbls>
            <c:dLbl>
              <c:idx val="0"/>
              <c:layout>
                <c:manualLayout>
                  <c:x val="0"/>
                  <c:y val="-0.42234123947972457"/>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16F-4884-A32E-E24A9A14BAFD}"/>
                </c:ext>
              </c:extLst>
            </c:dLbl>
            <c:dLbl>
              <c:idx val="1"/>
              <c:layout>
                <c:manualLayout>
                  <c:x val="0"/>
                  <c:y val="-0.4690130068859984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16F-4884-A32E-E24A9A14BAF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74.225944100056452</c:v>
                </c:pt>
                <c:pt idx="1">
                  <c:v>83.435000000000002</c:v>
                </c:pt>
              </c:numCache>
            </c:numRef>
          </c:val>
          <c:extLst>
            <c:ext xmlns:c16="http://schemas.microsoft.com/office/drawing/2014/chart" uri="{C3380CC4-5D6E-409C-BE32-E72D297353CC}">
              <c16:uniqueId val="{00000002-D16F-4884-A32E-E24A9A14BAFD}"/>
            </c:ext>
          </c:extLst>
        </c:ser>
        <c:dLbls>
          <c:showLegendKey val="0"/>
          <c:showVal val="0"/>
          <c:showCatName val="0"/>
          <c:showSerName val="0"/>
          <c:showPercent val="0"/>
          <c:showBubbleSize val="0"/>
        </c:dLbls>
        <c:gapWidth val="80"/>
        <c:overlap val="100"/>
        <c:axId val="1105869039"/>
        <c:axId val="1"/>
      </c:barChart>
      <c:catAx>
        <c:axId val="110586903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105869039"/>
        <c:crosses val="min"/>
        <c:crossBetween val="between"/>
        <c:majorUnit val="10"/>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912023460410556E-2"/>
          <c:y val="4.1599999999999998E-2"/>
          <c:w val="0.84017595307917892"/>
          <c:h val="0.91679999999999995"/>
        </c:manualLayout>
      </c:layout>
      <c:pieChart>
        <c:varyColors val="0"/>
        <c:ser>
          <c:idx val="0"/>
          <c:order val="0"/>
          <c:dPt>
            <c:idx val="0"/>
            <c:bubble3D val="0"/>
            <c:spPr>
              <a:solidFill>
                <a:schemeClr val="accent1"/>
              </a:solidFill>
              <a:ln w="12700" algn="ctr">
                <a:solidFill>
                  <a:schemeClr val="tx2"/>
                </a:solidFill>
                <a:prstDash val="solid"/>
              </a:ln>
            </c:spPr>
            <c:extLst>
              <c:ext xmlns:c16="http://schemas.microsoft.com/office/drawing/2014/chart" uri="{C3380CC4-5D6E-409C-BE32-E72D297353CC}">
                <c16:uniqueId val="{00000000-D7B8-46FE-83EE-DFEB459FA139}"/>
              </c:ext>
            </c:extLst>
          </c:dPt>
          <c:dPt>
            <c:idx val="1"/>
            <c:bubble3D val="0"/>
            <c:spPr>
              <a:solidFill>
                <a:schemeClr val="accent2"/>
              </a:solidFill>
              <a:ln w="12700" algn="ctr">
                <a:solidFill>
                  <a:schemeClr val="tx2"/>
                </a:solidFill>
                <a:prstDash val="solid"/>
              </a:ln>
            </c:spPr>
            <c:extLst>
              <c:ext xmlns:c16="http://schemas.microsoft.com/office/drawing/2014/chart" uri="{C3380CC4-5D6E-409C-BE32-E72D297353CC}">
                <c16:uniqueId val="{00000001-D7B8-46FE-83EE-DFEB459FA139}"/>
              </c:ext>
            </c:extLst>
          </c:dPt>
          <c:dLbls>
            <c:dLbl>
              <c:idx val="0"/>
              <c:layout>
                <c:manualLayout>
                  <c:x val="0.11730205278592376"/>
                  <c:y val="-6.8000000000000005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7B8-46FE-83EE-DFEB459FA139}"/>
                </c:ext>
              </c:extLst>
            </c:dLbl>
            <c:dLbl>
              <c:idx val="1"/>
              <c:layout>
                <c:manualLayout>
                  <c:x val="-0.11803519061583578"/>
                  <c:y val="6.8000000000000005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7B8-46FE-83EE-DFEB459FA13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34.606408468702618</c:v>
                </c:pt>
                <c:pt idx="1">
                  <c:v>65.393591531297375</c:v>
                </c:pt>
              </c:numCache>
            </c:numRef>
          </c:val>
          <c:extLst>
            <c:ext xmlns:c16="http://schemas.microsoft.com/office/drawing/2014/chart" uri="{C3380CC4-5D6E-409C-BE32-E72D297353CC}">
              <c16:uniqueId val="{00000002-D7B8-46FE-83EE-DFEB459FA139}"/>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image" Target="../media/image24.jpg"/><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diagrams/_rels/drawing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image" Target="../media/image24.jpg"/><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687F8-66A2-44BA-B007-3B2BD85430D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EAE904F-01E0-4C07-99A2-F7FA4775E987}">
      <dgm:prSet phldrT="[Text]"/>
      <dgm:spPr/>
      <dgm:t>
        <a:bodyPr/>
        <a:lstStyle/>
        <a:p>
          <a:r>
            <a:rPr lang="en-US" b="1" dirty="0"/>
            <a:t>Hydrogen Hubs</a:t>
          </a:r>
        </a:p>
      </dgm:t>
    </dgm:pt>
    <dgm:pt modelId="{1EE2A5AE-DB64-46A3-9123-29603083C970}" type="parTrans" cxnId="{D7DC4B35-4A99-434C-B29B-A2B3A9D34B8E}">
      <dgm:prSet/>
      <dgm:spPr/>
      <dgm:t>
        <a:bodyPr/>
        <a:lstStyle/>
        <a:p>
          <a:endParaRPr lang="en-US"/>
        </a:p>
      </dgm:t>
    </dgm:pt>
    <dgm:pt modelId="{EF048FF6-3151-4DF5-862B-FAA12C49FB14}" type="sibTrans" cxnId="{D7DC4B35-4A99-434C-B29B-A2B3A9D34B8E}">
      <dgm:prSet/>
      <dgm:spPr/>
      <dgm:t>
        <a:bodyPr/>
        <a:lstStyle/>
        <a:p>
          <a:endParaRPr lang="en-US"/>
        </a:p>
      </dgm:t>
    </dgm:pt>
    <dgm:pt modelId="{01E5E00F-02D7-4134-A624-C8F35E13D270}">
      <dgm:prSet phldrT="[Text]"/>
      <dgm:spPr/>
      <dgm:t>
        <a:bodyPr/>
        <a:lstStyle/>
        <a:p>
          <a:r>
            <a:rPr lang="en-US" b="1" dirty="0"/>
            <a:t>Carbon Capture</a:t>
          </a:r>
        </a:p>
      </dgm:t>
    </dgm:pt>
    <dgm:pt modelId="{1439BEE3-ACE7-41F8-9C25-3FE2BF39A619}" type="parTrans" cxnId="{15FF075B-CD77-44FD-BE6B-8347EDCDD9AA}">
      <dgm:prSet/>
      <dgm:spPr/>
      <dgm:t>
        <a:bodyPr/>
        <a:lstStyle/>
        <a:p>
          <a:endParaRPr lang="en-US"/>
        </a:p>
      </dgm:t>
    </dgm:pt>
    <dgm:pt modelId="{2EB49F2F-7584-47C7-A678-42E2195809EF}" type="sibTrans" cxnId="{15FF075B-CD77-44FD-BE6B-8347EDCDD9AA}">
      <dgm:prSet/>
      <dgm:spPr/>
      <dgm:t>
        <a:bodyPr/>
        <a:lstStyle/>
        <a:p>
          <a:endParaRPr lang="en-US"/>
        </a:p>
      </dgm:t>
    </dgm:pt>
    <dgm:pt modelId="{8A7D4931-758C-45A5-9A1A-2D4274580B8E}">
      <dgm:prSet phldrT="[Text]"/>
      <dgm:spPr/>
      <dgm:t>
        <a:bodyPr/>
        <a:lstStyle/>
        <a:p>
          <a:r>
            <a:rPr lang="en-US" b="1" dirty="0"/>
            <a:t>Small Modular Reactors</a:t>
          </a:r>
        </a:p>
      </dgm:t>
    </dgm:pt>
    <dgm:pt modelId="{76E5CDB6-BAFE-4ED3-BD7D-0982F31AF02B}" type="parTrans" cxnId="{1D4B36ED-B71F-43CB-804E-B045DAD6175E}">
      <dgm:prSet/>
      <dgm:spPr/>
      <dgm:t>
        <a:bodyPr/>
        <a:lstStyle/>
        <a:p>
          <a:endParaRPr lang="en-US"/>
        </a:p>
      </dgm:t>
    </dgm:pt>
    <dgm:pt modelId="{92287584-1858-4C12-888F-950033B1B511}" type="sibTrans" cxnId="{1D4B36ED-B71F-43CB-804E-B045DAD6175E}">
      <dgm:prSet/>
      <dgm:spPr/>
      <dgm:t>
        <a:bodyPr/>
        <a:lstStyle/>
        <a:p>
          <a:endParaRPr lang="en-US"/>
        </a:p>
      </dgm:t>
    </dgm:pt>
    <dgm:pt modelId="{4AA47D5F-FA40-44ED-894F-BC7BE64B3A31}">
      <dgm:prSet phldrT="[Text]"/>
      <dgm:spPr/>
      <dgm:t>
        <a:bodyPr/>
        <a:lstStyle/>
        <a:p>
          <a:r>
            <a:rPr lang="en-US" b="1" dirty="0"/>
            <a:t>Solar</a:t>
          </a:r>
        </a:p>
      </dgm:t>
    </dgm:pt>
    <dgm:pt modelId="{A9D3FDB1-6BC9-49F4-987A-B75ED6E23205}" type="parTrans" cxnId="{6B9ADC47-4ED8-47C9-A602-9E85A11C4EBA}">
      <dgm:prSet/>
      <dgm:spPr/>
      <dgm:t>
        <a:bodyPr/>
        <a:lstStyle/>
        <a:p>
          <a:endParaRPr lang="en-US"/>
        </a:p>
      </dgm:t>
    </dgm:pt>
    <dgm:pt modelId="{EE90EA88-4784-4E02-B659-A746189DAFA3}" type="sibTrans" cxnId="{6B9ADC47-4ED8-47C9-A602-9E85A11C4EBA}">
      <dgm:prSet/>
      <dgm:spPr/>
      <dgm:t>
        <a:bodyPr/>
        <a:lstStyle/>
        <a:p>
          <a:endParaRPr lang="en-US"/>
        </a:p>
      </dgm:t>
    </dgm:pt>
    <dgm:pt modelId="{03FCBAA5-D9B3-4DD8-9D91-5B7ABB6F9604}">
      <dgm:prSet/>
      <dgm:spPr/>
      <dgm:t>
        <a:bodyPr/>
        <a:lstStyle/>
        <a:p>
          <a:r>
            <a:rPr lang="en-US" b="1" dirty="0"/>
            <a:t>Biocarbon</a:t>
          </a:r>
        </a:p>
      </dgm:t>
    </dgm:pt>
    <dgm:pt modelId="{80C2CE37-D84D-4A4B-999D-ACE9505C94D4}" type="parTrans" cxnId="{98CD9BB9-58D0-407F-951F-DF21E2AC9E09}">
      <dgm:prSet/>
      <dgm:spPr/>
      <dgm:t>
        <a:bodyPr/>
        <a:lstStyle/>
        <a:p>
          <a:endParaRPr lang="en-US"/>
        </a:p>
      </dgm:t>
    </dgm:pt>
    <dgm:pt modelId="{E08AB8A9-DE4F-4840-9727-920540AE8C52}" type="sibTrans" cxnId="{98CD9BB9-58D0-407F-951F-DF21E2AC9E09}">
      <dgm:prSet/>
      <dgm:spPr/>
      <dgm:t>
        <a:bodyPr/>
        <a:lstStyle/>
        <a:p>
          <a:endParaRPr lang="en-US"/>
        </a:p>
      </dgm:t>
    </dgm:pt>
    <dgm:pt modelId="{4A445C3F-2746-4F69-881C-3A53CCB3977A}">
      <dgm:prSet/>
      <dgm:spPr/>
      <dgm:t>
        <a:bodyPr/>
        <a:lstStyle/>
        <a:p>
          <a:r>
            <a:rPr lang="en-US" b="1" dirty="0"/>
            <a:t>Industrial Electrification - EAF</a:t>
          </a:r>
        </a:p>
      </dgm:t>
    </dgm:pt>
    <dgm:pt modelId="{396F74ED-C8CD-4BF8-946A-9268ACF54DBC}" type="parTrans" cxnId="{C5A1B451-BF1F-4402-AA26-0A48F54CAD63}">
      <dgm:prSet/>
      <dgm:spPr/>
      <dgm:t>
        <a:bodyPr/>
        <a:lstStyle/>
        <a:p>
          <a:endParaRPr lang="en-US"/>
        </a:p>
      </dgm:t>
    </dgm:pt>
    <dgm:pt modelId="{B1329CBA-8127-4CB9-BCC0-E6FFD23E8DED}" type="sibTrans" cxnId="{C5A1B451-BF1F-4402-AA26-0A48F54CAD63}">
      <dgm:prSet/>
      <dgm:spPr/>
      <dgm:t>
        <a:bodyPr/>
        <a:lstStyle/>
        <a:p>
          <a:endParaRPr lang="en-US"/>
        </a:p>
      </dgm:t>
    </dgm:pt>
    <dgm:pt modelId="{25D0107A-7ACE-41AC-A2CF-3D8F284F5E0B}">
      <dgm:prSet/>
      <dgm:spPr/>
      <dgm:t>
        <a:bodyPr/>
        <a:lstStyle/>
        <a:p>
          <a:r>
            <a:rPr lang="en-US" b="1" dirty="0"/>
            <a:t>Scrap Optimization and OBMs</a:t>
          </a:r>
        </a:p>
      </dgm:t>
    </dgm:pt>
    <dgm:pt modelId="{829C5B8F-FF64-4B52-B98C-ED4786B31A1C}" type="parTrans" cxnId="{10C76F33-D4C8-4439-852D-23F3D54CF8B2}">
      <dgm:prSet/>
      <dgm:spPr/>
      <dgm:t>
        <a:bodyPr/>
        <a:lstStyle/>
        <a:p>
          <a:endParaRPr lang="en-US"/>
        </a:p>
      </dgm:t>
    </dgm:pt>
    <dgm:pt modelId="{C2A0CBA7-825C-4418-8EC1-BC59E7374A2D}" type="sibTrans" cxnId="{10C76F33-D4C8-4439-852D-23F3D54CF8B2}">
      <dgm:prSet/>
      <dgm:spPr/>
      <dgm:t>
        <a:bodyPr/>
        <a:lstStyle/>
        <a:p>
          <a:endParaRPr lang="en-US"/>
        </a:p>
      </dgm:t>
    </dgm:pt>
    <dgm:pt modelId="{26C492A9-4CD0-41EA-90D0-B2E7DDBE7757}">
      <dgm:prSet/>
      <dgm:spPr/>
      <dgm:t>
        <a:bodyPr/>
        <a:lstStyle/>
        <a:p>
          <a:r>
            <a:rPr lang="en-US" b="1" dirty="0"/>
            <a:t>Market Green Steel Products</a:t>
          </a:r>
        </a:p>
      </dgm:t>
    </dgm:pt>
    <dgm:pt modelId="{0EA5B353-68C6-46C6-84E2-8B7D10729595}" type="parTrans" cxnId="{8DB89631-7E12-42E5-B1DC-08ADC3E2FDA4}">
      <dgm:prSet/>
      <dgm:spPr/>
      <dgm:t>
        <a:bodyPr/>
        <a:lstStyle/>
        <a:p>
          <a:endParaRPr lang="en-US"/>
        </a:p>
      </dgm:t>
    </dgm:pt>
    <dgm:pt modelId="{4E58A1F8-9685-46BC-BC5E-FF60DC202CDF}" type="sibTrans" cxnId="{8DB89631-7E12-42E5-B1DC-08ADC3E2FDA4}">
      <dgm:prSet/>
      <dgm:spPr/>
      <dgm:t>
        <a:bodyPr/>
        <a:lstStyle/>
        <a:p>
          <a:endParaRPr lang="en-US"/>
        </a:p>
      </dgm:t>
    </dgm:pt>
    <dgm:pt modelId="{3C133686-597C-4CD6-9ECA-FF860535E05F}" type="pres">
      <dgm:prSet presAssocID="{411687F8-66A2-44BA-B007-3B2BD85430DA}" presName="Name0" presStyleCnt="0">
        <dgm:presLayoutVars>
          <dgm:dir/>
          <dgm:resizeHandles val="exact"/>
        </dgm:presLayoutVars>
      </dgm:prSet>
      <dgm:spPr/>
    </dgm:pt>
    <dgm:pt modelId="{7D95427B-1B59-4AD9-9378-1973D4C4FB69}" type="pres">
      <dgm:prSet presAssocID="{3EAE904F-01E0-4C07-99A2-F7FA4775E987}" presName="compNode" presStyleCnt="0"/>
      <dgm:spPr/>
    </dgm:pt>
    <dgm:pt modelId="{DCB36446-9F13-41B1-95FD-47987FF5A742}" type="pres">
      <dgm:prSet presAssocID="{3EAE904F-01E0-4C07-99A2-F7FA4775E987}" presName="pict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6429BCD9-BD6D-4B77-867F-CF42567A8120}" type="pres">
      <dgm:prSet presAssocID="{3EAE904F-01E0-4C07-99A2-F7FA4775E987}" presName="textRect" presStyleLbl="revTx" presStyleIdx="0" presStyleCnt="8">
        <dgm:presLayoutVars>
          <dgm:bulletEnabled val="1"/>
        </dgm:presLayoutVars>
      </dgm:prSet>
      <dgm:spPr/>
    </dgm:pt>
    <dgm:pt modelId="{DC8CAFCB-36A2-4187-B888-B130EF17B324}" type="pres">
      <dgm:prSet presAssocID="{EF048FF6-3151-4DF5-862B-FAA12C49FB14}" presName="sibTrans" presStyleLbl="sibTrans2D1" presStyleIdx="0" presStyleCnt="0"/>
      <dgm:spPr/>
    </dgm:pt>
    <dgm:pt modelId="{F30E71B6-DF4D-4C34-BFB6-BBC588459E47}" type="pres">
      <dgm:prSet presAssocID="{01E5E00F-02D7-4134-A624-C8F35E13D270}" presName="compNode" presStyleCnt="0"/>
      <dgm:spPr/>
    </dgm:pt>
    <dgm:pt modelId="{9C64FBD5-82FB-4EEA-AF52-29411DCC9625}" type="pres">
      <dgm:prSet presAssocID="{01E5E00F-02D7-4134-A624-C8F35E13D270}" presName="pictRect" presStyleLbl="nod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384E969C-481A-4604-B0CB-A7C73B035C99}" type="pres">
      <dgm:prSet presAssocID="{01E5E00F-02D7-4134-A624-C8F35E13D270}" presName="textRect" presStyleLbl="revTx" presStyleIdx="1" presStyleCnt="8">
        <dgm:presLayoutVars>
          <dgm:bulletEnabled val="1"/>
        </dgm:presLayoutVars>
      </dgm:prSet>
      <dgm:spPr/>
    </dgm:pt>
    <dgm:pt modelId="{7DCBFBEA-0F71-4E90-9945-F2F42B40F650}" type="pres">
      <dgm:prSet presAssocID="{2EB49F2F-7584-47C7-A678-42E2195809EF}" presName="sibTrans" presStyleLbl="sibTrans2D1" presStyleIdx="0" presStyleCnt="0"/>
      <dgm:spPr/>
    </dgm:pt>
    <dgm:pt modelId="{C26257EC-F629-4EAC-880C-BF5A86630F9A}" type="pres">
      <dgm:prSet presAssocID="{8A7D4931-758C-45A5-9A1A-2D4274580B8E}" presName="compNode" presStyleCnt="0"/>
      <dgm:spPr/>
    </dgm:pt>
    <dgm:pt modelId="{F7C965A0-9FB3-4C6B-A314-522C23C4B060}" type="pres">
      <dgm:prSet presAssocID="{8A7D4931-758C-45A5-9A1A-2D4274580B8E}" presName="pictRect" presStyleLbl="nod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pt>
    <dgm:pt modelId="{DC8374F8-8365-4017-8B4A-EF46618FC5C9}" type="pres">
      <dgm:prSet presAssocID="{8A7D4931-758C-45A5-9A1A-2D4274580B8E}" presName="textRect" presStyleLbl="revTx" presStyleIdx="2" presStyleCnt="8">
        <dgm:presLayoutVars>
          <dgm:bulletEnabled val="1"/>
        </dgm:presLayoutVars>
      </dgm:prSet>
      <dgm:spPr/>
    </dgm:pt>
    <dgm:pt modelId="{DAE8C318-FF6B-48D2-A287-9DBA3CEFEA9A}" type="pres">
      <dgm:prSet presAssocID="{92287584-1858-4C12-888F-950033B1B511}" presName="sibTrans" presStyleLbl="sibTrans2D1" presStyleIdx="0" presStyleCnt="0"/>
      <dgm:spPr/>
    </dgm:pt>
    <dgm:pt modelId="{686E0602-606C-421D-94ED-8CE46420F14B}" type="pres">
      <dgm:prSet presAssocID="{4AA47D5F-FA40-44ED-894F-BC7BE64B3A31}" presName="compNode" presStyleCnt="0"/>
      <dgm:spPr/>
    </dgm:pt>
    <dgm:pt modelId="{7B22D9E7-32D2-467A-892D-D3ADDD558E01}" type="pres">
      <dgm:prSet presAssocID="{4AA47D5F-FA40-44ED-894F-BC7BE64B3A31}" presName="pictRect" presStyleLbl="node1" presStyleIdx="3" presStyleCnt="8" custLinFactNeighborX="940" custLinFactNeighborY="-2047"/>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D552E3C6-C1BC-4D07-ADAB-1765C0922DDC}" type="pres">
      <dgm:prSet presAssocID="{4AA47D5F-FA40-44ED-894F-BC7BE64B3A31}" presName="textRect" presStyleLbl="revTx" presStyleIdx="3" presStyleCnt="8">
        <dgm:presLayoutVars>
          <dgm:bulletEnabled val="1"/>
        </dgm:presLayoutVars>
      </dgm:prSet>
      <dgm:spPr/>
    </dgm:pt>
    <dgm:pt modelId="{3CD692C8-1F79-4ECB-AE89-B5E3D9AAAE91}" type="pres">
      <dgm:prSet presAssocID="{EE90EA88-4784-4E02-B659-A746189DAFA3}" presName="sibTrans" presStyleLbl="sibTrans2D1" presStyleIdx="0" presStyleCnt="0"/>
      <dgm:spPr/>
    </dgm:pt>
    <dgm:pt modelId="{DE81E049-BCD1-49D0-AE1C-AC2CEF513927}" type="pres">
      <dgm:prSet presAssocID="{03FCBAA5-D9B3-4DD8-9D91-5B7ABB6F9604}" presName="compNode" presStyleCnt="0"/>
      <dgm:spPr/>
    </dgm:pt>
    <dgm:pt modelId="{91A330C6-D8AF-4B71-8199-294EB8331DC0}" type="pres">
      <dgm:prSet presAssocID="{03FCBAA5-D9B3-4DD8-9D91-5B7ABB6F9604}" presName="pictRect" presStyleLbl="nod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l="-106000" r="-106000"/>
          </a:stretch>
        </a:blipFill>
      </dgm:spPr>
    </dgm:pt>
    <dgm:pt modelId="{FC417712-3FFF-49C2-ACAF-8D7152C8A695}" type="pres">
      <dgm:prSet presAssocID="{03FCBAA5-D9B3-4DD8-9D91-5B7ABB6F9604}" presName="textRect" presStyleLbl="revTx" presStyleIdx="4" presStyleCnt="8">
        <dgm:presLayoutVars>
          <dgm:bulletEnabled val="1"/>
        </dgm:presLayoutVars>
      </dgm:prSet>
      <dgm:spPr/>
    </dgm:pt>
    <dgm:pt modelId="{13F920B9-65C1-411F-830C-293F669576DF}" type="pres">
      <dgm:prSet presAssocID="{E08AB8A9-DE4F-4840-9727-920540AE8C52}" presName="sibTrans" presStyleLbl="sibTrans2D1" presStyleIdx="0" presStyleCnt="0"/>
      <dgm:spPr/>
    </dgm:pt>
    <dgm:pt modelId="{8A7E8FF6-3A9A-45DF-BE0F-F52F0A952006}" type="pres">
      <dgm:prSet presAssocID="{4A445C3F-2746-4F69-881C-3A53CCB3977A}" presName="compNode" presStyleCnt="0"/>
      <dgm:spPr/>
    </dgm:pt>
    <dgm:pt modelId="{BD77503E-BE86-4219-BF1B-EC69FF59CA8A}" type="pres">
      <dgm:prSet presAssocID="{4A445C3F-2746-4F69-881C-3A53CCB3977A}" presName="pictRect" presStyleLbl="node1" presStyleIdx="5" presStyleCnt="8"/>
      <dgm:spPr>
        <a:blipFill>
          <a:blip xmlns:r="http://schemas.openxmlformats.org/officeDocument/2006/relationships" r:embed="rId6"/>
          <a:srcRect/>
          <a:stretch>
            <a:fillRect l="-2000" r="-2000"/>
          </a:stretch>
        </a:blipFill>
      </dgm:spPr>
    </dgm:pt>
    <dgm:pt modelId="{4E807984-0EB0-4E30-BAB5-7C08F1FB3F1C}" type="pres">
      <dgm:prSet presAssocID="{4A445C3F-2746-4F69-881C-3A53CCB3977A}" presName="textRect" presStyleLbl="revTx" presStyleIdx="5" presStyleCnt="8">
        <dgm:presLayoutVars>
          <dgm:bulletEnabled val="1"/>
        </dgm:presLayoutVars>
      </dgm:prSet>
      <dgm:spPr/>
    </dgm:pt>
    <dgm:pt modelId="{DCD7533E-5F60-4FD9-8110-4B6E58E02608}" type="pres">
      <dgm:prSet presAssocID="{B1329CBA-8127-4CB9-BCC0-E6FFD23E8DED}" presName="sibTrans" presStyleLbl="sibTrans2D1" presStyleIdx="0" presStyleCnt="0"/>
      <dgm:spPr/>
    </dgm:pt>
    <dgm:pt modelId="{4CE6F1D4-D2DD-40C5-B990-DF3221FAF59D}" type="pres">
      <dgm:prSet presAssocID="{25D0107A-7ACE-41AC-A2CF-3D8F284F5E0B}" presName="compNode" presStyleCnt="0"/>
      <dgm:spPr/>
    </dgm:pt>
    <dgm:pt modelId="{04442DDB-99AA-49FD-8956-1CFFE9C3A96C}" type="pres">
      <dgm:prSet presAssocID="{25D0107A-7ACE-41AC-A2CF-3D8F284F5E0B}" presName="pictRect" presStyleLbl="node1" presStyleIdx="6"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14000" b="-14000"/>
          </a:stretch>
        </a:blipFill>
      </dgm:spPr>
    </dgm:pt>
    <dgm:pt modelId="{64468CD0-C201-4521-9C9A-12CBC13BCD80}" type="pres">
      <dgm:prSet presAssocID="{25D0107A-7ACE-41AC-A2CF-3D8F284F5E0B}" presName="textRect" presStyleLbl="revTx" presStyleIdx="6" presStyleCnt="8">
        <dgm:presLayoutVars>
          <dgm:bulletEnabled val="1"/>
        </dgm:presLayoutVars>
      </dgm:prSet>
      <dgm:spPr/>
    </dgm:pt>
    <dgm:pt modelId="{B4605076-1512-49A8-B38C-62D7DF8DE3EA}" type="pres">
      <dgm:prSet presAssocID="{C2A0CBA7-825C-4418-8EC1-BC59E7374A2D}" presName="sibTrans" presStyleLbl="sibTrans2D1" presStyleIdx="0" presStyleCnt="0"/>
      <dgm:spPr/>
    </dgm:pt>
    <dgm:pt modelId="{F2EA3589-89A1-4121-9D7F-BD30511CF7DA}" type="pres">
      <dgm:prSet presAssocID="{26C492A9-4CD0-41EA-90D0-B2E7DDBE7757}" presName="compNode" presStyleCnt="0"/>
      <dgm:spPr/>
    </dgm:pt>
    <dgm:pt modelId="{D83BB30B-BFBC-4D94-B3A0-C9113FAE07A1}" type="pres">
      <dgm:prSet presAssocID="{26C492A9-4CD0-41EA-90D0-B2E7DDBE7757}" presName="pictRect" presStyleLbl="nod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l="-8000" r="-8000"/>
          </a:stretch>
        </a:blipFill>
      </dgm:spPr>
    </dgm:pt>
    <dgm:pt modelId="{3E453CF7-5B23-4E6E-AEF5-0649E492E69C}" type="pres">
      <dgm:prSet presAssocID="{26C492A9-4CD0-41EA-90D0-B2E7DDBE7757}" presName="textRect" presStyleLbl="revTx" presStyleIdx="7" presStyleCnt="8">
        <dgm:presLayoutVars>
          <dgm:bulletEnabled val="1"/>
        </dgm:presLayoutVars>
      </dgm:prSet>
      <dgm:spPr/>
    </dgm:pt>
  </dgm:ptLst>
  <dgm:cxnLst>
    <dgm:cxn modelId="{3DB4A90C-D162-4854-BC33-362387F95D26}" type="presOf" srcId="{2EB49F2F-7584-47C7-A678-42E2195809EF}" destId="{7DCBFBEA-0F71-4E90-9945-F2F42B40F650}" srcOrd="0" destOrd="0" presId="urn:microsoft.com/office/officeart/2005/8/layout/pList1"/>
    <dgm:cxn modelId="{8248FA1B-8844-45D6-8AD2-9EA4596AAB51}" type="presOf" srcId="{26C492A9-4CD0-41EA-90D0-B2E7DDBE7757}" destId="{3E453CF7-5B23-4E6E-AEF5-0649E492E69C}" srcOrd="0" destOrd="0" presId="urn:microsoft.com/office/officeart/2005/8/layout/pList1"/>
    <dgm:cxn modelId="{E1BABD23-2874-4CD9-9626-4DF0CA37B4C8}" type="presOf" srcId="{03FCBAA5-D9B3-4DD8-9D91-5B7ABB6F9604}" destId="{FC417712-3FFF-49C2-ACAF-8D7152C8A695}" srcOrd="0" destOrd="0" presId="urn:microsoft.com/office/officeart/2005/8/layout/pList1"/>
    <dgm:cxn modelId="{8DB89631-7E12-42E5-B1DC-08ADC3E2FDA4}" srcId="{411687F8-66A2-44BA-B007-3B2BD85430DA}" destId="{26C492A9-4CD0-41EA-90D0-B2E7DDBE7757}" srcOrd="7" destOrd="0" parTransId="{0EA5B353-68C6-46C6-84E2-8B7D10729595}" sibTransId="{4E58A1F8-9685-46BC-BC5E-FF60DC202CDF}"/>
    <dgm:cxn modelId="{10C76F33-D4C8-4439-852D-23F3D54CF8B2}" srcId="{411687F8-66A2-44BA-B007-3B2BD85430DA}" destId="{25D0107A-7ACE-41AC-A2CF-3D8F284F5E0B}" srcOrd="6" destOrd="0" parTransId="{829C5B8F-FF64-4B52-B98C-ED4786B31A1C}" sibTransId="{C2A0CBA7-825C-4418-8EC1-BC59E7374A2D}"/>
    <dgm:cxn modelId="{D7DC4B35-4A99-434C-B29B-A2B3A9D34B8E}" srcId="{411687F8-66A2-44BA-B007-3B2BD85430DA}" destId="{3EAE904F-01E0-4C07-99A2-F7FA4775E987}" srcOrd="0" destOrd="0" parTransId="{1EE2A5AE-DB64-46A3-9123-29603083C970}" sibTransId="{EF048FF6-3151-4DF5-862B-FAA12C49FB14}"/>
    <dgm:cxn modelId="{15FF075B-CD77-44FD-BE6B-8347EDCDD9AA}" srcId="{411687F8-66A2-44BA-B007-3B2BD85430DA}" destId="{01E5E00F-02D7-4134-A624-C8F35E13D270}" srcOrd="1" destOrd="0" parTransId="{1439BEE3-ACE7-41F8-9C25-3FE2BF39A619}" sibTransId="{2EB49F2F-7584-47C7-A678-42E2195809EF}"/>
    <dgm:cxn modelId="{0B37115B-3F72-4109-A918-3C15CB9144FE}" type="presOf" srcId="{EF048FF6-3151-4DF5-862B-FAA12C49FB14}" destId="{DC8CAFCB-36A2-4187-B888-B130EF17B324}" srcOrd="0" destOrd="0" presId="urn:microsoft.com/office/officeart/2005/8/layout/pList1"/>
    <dgm:cxn modelId="{A9D7F565-974F-4BE5-A063-9374229336DE}" type="presOf" srcId="{92287584-1858-4C12-888F-950033B1B511}" destId="{DAE8C318-FF6B-48D2-A287-9DBA3CEFEA9A}" srcOrd="0" destOrd="0" presId="urn:microsoft.com/office/officeart/2005/8/layout/pList1"/>
    <dgm:cxn modelId="{6B9ADC47-4ED8-47C9-A602-9E85A11C4EBA}" srcId="{411687F8-66A2-44BA-B007-3B2BD85430DA}" destId="{4AA47D5F-FA40-44ED-894F-BC7BE64B3A31}" srcOrd="3" destOrd="0" parTransId="{A9D3FDB1-6BC9-49F4-987A-B75ED6E23205}" sibTransId="{EE90EA88-4784-4E02-B659-A746189DAFA3}"/>
    <dgm:cxn modelId="{EF9DA24E-545A-4536-BAE2-911AAB45C7A3}" type="presOf" srcId="{01E5E00F-02D7-4134-A624-C8F35E13D270}" destId="{384E969C-481A-4604-B0CB-A7C73B035C99}" srcOrd="0" destOrd="0" presId="urn:microsoft.com/office/officeart/2005/8/layout/pList1"/>
    <dgm:cxn modelId="{C5A1B451-BF1F-4402-AA26-0A48F54CAD63}" srcId="{411687F8-66A2-44BA-B007-3B2BD85430DA}" destId="{4A445C3F-2746-4F69-881C-3A53CCB3977A}" srcOrd="5" destOrd="0" parTransId="{396F74ED-C8CD-4BF8-946A-9268ACF54DBC}" sibTransId="{B1329CBA-8127-4CB9-BCC0-E6FFD23E8DED}"/>
    <dgm:cxn modelId="{06175174-0236-4F80-BF9B-6DA3AB98D534}" type="presOf" srcId="{8A7D4931-758C-45A5-9A1A-2D4274580B8E}" destId="{DC8374F8-8365-4017-8B4A-EF46618FC5C9}" srcOrd="0" destOrd="0" presId="urn:microsoft.com/office/officeart/2005/8/layout/pList1"/>
    <dgm:cxn modelId="{01DD687A-0713-4DDB-A718-A8641F3F1860}" type="presOf" srcId="{EE90EA88-4784-4E02-B659-A746189DAFA3}" destId="{3CD692C8-1F79-4ECB-AE89-B5E3D9AAAE91}" srcOrd="0" destOrd="0" presId="urn:microsoft.com/office/officeart/2005/8/layout/pList1"/>
    <dgm:cxn modelId="{3CBA7682-5B6F-4BAA-AA32-27253BFC1529}" type="presOf" srcId="{411687F8-66A2-44BA-B007-3B2BD85430DA}" destId="{3C133686-597C-4CD6-9ECA-FF860535E05F}" srcOrd="0" destOrd="0" presId="urn:microsoft.com/office/officeart/2005/8/layout/pList1"/>
    <dgm:cxn modelId="{A12FEBB6-E82F-4533-873A-1D5B57C06050}" type="presOf" srcId="{4AA47D5F-FA40-44ED-894F-BC7BE64B3A31}" destId="{D552E3C6-C1BC-4D07-ADAB-1765C0922DDC}" srcOrd="0" destOrd="0" presId="urn:microsoft.com/office/officeart/2005/8/layout/pList1"/>
    <dgm:cxn modelId="{CFA7ACB8-C5AC-47BA-8C87-5170B3E74E2E}" type="presOf" srcId="{3EAE904F-01E0-4C07-99A2-F7FA4775E987}" destId="{6429BCD9-BD6D-4B77-867F-CF42567A8120}" srcOrd="0" destOrd="0" presId="urn:microsoft.com/office/officeart/2005/8/layout/pList1"/>
    <dgm:cxn modelId="{98CD9BB9-58D0-407F-951F-DF21E2AC9E09}" srcId="{411687F8-66A2-44BA-B007-3B2BD85430DA}" destId="{03FCBAA5-D9B3-4DD8-9D91-5B7ABB6F9604}" srcOrd="4" destOrd="0" parTransId="{80C2CE37-D84D-4A4B-999D-ACE9505C94D4}" sibTransId="{E08AB8A9-DE4F-4840-9727-920540AE8C52}"/>
    <dgm:cxn modelId="{D29C25CC-0CCE-4C58-ABA6-ACE5270C1713}" type="presOf" srcId="{B1329CBA-8127-4CB9-BCC0-E6FFD23E8DED}" destId="{DCD7533E-5F60-4FD9-8110-4B6E58E02608}" srcOrd="0" destOrd="0" presId="urn:microsoft.com/office/officeart/2005/8/layout/pList1"/>
    <dgm:cxn modelId="{46CE3FD1-6258-487E-B8F3-B7CA48B39686}" type="presOf" srcId="{E08AB8A9-DE4F-4840-9727-920540AE8C52}" destId="{13F920B9-65C1-411F-830C-293F669576DF}" srcOrd="0" destOrd="0" presId="urn:microsoft.com/office/officeart/2005/8/layout/pList1"/>
    <dgm:cxn modelId="{C2EDFADE-D130-4B4B-8A3C-DE69FD247726}" type="presOf" srcId="{25D0107A-7ACE-41AC-A2CF-3D8F284F5E0B}" destId="{64468CD0-C201-4521-9C9A-12CBC13BCD80}" srcOrd="0" destOrd="0" presId="urn:microsoft.com/office/officeart/2005/8/layout/pList1"/>
    <dgm:cxn modelId="{094F6DDF-5DB9-4FD5-A9E0-B995FB5946A2}" type="presOf" srcId="{4A445C3F-2746-4F69-881C-3A53CCB3977A}" destId="{4E807984-0EB0-4E30-BAB5-7C08F1FB3F1C}" srcOrd="0" destOrd="0" presId="urn:microsoft.com/office/officeart/2005/8/layout/pList1"/>
    <dgm:cxn modelId="{1D4B36ED-B71F-43CB-804E-B045DAD6175E}" srcId="{411687F8-66A2-44BA-B007-3B2BD85430DA}" destId="{8A7D4931-758C-45A5-9A1A-2D4274580B8E}" srcOrd="2" destOrd="0" parTransId="{76E5CDB6-BAFE-4ED3-BD7D-0982F31AF02B}" sibTransId="{92287584-1858-4C12-888F-950033B1B511}"/>
    <dgm:cxn modelId="{97EA10F1-CB33-452C-8901-C51E96046972}" type="presOf" srcId="{C2A0CBA7-825C-4418-8EC1-BC59E7374A2D}" destId="{B4605076-1512-49A8-B38C-62D7DF8DE3EA}" srcOrd="0" destOrd="0" presId="urn:microsoft.com/office/officeart/2005/8/layout/pList1"/>
    <dgm:cxn modelId="{A3F10B24-3F4C-4684-94CD-D878953EF8E4}" type="presParOf" srcId="{3C133686-597C-4CD6-9ECA-FF860535E05F}" destId="{7D95427B-1B59-4AD9-9378-1973D4C4FB69}" srcOrd="0" destOrd="0" presId="urn:microsoft.com/office/officeart/2005/8/layout/pList1"/>
    <dgm:cxn modelId="{A3BDCFAD-A10C-42C5-9C97-ACB8C36C35D7}" type="presParOf" srcId="{7D95427B-1B59-4AD9-9378-1973D4C4FB69}" destId="{DCB36446-9F13-41B1-95FD-47987FF5A742}" srcOrd="0" destOrd="0" presId="urn:microsoft.com/office/officeart/2005/8/layout/pList1"/>
    <dgm:cxn modelId="{E30BD31A-40D5-4B08-BE56-AB6CFB153738}" type="presParOf" srcId="{7D95427B-1B59-4AD9-9378-1973D4C4FB69}" destId="{6429BCD9-BD6D-4B77-867F-CF42567A8120}" srcOrd="1" destOrd="0" presId="urn:microsoft.com/office/officeart/2005/8/layout/pList1"/>
    <dgm:cxn modelId="{49D56BB4-A75A-4D45-8479-0475DE3AA35A}" type="presParOf" srcId="{3C133686-597C-4CD6-9ECA-FF860535E05F}" destId="{DC8CAFCB-36A2-4187-B888-B130EF17B324}" srcOrd="1" destOrd="0" presId="urn:microsoft.com/office/officeart/2005/8/layout/pList1"/>
    <dgm:cxn modelId="{04A5CA17-BA35-4052-9385-4A631B51E705}" type="presParOf" srcId="{3C133686-597C-4CD6-9ECA-FF860535E05F}" destId="{F30E71B6-DF4D-4C34-BFB6-BBC588459E47}" srcOrd="2" destOrd="0" presId="urn:microsoft.com/office/officeart/2005/8/layout/pList1"/>
    <dgm:cxn modelId="{A5735A31-C742-4378-8BA2-9221044FE5A5}" type="presParOf" srcId="{F30E71B6-DF4D-4C34-BFB6-BBC588459E47}" destId="{9C64FBD5-82FB-4EEA-AF52-29411DCC9625}" srcOrd="0" destOrd="0" presId="urn:microsoft.com/office/officeart/2005/8/layout/pList1"/>
    <dgm:cxn modelId="{CD048DE4-780B-47C6-8CC5-AE261DCE7BB0}" type="presParOf" srcId="{F30E71B6-DF4D-4C34-BFB6-BBC588459E47}" destId="{384E969C-481A-4604-B0CB-A7C73B035C99}" srcOrd="1" destOrd="0" presId="urn:microsoft.com/office/officeart/2005/8/layout/pList1"/>
    <dgm:cxn modelId="{578C499F-EC5A-4E4C-8C79-97F2B2DCF36F}" type="presParOf" srcId="{3C133686-597C-4CD6-9ECA-FF860535E05F}" destId="{7DCBFBEA-0F71-4E90-9945-F2F42B40F650}" srcOrd="3" destOrd="0" presId="urn:microsoft.com/office/officeart/2005/8/layout/pList1"/>
    <dgm:cxn modelId="{B7C728B4-24BF-4CDC-943E-D4815DB3A6B4}" type="presParOf" srcId="{3C133686-597C-4CD6-9ECA-FF860535E05F}" destId="{C26257EC-F629-4EAC-880C-BF5A86630F9A}" srcOrd="4" destOrd="0" presId="urn:microsoft.com/office/officeart/2005/8/layout/pList1"/>
    <dgm:cxn modelId="{6E95AF5D-E69E-4ED0-B49E-4BB6D910D1CC}" type="presParOf" srcId="{C26257EC-F629-4EAC-880C-BF5A86630F9A}" destId="{F7C965A0-9FB3-4C6B-A314-522C23C4B060}" srcOrd="0" destOrd="0" presId="urn:microsoft.com/office/officeart/2005/8/layout/pList1"/>
    <dgm:cxn modelId="{51EB2EC8-4379-436C-931C-C0F2D32B9578}" type="presParOf" srcId="{C26257EC-F629-4EAC-880C-BF5A86630F9A}" destId="{DC8374F8-8365-4017-8B4A-EF46618FC5C9}" srcOrd="1" destOrd="0" presId="urn:microsoft.com/office/officeart/2005/8/layout/pList1"/>
    <dgm:cxn modelId="{9E32B4D2-6FA6-40E7-9F10-F2A8BEBF5535}" type="presParOf" srcId="{3C133686-597C-4CD6-9ECA-FF860535E05F}" destId="{DAE8C318-FF6B-48D2-A287-9DBA3CEFEA9A}" srcOrd="5" destOrd="0" presId="urn:microsoft.com/office/officeart/2005/8/layout/pList1"/>
    <dgm:cxn modelId="{4175755D-7496-434D-8150-4FDCC6D97240}" type="presParOf" srcId="{3C133686-597C-4CD6-9ECA-FF860535E05F}" destId="{686E0602-606C-421D-94ED-8CE46420F14B}" srcOrd="6" destOrd="0" presId="urn:microsoft.com/office/officeart/2005/8/layout/pList1"/>
    <dgm:cxn modelId="{6C9D75AE-1770-4C0C-82FD-A1C116F2B6D1}" type="presParOf" srcId="{686E0602-606C-421D-94ED-8CE46420F14B}" destId="{7B22D9E7-32D2-467A-892D-D3ADDD558E01}" srcOrd="0" destOrd="0" presId="urn:microsoft.com/office/officeart/2005/8/layout/pList1"/>
    <dgm:cxn modelId="{521E0515-A535-45AD-B44D-C3F5EA0DEA12}" type="presParOf" srcId="{686E0602-606C-421D-94ED-8CE46420F14B}" destId="{D552E3C6-C1BC-4D07-ADAB-1765C0922DDC}" srcOrd="1" destOrd="0" presId="urn:microsoft.com/office/officeart/2005/8/layout/pList1"/>
    <dgm:cxn modelId="{27956253-A820-4FEF-B486-601D64918B4E}" type="presParOf" srcId="{3C133686-597C-4CD6-9ECA-FF860535E05F}" destId="{3CD692C8-1F79-4ECB-AE89-B5E3D9AAAE91}" srcOrd="7" destOrd="0" presId="urn:microsoft.com/office/officeart/2005/8/layout/pList1"/>
    <dgm:cxn modelId="{79DE86CB-13DA-4E5F-8685-6D2C59E25D7D}" type="presParOf" srcId="{3C133686-597C-4CD6-9ECA-FF860535E05F}" destId="{DE81E049-BCD1-49D0-AE1C-AC2CEF513927}" srcOrd="8" destOrd="0" presId="urn:microsoft.com/office/officeart/2005/8/layout/pList1"/>
    <dgm:cxn modelId="{31424CB3-A31E-40F0-A016-298BBF050563}" type="presParOf" srcId="{DE81E049-BCD1-49D0-AE1C-AC2CEF513927}" destId="{91A330C6-D8AF-4B71-8199-294EB8331DC0}" srcOrd="0" destOrd="0" presId="urn:microsoft.com/office/officeart/2005/8/layout/pList1"/>
    <dgm:cxn modelId="{F9ADFB64-59BF-48E3-9201-9D6E0A3E5DF8}" type="presParOf" srcId="{DE81E049-BCD1-49D0-AE1C-AC2CEF513927}" destId="{FC417712-3FFF-49C2-ACAF-8D7152C8A695}" srcOrd="1" destOrd="0" presId="urn:microsoft.com/office/officeart/2005/8/layout/pList1"/>
    <dgm:cxn modelId="{3802C883-4F52-4B21-B581-455CF6F46F7D}" type="presParOf" srcId="{3C133686-597C-4CD6-9ECA-FF860535E05F}" destId="{13F920B9-65C1-411F-830C-293F669576DF}" srcOrd="9" destOrd="0" presId="urn:microsoft.com/office/officeart/2005/8/layout/pList1"/>
    <dgm:cxn modelId="{927104D5-4DAF-4A1B-8218-B62D37BD16A6}" type="presParOf" srcId="{3C133686-597C-4CD6-9ECA-FF860535E05F}" destId="{8A7E8FF6-3A9A-45DF-BE0F-F52F0A952006}" srcOrd="10" destOrd="0" presId="urn:microsoft.com/office/officeart/2005/8/layout/pList1"/>
    <dgm:cxn modelId="{35FBAA95-B238-48A0-B30C-D3A8F1E4F7E5}" type="presParOf" srcId="{8A7E8FF6-3A9A-45DF-BE0F-F52F0A952006}" destId="{BD77503E-BE86-4219-BF1B-EC69FF59CA8A}" srcOrd="0" destOrd="0" presId="urn:microsoft.com/office/officeart/2005/8/layout/pList1"/>
    <dgm:cxn modelId="{5E646C62-0418-4FDF-9A05-2745053D6BCB}" type="presParOf" srcId="{8A7E8FF6-3A9A-45DF-BE0F-F52F0A952006}" destId="{4E807984-0EB0-4E30-BAB5-7C08F1FB3F1C}" srcOrd="1" destOrd="0" presId="urn:microsoft.com/office/officeart/2005/8/layout/pList1"/>
    <dgm:cxn modelId="{CA37F2EB-B69A-4F86-BFFA-AD191897B958}" type="presParOf" srcId="{3C133686-597C-4CD6-9ECA-FF860535E05F}" destId="{DCD7533E-5F60-4FD9-8110-4B6E58E02608}" srcOrd="11" destOrd="0" presId="urn:microsoft.com/office/officeart/2005/8/layout/pList1"/>
    <dgm:cxn modelId="{49784EE1-9E40-4B87-8AFA-047498E066CE}" type="presParOf" srcId="{3C133686-597C-4CD6-9ECA-FF860535E05F}" destId="{4CE6F1D4-D2DD-40C5-B990-DF3221FAF59D}" srcOrd="12" destOrd="0" presId="urn:microsoft.com/office/officeart/2005/8/layout/pList1"/>
    <dgm:cxn modelId="{907521AC-192C-45E8-87E8-0B6A8A513B35}" type="presParOf" srcId="{4CE6F1D4-D2DD-40C5-B990-DF3221FAF59D}" destId="{04442DDB-99AA-49FD-8956-1CFFE9C3A96C}" srcOrd="0" destOrd="0" presId="urn:microsoft.com/office/officeart/2005/8/layout/pList1"/>
    <dgm:cxn modelId="{6C634A2D-BF5E-44EF-91C3-885D9EEAD4E1}" type="presParOf" srcId="{4CE6F1D4-D2DD-40C5-B990-DF3221FAF59D}" destId="{64468CD0-C201-4521-9C9A-12CBC13BCD80}" srcOrd="1" destOrd="0" presId="urn:microsoft.com/office/officeart/2005/8/layout/pList1"/>
    <dgm:cxn modelId="{7AA12930-1C25-41D2-BF38-BA4B8313D7D4}" type="presParOf" srcId="{3C133686-597C-4CD6-9ECA-FF860535E05F}" destId="{B4605076-1512-49A8-B38C-62D7DF8DE3EA}" srcOrd="13" destOrd="0" presId="urn:microsoft.com/office/officeart/2005/8/layout/pList1"/>
    <dgm:cxn modelId="{FD2AC828-69D6-4BB1-A332-83CE5E67BB15}" type="presParOf" srcId="{3C133686-597C-4CD6-9ECA-FF860535E05F}" destId="{F2EA3589-89A1-4121-9D7F-BD30511CF7DA}" srcOrd="14" destOrd="0" presId="urn:microsoft.com/office/officeart/2005/8/layout/pList1"/>
    <dgm:cxn modelId="{C4D06548-D3EF-402F-8AD7-14E449BBDB1F}" type="presParOf" srcId="{F2EA3589-89A1-4121-9D7F-BD30511CF7DA}" destId="{D83BB30B-BFBC-4D94-B3A0-C9113FAE07A1}" srcOrd="0" destOrd="0" presId="urn:microsoft.com/office/officeart/2005/8/layout/pList1"/>
    <dgm:cxn modelId="{9E14ACDF-A074-4D7A-A56F-0E469F2C60C7}" type="presParOf" srcId="{F2EA3589-89A1-4121-9D7F-BD30511CF7DA}" destId="{3E453CF7-5B23-4E6E-AEF5-0649E492E69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36446-9F13-41B1-95FD-47987FF5A742}">
      <dsp:nvSpPr>
        <dsp:cNvPr id="0" name=""/>
        <dsp:cNvSpPr/>
      </dsp:nvSpPr>
      <dsp:spPr>
        <a:xfrm>
          <a:off x="4402" y="529522"/>
          <a:ext cx="2094810" cy="144332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29BCD9-BD6D-4B77-867F-CF42567A8120}">
      <dsp:nvSpPr>
        <dsp:cNvPr id="0" name=""/>
        <dsp:cNvSpPr/>
      </dsp:nvSpPr>
      <dsp:spPr>
        <a:xfrm>
          <a:off x="4402" y="197284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Hydrogen Hubs</a:t>
          </a:r>
        </a:p>
      </dsp:txBody>
      <dsp:txXfrm>
        <a:off x="4402" y="1972846"/>
        <a:ext cx="2094810" cy="777174"/>
      </dsp:txXfrm>
    </dsp:sp>
    <dsp:sp modelId="{9C64FBD5-82FB-4EEA-AF52-29411DCC9625}">
      <dsp:nvSpPr>
        <dsp:cNvPr id="0" name=""/>
        <dsp:cNvSpPr/>
      </dsp:nvSpPr>
      <dsp:spPr>
        <a:xfrm>
          <a:off x="2308781" y="529522"/>
          <a:ext cx="2094810" cy="144332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E969C-481A-4604-B0CB-A7C73B035C99}">
      <dsp:nvSpPr>
        <dsp:cNvPr id="0" name=""/>
        <dsp:cNvSpPr/>
      </dsp:nvSpPr>
      <dsp:spPr>
        <a:xfrm>
          <a:off x="2308781" y="197284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Carbon Capture</a:t>
          </a:r>
        </a:p>
      </dsp:txBody>
      <dsp:txXfrm>
        <a:off x="2308781" y="1972846"/>
        <a:ext cx="2094810" cy="777174"/>
      </dsp:txXfrm>
    </dsp:sp>
    <dsp:sp modelId="{F7C965A0-9FB3-4C6B-A314-522C23C4B060}">
      <dsp:nvSpPr>
        <dsp:cNvPr id="0" name=""/>
        <dsp:cNvSpPr/>
      </dsp:nvSpPr>
      <dsp:spPr>
        <a:xfrm>
          <a:off x="4613160" y="529522"/>
          <a:ext cx="2094810" cy="144332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374F8-8365-4017-8B4A-EF46618FC5C9}">
      <dsp:nvSpPr>
        <dsp:cNvPr id="0" name=""/>
        <dsp:cNvSpPr/>
      </dsp:nvSpPr>
      <dsp:spPr>
        <a:xfrm>
          <a:off x="4613160" y="197284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Small Modular Reactors</a:t>
          </a:r>
        </a:p>
      </dsp:txBody>
      <dsp:txXfrm>
        <a:off x="4613160" y="1972846"/>
        <a:ext cx="2094810" cy="777174"/>
      </dsp:txXfrm>
    </dsp:sp>
    <dsp:sp modelId="{7B22D9E7-32D2-467A-892D-D3ADDD558E01}">
      <dsp:nvSpPr>
        <dsp:cNvPr id="0" name=""/>
        <dsp:cNvSpPr/>
      </dsp:nvSpPr>
      <dsp:spPr>
        <a:xfrm>
          <a:off x="6921941" y="499977"/>
          <a:ext cx="2094810" cy="1443324"/>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2E3C6-C1BC-4D07-ADAB-1765C0922DDC}">
      <dsp:nvSpPr>
        <dsp:cNvPr id="0" name=""/>
        <dsp:cNvSpPr/>
      </dsp:nvSpPr>
      <dsp:spPr>
        <a:xfrm>
          <a:off x="6917539" y="197284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Solar</a:t>
          </a:r>
        </a:p>
      </dsp:txBody>
      <dsp:txXfrm>
        <a:off x="6917539" y="1972846"/>
        <a:ext cx="2094810" cy="777174"/>
      </dsp:txXfrm>
    </dsp:sp>
    <dsp:sp modelId="{91A330C6-D8AF-4B71-8199-294EB8331DC0}">
      <dsp:nvSpPr>
        <dsp:cNvPr id="0" name=""/>
        <dsp:cNvSpPr/>
      </dsp:nvSpPr>
      <dsp:spPr>
        <a:xfrm>
          <a:off x="4402" y="2959502"/>
          <a:ext cx="2094810" cy="1443324"/>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6000" r="-10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417712-3FFF-49C2-ACAF-8D7152C8A695}">
      <dsp:nvSpPr>
        <dsp:cNvPr id="0" name=""/>
        <dsp:cNvSpPr/>
      </dsp:nvSpPr>
      <dsp:spPr>
        <a:xfrm>
          <a:off x="4402" y="440282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Biocarbon</a:t>
          </a:r>
        </a:p>
      </dsp:txBody>
      <dsp:txXfrm>
        <a:off x="4402" y="4402826"/>
        <a:ext cx="2094810" cy="777174"/>
      </dsp:txXfrm>
    </dsp:sp>
    <dsp:sp modelId="{BD77503E-BE86-4219-BF1B-EC69FF59CA8A}">
      <dsp:nvSpPr>
        <dsp:cNvPr id="0" name=""/>
        <dsp:cNvSpPr/>
      </dsp:nvSpPr>
      <dsp:spPr>
        <a:xfrm>
          <a:off x="2308781" y="2959502"/>
          <a:ext cx="2094810" cy="1443324"/>
        </a:xfrm>
        <a:prstGeom prst="roundRect">
          <a:avLst/>
        </a:prstGeom>
        <a:blipFill>
          <a:blip xmlns:r="http://schemas.openxmlformats.org/officeDocument/2006/relationships" r:embed="rId6"/>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07984-0EB0-4E30-BAB5-7C08F1FB3F1C}">
      <dsp:nvSpPr>
        <dsp:cNvPr id="0" name=""/>
        <dsp:cNvSpPr/>
      </dsp:nvSpPr>
      <dsp:spPr>
        <a:xfrm>
          <a:off x="2308781" y="440282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Industrial Electrification - EAF</a:t>
          </a:r>
        </a:p>
      </dsp:txBody>
      <dsp:txXfrm>
        <a:off x="2308781" y="4402826"/>
        <a:ext cx="2094810" cy="777174"/>
      </dsp:txXfrm>
    </dsp:sp>
    <dsp:sp modelId="{04442DDB-99AA-49FD-8956-1CFFE9C3A96C}">
      <dsp:nvSpPr>
        <dsp:cNvPr id="0" name=""/>
        <dsp:cNvSpPr/>
      </dsp:nvSpPr>
      <dsp:spPr>
        <a:xfrm>
          <a:off x="4613160" y="2959502"/>
          <a:ext cx="2094810" cy="1443324"/>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468CD0-C201-4521-9C9A-12CBC13BCD80}">
      <dsp:nvSpPr>
        <dsp:cNvPr id="0" name=""/>
        <dsp:cNvSpPr/>
      </dsp:nvSpPr>
      <dsp:spPr>
        <a:xfrm>
          <a:off x="4613160" y="440282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Scrap Optimization and OBMs</a:t>
          </a:r>
        </a:p>
      </dsp:txBody>
      <dsp:txXfrm>
        <a:off x="4613160" y="4402826"/>
        <a:ext cx="2094810" cy="777174"/>
      </dsp:txXfrm>
    </dsp:sp>
    <dsp:sp modelId="{D83BB30B-BFBC-4D94-B3A0-C9113FAE07A1}">
      <dsp:nvSpPr>
        <dsp:cNvPr id="0" name=""/>
        <dsp:cNvSpPr/>
      </dsp:nvSpPr>
      <dsp:spPr>
        <a:xfrm>
          <a:off x="6917539" y="2959502"/>
          <a:ext cx="2094810" cy="1443324"/>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53CF7-5B23-4E6E-AEF5-0649E492E69C}">
      <dsp:nvSpPr>
        <dsp:cNvPr id="0" name=""/>
        <dsp:cNvSpPr/>
      </dsp:nvSpPr>
      <dsp:spPr>
        <a:xfrm>
          <a:off x="6917539" y="4402826"/>
          <a:ext cx="2094810" cy="777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kern="1200" dirty="0"/>
            <a:t>Market Green Steel Products</a:t>
          </a:r>
        </a:p>
      </dsp:txBody>
      <dsp:txXfrm>
        <a:off x="6917539" y="4402826"/>
        <a:ext cx="2094810" cy="77717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0.87205</cdr:x>
      <cdr:y>0.97228</cdr:y>
    </cdr:from>
    <cdr:to>
      <cdr:x>0.9333</cdr:x>
      <cdr:y>0.99974</cdr:y>
    </cdr:to>
    <cdr:sp macro="" textlink="">
      <cdr:nvSpPr>
        <cdr:cNvPr id="2" name="Date Placeholder 1">
          <a:extLst xmlns:a="http://schemas.openxmlformats.org/drawingml/2006/main">
            <a:ext uri="{FF2B5EF4-FFF2-40B4-BE49-F238E27FC236}">
              <a16:creationId xmlns:a16="http://schemas.microsoft.com/office/drawing/2014/main" id="{303BCD03-47F6-FF37-5ABE-416C1096E16F}"/>
            </a:ext>
          </a:extLst>
        </cdr:cNvPr>
        <cdr:cNvSpPr>
          <a:spLocks xmlns:a="http://schemas.openxmlformats.org/drawingml/2006/main" noGrp="1"/>
        </cdr:cNvSpPr>
      </cdr:nvSpPr>
      <cdr:spPr>
        <a:xfrm xmlns:a="http://schemas.openxmlformats.org/drawingml/2006/main">
          <a:off x="10632046" y="6539130"/>
          <a:ext cx="746759" cy="184666"/>
        </a:xfrm>
        <a:prstGeom xmlns:a="http://schemas.openxmlformats.org/drawingml/2006/main" prst="rect">
          <a:avLst/>
        </a:prstGeom>
      </cdr:spPr>
      <cdr:txBody>
        <a:bodyPr xmlns:a="http://schemas.openxmlformats.org/drawingml/2006/main" wrap="square" lIns="0" tIns="0" rIns="0" bIns="0">
          <a:spAutoFit/>
        </a:bodyPr>
        <a:lstStyle xmlns:a="http://schemas.openxmlformats.org/drawingml/2006/main">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2700">
            <a:lnSpc>
              <a:spcPct val="100000"/>
            </a:lnSpc>
            <a:spcBef>
              <a:spcPts val="105"/>
            </a:spcBef>
          </a:pPr>
          <a:r>
            <a:rPr lang="en-US" spc="-10" dirty="0"/>
            <a:t>9/16/2024</a:t>
          </a:r>
        </a:p>
      </cdr:txBody>
    </cdr:sp>
  </cdr:relSizeAnchor>
  <cdr:relSizeAnchor xmlns:cdr="http://schemas.openxmlformats.org/drawingml/2006/chartDrawing">
    <cdr:from>
      <cdr:x>0.95799</cdr:x>
      <cdr:y>0.96837</cdr:y>
    </cdr:from>
    <cdr:to>
      <cdr:x>0.97903</cdr:x>
      <cdr:y>1</cdr:y>
    </cdr:to>
    <cdr:sp macro="" textlink="">
      <cdr:nvSpPr>
        <cdr:cNvPr id="3" name="object 7">
          <a:extLst xmlns:a="http://schemas.openxmlformats.org/drawingml/2006/main">
            <a:ext uri="{FF2B5EF4-FFF2-40B4-BE49-F238E27FC236}">
              <a16:creationId xmlns:a16="http://schemas.microsoft.com/office/drawing/2014/main" id="{A077F1F1-09C5-E96D-010C-929A0412E704}"/>
            </a:ext>
          </a:extLst>
        </cdr:cNvPr>
        <cdr:cNvSpPr txBox="1">
          <a:spLocks xmlns:a="http://schemas.openxmlformats.org/drawingml/2006/main" noGrp="1"/>
        </cdr:cNvSpPr>
      </cdr:nvSpPr>
      <cdr:spPr>
        <a:xfrm xmlns:a="http://schemas.openxmlformats.org/drawingml/2006/main">
          <a:off x="11679808" y="6540724"/>
          <a:ext cx="256540" cy="212725"/>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38100">
            <a:lnSpc>
              <a:spcPct val="100000"/>
            </a:lnSpc>
            <a:spcBef>
              <a:spcPts val="105"/>
            </a:spcBef>
          </a:pPr>
          <a:fld id="{81D60167-4931-47E6-BA6A-407CBD079E47}" type="slidenum">
            <a:rPr lang="en-US" spc="-25" smtClean="0"/>
            <a:pPr marL="38100">
              <a:lnSpc>
                <a:spcPct val="100000"/>
              </a:lnSpc>
              <a:spcBef>
                <a:spcPts val="105"/>
              </a:spcBef>
            </a:pPr>
            <a:t>14</a:t>
          </a:fld>
          <a:endParaRPr spc="-25"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05D91-E507-4F9E-979E-7E525C371E6C}"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457A9-2568-48A9-8B59-73A3358BFE0E}" type="slidenum">
              <a:rPr lang="en-US" smtClean="0"/>
              <a:t>‹#›</a:t>
            </a:fld>
            <a:endParaRPr lang="en-US"/>
          </a:p>
        </p:txBody>
      </p:sp>
    </p:spTree>
    <p:extLst>
      <p:ext uri="{BB962C8B-B14F-4D97-AF65-F5344CB8AC3E}">
        <p14:creationId xmlns:p14="http://schemas.microsoft.com/office/powerpoint/2010/main" val="136332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here displays the domestic iron and steel sector’s GHG emissions from the BOF and EAF furnaces operating in the US from 2012, to 2022, as collected and reported to the US Environmental Protection Agency.  The slide also provides the production of new steel product by the domestic iron and steel industry, as reported by the US Geologic Survey for integrated and EAF mills.   </a:t>
            </a:r>
          </a:p>
          <a:p>
            <a:endParaRPr lang="en-US" dirty="0"/>
          </a:p>
          <a:p>
            <a:r>
              <a:rPr lang="en-US" dirty="0"/>
              <a:t>EAF steel production is inherently more energy efficient/more environmentally sustainable/less environmentally impactful, and the emissions of greenhouse gases proves this point, where EAF operations routinely emit from 66 to 75% less total GHG emissions per ton of steel produced than by the integrated process.</a:t>
            </a:r>
          </a:p>
          <a:p>
            <a:endParaRPr lang="en-US" dirty="0"/>
          </a:p>
          <a:p>
            <a:r>
              <a:rPr lang="en-US" dirty="0"/>
              <a:t>2022 emissions data shows that EAF operations (</a:t>
            </a:r>
            <a:r>
              <a:rPr lang="en-US" dirty="0">
                <a:highlight>
                  <a:srgbClr val="FFFF00"/>
                </a:highlight>
              </a:rPr>
              <a:t>78 reporting facilities in this year, up four from 2021</a:t>
            </a:r>
            <a:r>
              <a:rPr lang="en-US" dirty="0"/>
              <a:t>) produced steel at .246 tons of GHG emissions per ton of steel produced. </a:t>
            </a:r>
          </a:p>
          <a:p>
            <a:endParaRPr lang="en-US" dirty="0"/>
          </a:p>
          <a:p>
            <a:r>
              <a:rPr lang="en-US" dirty="0"/>
              <a:t>2022 emissions data shows that integrated operations </a:t>
            </a:r>
            <a:r>
              <a:rPr lang="en-US" dirty="0">
                <a:highlight>
                  <a:srgbClr val="FFFF00"/>
                </a:highlight>
              </a:rPr>
              <a:t>(</a:t>
            </a:r>
            <a:r>
              <a:rPr lang="en-US" dirty="0">
                <a:solidFill>
                  <a:srgbClr val="FF0000"/>
                </a:solidFill>
                <a:highlight>
                  <a:srgbClr val="FFFF00"/>
                </a:highlight>
              </a:rPr>
              <a:t>9 reporters in this year, same as 2021)</a:t>
            </a:r>
            <a:r>
              <a:rPr lang="en-US" dirty="0"/>
              <a:t> produced steel at 1.58 tons of GHG emissions per ton of steel produced.  </a:t>
            </a:r>
          </a:p>
        </p:txBody>
      </p:sp>
      <p:sp>
        <p:nvSpPr>
          <p:cNvPr id="4" name="Slide Number Placeholder 3"/>
          <p:cNvSpPr>
            <a:spLocks noGrp="1"/>
          </p:cNvSpPr>
          <p:nvPr>
            <p:ph type="sldNum" sz="quarter" idx="5"/>
          </p:nvPr>
        </p:nvSpPr>
        <p:spPr/>
        <p:txBody>
          <a:bodyPr/>
          <a:lstStyle/>
          <a:p>
            <a:pPr defTabSz="931774">
              <a:defRPr/>
            </a:pPr>
            <a:fld id="{7CA79E29-F7D2-45BF-B6AC-0F2C4DB3974B}"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38078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crugroup.com/privacy/"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62940" y="465836"/>
            <a:ext cx="7800340" cy="635000"/>
          </a:xfrm>
          <a:prstGeom prst="rect">
            <a:avLst/>
          </a:prstGeom>
        </p:spPr>
        <p:txBody>
          <a:bodyPr wrap="square" lIns="0" tIns="0" rIns="0" bIns="0">
            <a:spAutoFit/>
          </a:bodyPr>
          <a:lstStyle>
            <a:lvl1pPr>
              <a:defRPr sz="3600" b="1" i="0">
                <a:solidFill>
                  <a:srgbClr val="0D0D0D"/>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1" i="0">
                <a:solidFill>
                  <a:srgbClr val="0D0D0D"/>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5" name="Holder 5"/>
          <p:cNvSpPr>
            <a:spLocks noGrp="1"/>
          </p:cNvSpPr>
          <p:nvPr>
            <p:ph type="dt" sz="half" idx="6"/>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fld id="{8EADFF2E-F89B-4ECC-8A15-0B4DCEBDA0CC}" type="datetime1">
              <a:rPr lang="en-US" spc="-10" smtClean="0"/>
              <a:t>9/14/2024</a:t>
            </a:fld>
            <a:endParaRPr spc="-10" dirty="0"/>
          </a:p>
        </p:txBody>
      </p:sp>
      <p:sp>
        <p:nvSpPr>
          <p:cNvPr id="6" name="Holder 6"/>
          <p:cNvSpPr>
            <a:spLocks noGrp="1"/>
          </p:cNvSpPr>
          <p:nvPr>
            <p:ph type="sldNum" sz="quarter" idx="7"/>
          </p:nvPr>
        </p:nvSpPr>
        <p:spPr/>
        <p:txBody>
          <a:bodyPr lIns="0" tIns="0" rIns="0" bIns="0"/>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309118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A1A10B-3590-4489-85FA-4737BBD7814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F9B666-EE8C-46AD-B7C8-9BC872A09221}"/>
              </a:ext>
            </a:extLst>
          </p:cNvPr>
          <p:cNvSpPr>
            <a:spLocks noGrp="1"/>
          </p:cNvSpPr>
          <p:nvPr>
            <p:ph type="title"/>
          </p:nvPr>
        </p:nvSpPr>
        <p:spPr>
          <a:xfrm>
            <a:off x="1373174" y="1686259"/>
            <a:ext cx="9445652" cy="2250483"/>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CB5A3D-ABCF-4C83-83B5-971D5AE91390}"/>
              </a:ext>
            </a:extLst>
          </p:cNvPr>
          <p:cNvSpPr>
            <a:spLocks noGrp="1"/>
          </p:cNvSpPr>
          <p:nvPr>
            <p:ph type="body" idx="1"/>
          </p:nvPr>
        </p:nvSpPr>
        <p:spPr>
          <a:xfrm>
            <a:off x="2636800" y="4200861"/>
            <a:ext cx="6918399" cy="1857039"/>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4A6AD2-6507-4E93-8624-307CB6DC999B}"/>
              </a:ext>
            </a:extLst>
          </p:cNvPr>
          <p:cNvSpPr>
            <a:spLocks noGrp="1"/>
          </p:cNvSpPr>
          <p:nvPr>
            <p:ph type="dt" sz="half" idx="10"/>
          </p:nvPr>
        </p:nvSpPr>
        <p:spPr/>
        <p:txBody>
          <a:bodyPr/>
          <a:lstStyle>
            <a:lvl1pPr>
              <a:defRPr>
                <a:solidFill>
                  <a:schemeClr val="bg1"/>
                </a:solidFill>
              </a:defRPr>
            </a:lvl1pPr>
          </a:lstStyle>
          <a:p>
            <a:fld id="{E7BCDACA-43C6-46F0-8407-29587B786D41}" type="datetime1">
              <a:rPr lang="en-US" smtClean="0"/>
              <a:t>9/14/2024</a:t>
            </a:fld>
            <a:endParaRPr lang="en-US" dirty="0"/>
          </a:p>
        </p:txBody>
      </p:sp>
      <p:sp>
        <p:nvSpPr>
          <p:cNvPr id="5" name="Footer Placeholder 4">
            <a:extLst>
              <a:ext uri="{FF2B5EF4-FFF2-40B4-BE49-F238E27FC236}">
                <a16:creationId xmlns:a16="http://schemas.microsoft.com/office/drawing/2014/main" id="{4A4519EF-0E16-4AC8-BD97-2B8DD4C7B62D}"/>
              </a:ext>
            </a:extLst>
          </p:cNvPr>
          <p:cNvSpPr>
            <a:spLocks noGrp="1"/>
          </p:cNvSpPr>
          <p:nvPr>
            <p:ph type="ftr" sz="quarter" idx="11"/>
          </p:nvPr>
        </p:nvSpPr>
        <p:spPr>
          <a:xfrm>
            <a:off x="1143000" y="6414758"/>
            <a:ext cx="6781800" cy="331257"/>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DE2D1C75-C9DF-46C3-B640-FE361B4D7ECF}"/>
              </a:ext>
            </a:extLst>
          </p:cNvPr>
          <p:cNvSpPr>
            <a:spLocks noGrp="1"/>
          </p:cNvSpPr>
          <p:nvPr>
            <p:ph type="sldNum" sz="quarter" idx="12"/>
          </p:nvPr>
        </p:nvSpPr>
        <p:spPr/>
        <p:txBody>
          <a:bodyPr/>
          <a:lstStyle>
            <a:lvl1pPr>
              <a:defRPr>
                <a:solidFill>
                  <a:schemeClr val="bg1"/>
                </a:solidFill>
              </a:defRPr>
            </a:lvl1pPr>
          </a:lstStyle>
          <a:p>
            <a:fld id="{E9D942D7-5187-44A4-AF58-99898B7FE784}" type="slidenum">
              <a:rPr lang="en-US" smtClean="0"/>
              <a:pPr/>
              <a:t>‹#›</a:t>
            </a:fld>
            <a:endParaRPr lang="en-US" dirty="0"/>
          </a:p>
        </p:txBody>
      </p:sp>
      <p:pic>
        <p:nvPicPr>
          <p:cNvPr id="10" name="Picture 9">
            <a:extLst>
              <a:ext uri="{FF2B5EF4-FFF2-40B4-BE49-F238E27FC236}">
                <a16:creationId xmlns:a16="http://schemas.microsoft.com/office/drawing/2014/main" id="{92B462C4-DBE8-4309-9E2E-EFD6950CCD2E}"/>
              </a:ext>
            </a:extLst>
          </p:cNvPr>
          <p:cNvPicPr>
            <a:picLocks noChangeAspect="1"/>
          </p:cNvPicPr>
          <p:nvPr userDrawn="1"/>
        </p:nvPicPr>
        <p:blipFill>
          <a:blip r:embed="rId3"/>
          <a:stretch>
            <a:fillRect/>
          </a:stretch>
        </p:blipFill>
        <p:spPr>
          <a:xfrm>
            <a:off x="266700" y="6423267"/>
            <a:ext cx="738469" cy="299480"/>
          </a:xfrm>
          <a:prstGeom prst="rect">
            <a:avLst/>
          </a:prstGeom>
        </p:spPr>
      </p:pic>
    </p:spTree>
    <p:extLst>
      <p:ext uri="{BB962C8B-B14F-4D97-AF65-F5344CB8AC3E}">
        <p14:creationId xmlns:p14="http://schemas.microsoft.com/office/powerpoint/2010/main" val="96000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79D2-D01A-4721-82CA-A688EAF44866}"/>
              </a:ext>
            </a:extLst>
          </p:cNvPr>
          <p:cNvSpPr>
            <a:spLocks noGrp="1"/>
          </p:cNvSpPr>
          <p:nvPr>
            <p:ph type="title"/>
          </p:nvPr>
        </p:nvSpPr>
        <p:spPr>
          <a:xfrm>
            <a:off x="609600" y="244210"/>
            <a:ext cx="10972801" cy="89879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C87E01-C60C-4F4B-B428-C3A640D72933}"/>
              </a:ext>
            </a:extLst>
          </p:cNvPr>
          <p:cNvSpPr>
            <a:spLocks noGrp="1"/>
          </p:cNvSpPr>
          <p:nvPr>
            <p:ph type="body" idx="1"/>
          </p:nvPr>
        </p:nvSpPr>
        <p:spPr>
          <a:xfrm>
            <a:off x="609600" y="1371599"/>
            <a:ext cx="5257800" cy="627303"/>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4" name="Content Placeholder 3">
            <a:extLst>
              <a:ext uri="{FF2B5EF4-FFF2-40B4-BE49-F238E27FC236}">
                <a16:creationId xmlns:a16="http://schemas.microsoft.com/office/drawing/2014/main" id="{4A354F77-3C41-477F-985B-36E39B17AF25}"/>
              </a:ext>
            </a:extLst>
          </p:cNvPr>
          <p:cNvSpPr>
            <a:spLocks noGrp="1"/>
          </p:cNvSpPr>
          <p:nvPr>
            <p:ph sz="half" idx="2"/>
          </p:nvPr>
        </p:nvSpPr>
        <p:spPr>
          <a:xfrm>
            <a:off x="609600" y="2078182"/>
            <a:ext cx="5257800" cy="3979717"/>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DE70913-2815-467B-A160-09E3AE245B64}"/>
              </a:ext>
            </a:extLst>
          </p:cNvPr>
          <p:cNvSpPr>
            <a:spLocks noGrp="1"/>
          </p:cNvSpPr>
          <p:nvPr>
            <p:ph type="body" sz="quarter" idx="3"/>
          </p:nvPr>
        </p:nvSpPr>
        <p:spPr>
          <a:xfrm>
            <a:off x="6324603" y="1377367"/>
            <a:ext cx="5257798" cy="62118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C44CCB-6D14-4EA1-8876-4CA5D607F073}"/>
              </a:ext>
            </a:extLst>
          </p:cNvPr>
          <p:cNvSpPr>
            <a:spLocks noGrp="1"/>
          </p:cNvSpPr>
          <p:nvPr>
            <p:ph sz="quarter" idx="4"/>
          </p:nvPr>
        </p:nvSpPr>
        <p:spPr>
          <a:xfrm>
            <a:off x="6329918" y="2078183"/>
            <a:ext cx="5252482" cy="3979717"/>
          </a:xfrm>
          <a:prstGeom prst="rect">
            <a:avLst/>
          </a:prstGeo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82C4AFA-0ADB-4FEA-9CCC-63519FC38055}"/>
              </a:ext>
            </a:extLst>
          </p:cNvPr>
          <p:cNvSpPr>
            <a:spLocks noGrp="1"/>
          </p:cNvSpPr>
          <p:nvPr>
            <p:ph type="dt" sz="half" idx="10"/>
          </p:nvPr>
        </p:nvSpPr>
        <p:spPr/>
        <p:txBody>
          <a:bodyPr/>
          <a:lstStyle/>
          <a:p>
            <a:fld id="{70C90C5C-333E-494C-A476-89B7695423F7}" type="datetime1">
              <a:rPr lang="en-US" smtClean="0"/>
              <a:t>9/14/2024</a:t>
            </a:fld>
            <a:endParaRPr lang="en-US" dirty="0"/>
          </a:p>
        </p:txBody>
      </p:sp>
      <p:sp>
        <p:nvSpPr>
          <p:cNvPr id="8" name="Footer Placeholder 7">
            <a:extLst>
              <a:ext uri="{FF2B5EF4-FFF2-40B4-BE49-F238E27FC236}">
                <a16:creationId xmlns:a16="http://schemas.microsoft.com/office/drawing/2014/main" id="{F0E90B95-C4C8-4BA5-941D-739103E3C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C398A0-C486-4885-BB9B-2148EA7517D6}"/>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2803377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F40A-52FB-4EC0-8EB9-8824494D48FA}"/>
              </a:ext>
            </a:extLst>
          </p:cNvPr>
          <p:cNvSpPr>
            <a:spLocks noGrp="1"/>
          </p:cNvSpPr>
          <p:nvPr>
            <p:ph type="title"/>
          </p:nvPr>
        </p:nvSpPr>
        <p:spPr>
          <a:xfrm>
            <a:off x="614794" y="228600"/>
            <a:ext cx="4343401" cy="1257300"/>
          </a:xfrm>
        </p:spPr>
        <p:txBody>
          <a:bodyPr anchor="b">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DDE3B2D-4DE1-4D6C-945D-1E61C65A38D5}"/>
              </a:ext>
            </a:extLst>
          </p:cNvPr>
          <p:cNvSpPr>
            <a:spLocks noGrp="1"/>
          </p:cNvSpPr>
          <p:nvPr>
            <p:ph idx="1"/>
          </p:nvPr>
        </p:nvSpPr>
        <p:spPr>
          <a:xfrm>
            <a:off x="5179869" y="228600"/>
            <a:ext cx="6402532" cy="58293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3864129-124E-40E7-B40A-CB53E9DA0388}"/>
              </a:ext>
            </a:extLst>
          </p:cNvPr>
          <p:cNvSpPr>
            <a:spLocks noGrp="1"/>
          </p:cNvSpPr>
          <p:nvPr>
            <p:ph type="body" sz="half" idx="2"/>
          </p:nvPr>
        </p:nvSpPr>
        <p:spPr>
          <a:xfrm>
            <a:off x="609600" y="1600200"/>
            <a:ext cx="4343400" cy="4457700"/>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96F1EFB-0244-4D35-A091-6F8B5731D37B}"/>
              </a:ext>
            </a:extLst>
          </p:cNvPr>
          <p:cNvSpPr>
            <a:spLocks noGrp="1"/>
          </p:cNvSpPr>
          <p:nvPr>
            <p:ph type="dt" sz="half" idx="10"/>
          </p:nvPr>
        </p:nvSpPr>
        <p:spPr/>
        <p:txBody>
          <a:bodyPr/>
          <a:lstStyle/>
          <a:p>
            <a:fld id="{8EB95891-EE62-47EA-8283-D69D37C0EA2F}" type="datetime1">
              <a:rPr lang="en-US" smtClean="0"/>
              <a:t>9/14/2024</a:t>
            </a:fld>
            <a:endParaRPr lang="en-US" dirty="0"/>
          </a:p>
        </p:txBody>
      </p:sp>
      <p:sp>
        <p:nvSpPr>
          <p:cNvPr id="6" name="Footer Placeholder 5">
            <a:extLst>
              <a:ext uri="{FF2B5EF4-FFF2-40B4-BE49-F238E27FC236}">
                <a16:creationId xmlns:a16="http://schemas.microsoft.com/office/drawing/2014/main" id="{E63BB124-E90C-43CF-A309-B344FDA194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D2944E-1857-45A9-A200-6C78E5EA0249}"/>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602309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1994-0D7C-4F56-81FE-6A8FD3AE4111}"/>
              </a:ext>
            </a:extLst>
          </p:cNvPr>
          <p:cNvSpPr>
            <a:spLocks noGrp="1"/>
          </p:cNvSpPr>
          <p:nvPr>
            <p:ph type="title"/>
          </p:nvPr>
        </p:nvSpPr>
        <p:spPr>
          <a:xfrm>
            <a:off x="618853" y="228601"/>
            <a:ext cx="4328952" cy="1257300"/>
          </a:xfrm>
        </p:spPr>
        <p:txBody>
          <a:bodyPr anchor="b">
            <a:noAutofit/>
          </a:bodyPr>
          <a:lstStyle>
            <a:lvl1pPr>
              <a:defRPr sz="3600"/>
            </a:lvl1pPr>
          </a:lstStyle>
          <a:p>
            <a:r>
              <a:rPr lang="en-US" dirty="0"/>
              <a:t>Click to edit Master title style</a:t>
            </a:r>
          </a:p>
        </p:txBody>
      </p:sp>
      <p:sp>
        <p:nvSpPr>
          <p:cNvPr id="3" name="Picture Placeholder 2">
            <a:extLst>
              <a:ext uri="{FF2B5EF4-FFF2-40B4-BE49-F238E27FC236}">
                <a16:creationId xmlns:a16="http://schemas.microsoft.com/office/drawing/2014/main" id="{5B4AE030-BB27-42F7-ACE6-C2F63E21FF9F}"/>
              </a:ext>
            </a:extLst>
          </p:cNvPr>
          <p:cNvSpPr>
            <a:spLocks noGrp="1"/>
          </p:cNvSpPr>
          <p:nvPr>
            <p:ph type="pic" idx="1"/>
          </p:nvPr>
        </p:nvSpPr>
        <p:spPr>
          <a:xfrm>
            <a:off x="5195454" y="228602"/>
            <a:ext cx="6372497" cy="58292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3608C01-C45C-47C6-AAF5-90C0C39653C6}"/>
              </a:ext>
            </a:extLst>
          </p:cNvPr>
          <p:cNvSpPr>
            <a:spLocks noGrp="1"/>
          </p:cNvSpPr>
          <p:nvPr>
            <p:ph type="body" sz="half" idx="2"/>
          </p:nvPr>
        </p:nvSpPr>
        <p:spPr>
          <a:xfrm>
            <a:off x="608095" y="1600200"/>
            <a:ext cx="4328952" cy="4457699"/>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2836D10-A00F-4916-BFFC-281E0FFBFEFD}"/>
              </a:ext>
            </a:extLst>
          </p:cNvPr>
          <p:cNvSpPr>
            <a:spLocks noGrp="1"/>
          </p:cNvSpPr>
          <p:nvPr>
            <p:ph type="dt" sz="half" idx="10"/>
          </p:nvPr>
        </p:nvSpPr>
        <p:spPr/>
        <p:txBody>
          <a:bodyPr/>
          <a:lstStyle/>
          <a:p>
            <a:fld id="{8ED32462-DB8D-46FD-909C-E9D507B7D245}" type="datetime1">
              <a:rPr lang="en-US" smtClean="0"/>
              <a:t>9/14/2024</a:t>
            </a:fld>
            <a:endParaRPr lang="en-US" dirty="0"/>
          </a:p>
        </p:txBody>
      </p:sp>
      <p:sp>
        <p:nvSpPr>
          <p:cNvPr id="6" name="Footer Placeholder 5">
            <a:extLst>
              <a:ext uri="{FF2B5EF4-FFF2-40B4-BE49-F238E27FC236}">
                <a16:creationId xmlns:a16="http://schemas.microsoft.com/office/drawing/2014/main" id="{CA0C23DD-8EC9-4830-AAEC-EDBC7F9557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0F74C0-CD00-4B0B-8397-405BC168B410}"/>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1747162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1074-B066-4B8A-B0DC-86BD53D9B0B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5E15701-322F-4836-BCF4-97624E24F949}"/>
              </a:ext>
            </a:extLst>
          </p:cNvPr>
          <p:cNvSpPr>
            <a:spLocks noGrp="1"/>
          </p:cNvSpPr>
          <p:nvPr>
            <p:ph type="dt" sz="half" idx="10"/>
          </p:nvPr>
        </p:nvSpPr>
        <p:spPr/>
        <p:txBody>
          <a:bodyPr/>
          <a:lstStyle/>
          <a:p>
            <a:fld id="{702DD3FE-720A-4076-BFAB-A085630F48D3}" type="datetime1">
              <a:rPr lang="en-US" smtClean="0"/>
              <a:t>9/14/2024</a:t>
            </a:fld>
            <a:endParaRPr lang="en-US" dirty="0"/>
          </a:p>
        </p:txBody>
      </p:sp>
      <p:sp>
        <p:nvSpPr>
          <p:cNvPr id="4" name="Footer Placeholder 3">
            <a:extLst>
              <a:ext uri="{FF2B5EF4-FFF2-40B4-BE49-F238E27FC236}">
                <a16:creationId xmlns:a16="http://schemas.microsoft.com/office/drawing/2014/main" id="{EF491BC6-1EE1-47B6-AAB0-2D50377876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0ACCD7-F06B-4D05-9A74-92FB89D065B5}"/>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186942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76292-2617-4DDA-B575-B820642B56D0}"/>
              </a:ext>
            </a:extLst>
          </p:cNvPr>
          <p:cNvSpPr>
            <a:spLocks noGrp="1"/>
          </p:cNvSpPr>
          <p:nvPr>
            <p:ph type="dt" sz="half" idx="10"/>
          </p:nvPr>
        </p:nvSpPr>
        <p:spPr/>
        <p:txBody>
          <a:bodyPr/>
          <a:lstStyle/>
          <a:p>
            <a:fld id="{242471F2-D70F-4B75-A120-44AE7072CA2D}" type="datetime1">
              <a:rPr lang="en-US" smtClean="0"/>
              <a:t>9/14/2024</a:t>
            </a:fld>
            <a:endParaRPr lang="en-US" dirty="0"/>
          </a:p>
        </p:txBody>
      </p:sp>
      <p:sp>
        <p:nvSpPr>
          <p:cNvPr id="3" name="Footer Placeholder 2">
            <a:extLst>
              <a:ext uri="{FF2B5EF4-FFF2-40B4-BE49-F238E27FC236}">
                <a16:creationId xmlns:a16="http://schemas.microsoft.com/office/drawing/2014/main" id="{36973221-2A7D-49F1-A487-2358A8705F4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642A0E4-731B-429E-815C-23C91FC76F34}"/>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2417504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90BA-BD2A-41D4-8592-DA50559FF0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E7D0EA-137C-4454-8FE3-9810DC925BE5}"/>
              </a:ext>
            </a:extLst>
          </p:cNvPr>
          <p:cNvSpPr>
            <a:spLocks noGrp="1"/>
          </p:cNvSpPr>
          <p:nvPr>
            <p:ph type="body" orient="vert" idx="1"/>
          </p:nvPr>
        </p:nvSpPr>
        <p:spPr>
          <a:xfrm>
            <a:off x="609600" y="1371600"/>
            <a:ext cx="10972800" cy="46942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F1582E-8639-406E-9F21-7C8C2A037CCE}"/>
              </a:ext>
            </a:extLst>
          </p:cNvPr>
          <p:cNvSpPr>
            <a:spLocks noGrp="1"/>
          </p:cNvSpPr>
          <p:nvPr>
            <p:ph type="dt" sz="half" idx="10"/>
          </p:nvPr>
        </p:nvSpPr>
        <p:spPr/>
        <p:txBody>
          <a:bodyPr/>
          <a:lstStyle/>
          <a:p>
            <a:fld id="{5D4A2FB3-F653-48FB-90F1-765FB0DB00B8}" type="datetime1">
              <a:rPr lang="en-US" smtClean="0"/>
              <a:t>9/14/2024</a:t>
            </a:fld>
            <a:endParaRPr lang="en-US" dirty="0"/>
          </a:p>
        </p:txBody>
      </p:sp>
      <p:sp>
        <p:nvSpPr>
          <p:cNvPr id="5" name="Footer Placeholder 4">
            <a:extLst>
              <a:ext uri="{FF2B5EF4-FFF2-40B4-BE49-F238E27FC236}">
                <a16:creationId xmlns:a16="http://schemas.microsoft.com/office/drawing/2014/main" id="{4408496F-D9B4-404F-A68B-D1FE1746E0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C66A1E-D674-4109-8E76-681F9338E74A}"/>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61267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7B87C1-BFB4-4CE2-BF17-72C81C030856}"/>
              </a:ext>
            </a:extLst>
          </p:cNvPr>
          <p:cNvSpPr>
            <a:spLocks noGrp="1"/>
          </p:cNvSpPr>
          <p:nvPr>
            <p:ph type="title" orient="vert"/>
          </p:nvPr>
        </p:nvSpPr>
        <p:spPr>
          <a:xfrm>
            <a:off x="9574306" y="228601"/>
            <a:ext cx="2020101" cy="582930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567E536-16C7-49BF-9DB1-7A25E685E054}"/>
              </a:ext>
            </a:extLst>
          </p:cNvPr>
          <p:cNvSpPr>
            <a:spLocks noGrp="1"/>
          </p:cNvSpPr>
          <p:nvPr>
            <p:ph type="body" orient="vert" idx="1"/>
          </p:nvPr>
        </p:nvSpPr>
        <p:spPr>
          <a:xfrm>
            <a:off x="609600" y="228601"/>
            <a:ext cx="8324625" cy="58293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36BB13E-4533-462D-B912-387FDAFDF537}"/>
              </a:ext>
            </a:extLst>
          </p:cNvPr>
          <p:cNvSpPr>
            <a:spLocks noGrp="1"/>
          </p:cNvSpPr>
          <p:nvPr>
            <p:ph type="dt" sz="half" idx="10"/>
          </p:nvPr>
        </p:nvSpPr>
        <p:spPr/>
        <p:txBody>
          <a:bodyPr/>
          <a:lstStyle/>
          <a:p>
            <a:fld id="{BF95CA66-718A-4817-8F4B-1AA6ACA1FE19}" type="datetime1">
              <a:rPr lang="en-US" smtClean="0"/>
              <a:t>9/14/2024</a:t>
            </a:fld>
            <a:endParaRPr lang="en-US" dirty="0"/>
          </a:p>
        </p:txBody>
      </p:sp>
      <p:sp>
        <p:nvSpPr>
          <p:cNvPr id="5" name="Footer Placeholder 4">
            <a:extLst>
              <a:ext uri="{FF2B5EF4-FFF2-40B4-BE49-F238E27FC236}">
                <a16:creationId xmlns:a16="http://schemas.microsoft.com/office/drawing/2014/main" id="{EAA9D321-5D55-4387-8784-E923D77F93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40AF74-DF5C-405E-A2E2-CE85D3A520AA}"/>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161890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0512" y="1632936"/>
            <a:ext cx="9144000" cy="583677"/>
          </a:xfrm>
        </p:spPr>
        <p:txBody>
          <a:bodyPr lIns="36000" anchor="t" anchorCtr="0"/>
          <a:lstStyle>
            <a:lvl1pPr algn="l">
              <a:defRPr sz="3300" b="0">
                <a:solidFill>
                  <a:schemeClr val="accent2"/>
                </a:solidFill>
              </a:defRPr>
            </a:lvl1pPr>
          </a:lstStyle>
          <a:p>
            <a:r>
              <a:rPr lang="en-US"/>
              <a:t>Click add presentation title</a:t>
            </a:r>
            <a:endParaRPr lang="en-GB"/>
          </a:p>
        </p:txBody>
      </p:sp>
      <p:sp>
        <p:nvSpPr>
          <p:cNvPr id="3" name="Subtitle 2"/>
          <p:cNvSpPr>
            <a:spLocks noGrp="1"/>
          </p:cNvSpPr>
          <p:nvPr>
            <p:ph type="subTitle" idx="1" hasCustomPrompt="1"/>
          </p:nvPr>
        </p:nvSpPr>
        <p:spPr>
          <a:xfrm>
            <a:off x="410512" y="2286165"/>
            <a:ext cx="9144000" cy="433663"/>
          </a:xfrm>
        </p:spPr>
        <p:txBody>
          <a:bodyPr lIns="36000" anchor="t" anchorCtr="0"/>
          <a:lstStyle>
            <a:lvl1pPr marL="0" indent="0" algn="l">
              <a:buNone/>
              <a:defRPr sz="2000" b="0">
                <a:solidFill>
                  <a:schemeClr val="tx1"/>
                </a:solidFill>
              </a:defRPr>
            </a:lvl1pPr>
            <a:lvl2pPr marL="459785" indent="0" algn="ctr">
              <a:buNone/>
              <a:defRPr sz="2000"/>
            </a:lvl2pPr>
            <a:lvl3pPr marL="919569" indent="0" algn="ctr">
              <a:buNone/>
              <a:defRPr sz="1700"/>
            </a:lvl3pPr>
            <a:lvl4pPr marL="1379346" indent="0" algn="ctr">
              <a:buNone/>
              <a:defRPr sz="1600"/>
            </a:lvl4pPr>
            <a:lvl5pPr marL="1839132" indent="0" algn="ctr">
              <a:buNone/>
              <a:defRPr sz="1600"/>
            </a:lvl5pPr>
            <a:lvl6pPr marL="2298918" indent="0" algn="ctr">
              <a:buNone/>
              <a:defRPr sz="1600"/>
            </a:lvl6pPr>
            <a:lvl7pPr marL="2758697" indent="0" algn="ctr">
              <a:buNone/>
              <a:defRPr sz="1600"/>
            </a:lvl7pPr>
            <a:lvl8pPr marL="3218486" indent="0" algn="ctr">
              <a:buNone/>
              <a:defRPr sz="1600"/>
            </a:lvl8pPr>
            <a:lvl9pPr marL="3678274" indent="0" algn="ctr">
              <a:buNone/>
              <a:defRPr sz="1600"/>
            </a:lvl9pPr>
          </a:lstStyle>
          <a:p>
            <a:r>
              <a:rPr lang="en-US"/>
              <a:t>Click to add subtitle</a:t>
            </a:r>
            <a:endParaRPr lang="en-GB"/>
          </a:p>
        </p:txBody>
      </p:sp>
      <p:sp>
        <p:nvSpPr>
          <p:cNvPr id="13" name="Text Placeholder 11"/>
          <p:cNvSpPr>
            <a:spLocks noGrp="1"/>
          </p:cNvSpPr>
          <p:nvPr>
            <p:ph type="body" sz="quarter" idx="14" hasCustomPrompt="1"/>
          </p:nvPr>
        </p:nvSpPr>
        <p:spPr>
          <a:xfrm>
            <a:off x="410512" y="6275346"/>
            <a:ext cx="4105122" cy="255968"/>
          </a:xfrm>
        </p:spPr>
        <p:txBody>
          <a:bodyPr lIns="36000"/>
          <a:lstStyle>
            <a:lvl1pPr marL="0" indent="0">
              <a:buNone/>
              <a:defRPr sz="1700" b="0" baseline="0">
                <a:solidFill>
                  <a:schemeClr val="tx1"/>
                </a:solidFill>
              </a:defRPr>
            </a:lvl1pPr>
            <a:lvl2pPr marL="459781" indent="0">
              <a:buNone/>
              <a:defRPr/>
            </a:lvl2pPr>
            <a:lvl3pPr marL="919569" indent="0">
              <a:buNone/>
              <a:defRPr/>
            </a:lvl3pPr>
            <a:lvl4pPr marL="1379346" indent="0">
              <a:buNone/>
              <a:defRPr/>
            </a:lvl4pPr>
            <a:lvl5pPr marL="1839132" indent="0">
              <a:buNone/>
              <a:defRPr/>
            </a:lvl5pPr>
          </a:lstStyle>
          <a:p>
            <a:pPr lvl="0"/>
            <a:r>
              <a:rPr lang="en-US"/>
              <a:t>Draft/Final Date</a:t>
            </a:r>
          </a:p>
        </p:txBody>
      </p:sp>
      <p:sp>
        <p:nvSpPr>
          <p:cNvPr id="17" name="Text Placeholder 11"/>
          <p:cNvSpPr>
            <a:spLocks noGrp="1"/>
          </p:cNvSpPr>
          <p:nvPr>
            <p:ph type="body" sz="quarter" idx="18" hasCustomPrompt="1"/>
          </p:nvPr>
        </p:nvSpPr>
        <p:spPr>
          <a:xfrm>
            <a:off x="410512" y="3334970"/>
            <a:ext cx="4105122" cy="489878"/>
          </a:xfrm>
        </p:spPr>
        <p:txBody>
          <a:bodyPr lIns="36000"/>
          <a:lstStyle>
            <a:lvl1pPr marL="0" indent="0">
              <a:buNone/>
              <a:defRPr sz="2000" b="0">
                <a:solidFill>
                  <a:schemeClr val="tx1"/>
                </a:solidFill>
              </a:defRPr>
            </a:lvl1pPr>
            <a:lvl2pPr marL="459781" indent="0">
              <a:buNone/>
              <a:defRPr/>
            </a:lvl2pPr>
            <a:lvl3pPr marL="919569" indent="0">
              <a:buNone/>
              <a:defRPr/>
            </a:lvl3pPr>
            <a:lvl4pPr marL="1379346" indent="0">
              <a:buNone/>
              <a:defRPr/>
            </a:lvl4pPr>
            <a:lvl5pPr marL="1839132" indent="0">
              <a:buNone/>
              <a:defRPr/>
            </a:lvl5pPr>
          </a:lstStyle>
          <a:p>
            <a:pPr lvl="0"/>
            <a:r>
              <a:rPr lang="en-US"/>
              <a:t>Client name</a:t>
            </a:r>
          </a:p>
        </p:txBody>
      </p:sp>
      <p:pic>
        <p:nvPicPr>
          <p:cNvPr id="10" name="Picture 9">
            <a:extLst>
              <a:ext uri="{FF2B5EF4-FFF2-40B4-BE49-F238E27FC236}">
                <a16:creationId xmlns:a16="http://schemas.microsoft.com/office/drawing/2014/main" id="{C83B3FCF-7EEB-4E66-98EE-C327D72ED9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2789380"/>
            <a:ext cx="5236976" cy="3658222"/>
          </a:xfrm>
          <a:prstGeom prst="rect">
            <a:avLst/>
          </a:prstGeom>
        </p:spPr>
      </p:pic>
      <p:pic>
        <p:nvPicPr>
          <p:cNvPr id="8" name="Picture 7" descr="A close up of a sign&#10;&#10;Description automatically generated">
            <a:extLst>
              <a:ext uri="{FF2B5EF4-FFF2-40B4-BE49-F238E27FC236}">
                <a16:creationId xmlns:a16="http://schemas.microsoft.com/office/drawing/2014/main" id="{9000C3CE-0188-4221-AE67-6B0521310B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55" y="305821"/>
            <a:ext cx="657290" cy="622800"/>
          </a:xfrm>
          <a:prstGeom prst="rect">
            <a:avLst/>
          </a:prstGeom>
        </p:spPr>
      </p:pic>
    </p:spTree>
    <p:extLst>
      <p:ext uri="{BB962C8B-B14F-4D97-AF65-F5344CB8AC3E}">
        <p14:creationId xmlns:p14="http://schemas.microsoft.com/office/powerpoint/2010/main" val="13260072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FF136C0-DF3B-C3CA-9BE3-2EAF5B8BA7EE}"/>
              </a:ext>
            </a:extLst>
          </p:cNvPr>
          <p:cNvGraphicFramePr>
            <a:graphicFrameLocks noChangeAspect="1"/>
          </p:cNvGraphicFramePr>
          <p:nvPr userDrawn="1">
            <p:custDataLst>
              <p:tags r:id="rId1"/>
            </p:custDataLst>
            <p:extLst>
              <p:ext uri="{D42A27DB-BD31-4B8C-83A1-F6EECF244321}">
                <p14:modId xmlns:p14="http://schemas.microsoft.com/office/powerpoint/2010/main" val="482230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25" imgH="525" progId="TCLayout.ActiveDocument.1">
                  <p:embed/>
                </p:oleObj>
              </mc:Choice>
              <mc:Fallback>
                <p:oleObj name="think-cell Slide" r:id="rId3" imgW="525" imgH="525" progId="TCLayout.ActiveDocument.1">
                  <p:embed/>
                  <p:pic>
                    <p:nvPicPr>
                      <p:cNvPr id="6" name="Object 5" hidden="1">
                        <a:extLst>
                          <a:ext uri="{FF2B5EF4-FFF2-40B4-BE49-F238E27FC236}">
                            <a16:creationId xmlns:a16="http://schemas.microsoft.com/office/drawing/2014/main" id="{6FF136C0-DF3B-C3CA-9BE3-2EAF5B8BA7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13445" y="705509"/>
            <a:ext cx="11364923" cy="360000"/>
          </a:xfrm>
        </p:spPr>
        <p:txBody>
          <a:bodyPr vert="horz" lIns="36000" anchor="ctr"/>
          <a:lstStyle>
            <a:lvl1pPr>
              <a:defRPr sz="2000">
                <a:solidFill>
                  <a:schemeClr val="accent2"/>
                </a:solidFill>
              </a:defRPr>
            </a:lvl1pPr>
          </a:lstStyle>
          <a:p>
            <a:r>
              <a:rPr lang="en-US"/>
              <a:t>Click to add</a:t>
            </a:r>
            <a:endParaRPr lang="en-GB"/>
          </a:p>
        </p:txBody>
      </p:sp>
      <p:sp>
        <p:nvSpPr>
          <p:cNvPr id="4" name="Slide Number Placeholder 3"/>
          <p:cNvSpPr>
            <a:spLocks noGrp="1"/>
          </p:cNvSpPr>
          <p:nvPr>
            <p:ph type="sldNum" sz="quarter" idx="11"/>
          </p:nvPr>
        </p:nvSpPr>
        <p:spPr/>
        <p:txBody>
          <a:bodyPr/>
          <a:lstStyle/>
          <a:p>
            <a:fld id="{DFADDA4A-70C4-430E-95E7-18335AB4C0B3}" type="slidenum">
              <a:rPr lang="en-GB" smtClean="0"/>
              <a:pPr/>
              <a:t>‹#›</a:t>
            </a:fld>
            <a:endParaRPr lang="en-GB"/>
          </a:p>
        </p:txBody>
      </p:sp>
      <p:sp>
        <p:nvSpPr>
          <p:cNvPr id="5" name="Content Placeholder 7"/>
          <p:cNvSpPr>
            <a:spLocks noGrp="1" noChangeAspect="1"/>
          </p:cNvSpPr>
          <p:nvPr>
            <p:ph sz="quarter" idx="13" hasCustomPrompt="1"/>
          </p:nvPr>
        </p:nvSpPr>
        <p:spPr>
          <a:xfrm>
            <a:off x="413445" y="1188000"/>
            <a:ext cx="11364923" cy="5126037"/>
          </a:xfrm>
        </p:spPr>
        <p:txBody>
          <a:bodyPr lIns="72000" tIns="36000" rIns="72000" bIns="36000" anchor="ctr"/>
          <a:lstStyle>
            <a:lvl1pP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2"/>
              </a:buClr>
              <a:defRPr/>
            </a:lvl6pPr>
            <a:lvl7pPr marL="265124" indent="0">
              <a:buNone/>
              <a:defRPr/>
            </a:lvl7pPr>
          </a:lstStyle>
          <a:p>
            <a:pPr lvl="0"/>
            <a:r>
              <a:rPr lang="en-US"/>
              <a:t>Click to text. Use the increase list level to go to levels 2 - 5</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996B7C6E-722E-4742-9601-72A5786AA630}"/>
              </a:ext>
            </a:extLst>
          </p:cNvPr>
          <p:cNvSpPr>
            <a:spLocks noGrp="1"/>
          </p:cNvSpPr>
          <p:nvPr>
            <p:ph type="ftr" sz="quarter" idx="14"/>
          </p:nvPr>
        </p:nvSpPr>
        <p:spPr/>
        <p:txBody>
          <a:bodyPr/>
          <a:lstStyle/>
          <a:p>
            <a:r>
              <a:rPr lang="en-US"/>
              <a:t>Steel Industry Emissions Analysis Phase 2 – Draft Report</a:t>
            </a:r>
            <a:endParaRPr lang="en-GB"/>
          </a:p>
        </p:txBody>
      </p:sp>
    </p:spTree>
    <p:extLst>
      <p:ext uri="{BB962C8B-B14F-4D97-AF65-F5344CB8AC3E}">
        <p14:creationId xmlns:p14="http://schemas.microsoft.com/office/powerpoint/2010/main" val="275265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0D0D"/>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1" i="0">
                <a:solidFill>
                  <a:srgbClr val="0D0D0D"/>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5" name="Holder 5"/>
          <p:cNvSpPr>
            <a:spLocks noGrp="1"/>
          </p:cNvSpPr>
          <p:nvPr>
            <p:ph type="dt" sz="half" idx="6"/>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fld id="{C6CF5A08-D798-4DAE-983D-202BA98E4179}" type="datetime1">
              <a:rPr lang="en-US" spc="-10" smtClean="0"/>
              <a:t>9/14/2024</a:t>
            </a:fld>
            <a:endParaRPr spc="-10" dirty="0"/>
          </a:p>
        </p:txBody>
      </p:sp>
      <p:sp>
        <p:nvSpPr>
          <p:cNvPr id="6" name="Holder 6"/>
          <p:cNvSpPr>
            <a:spLocks noGrp="1"/>
          </p:cNvSpPr>
          <p:nvPr>
            <p:ph type="sldNum" sz="quarter" idx="7"/>
          </p:nvPr>
        </p:nvSpPr>
        <p:spPr/>
        <p:txBody>
          <a:bodyPr lIns="0" tIns="0" rIns="0" bIns="0"/>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3075357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divide without top lin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FADDA4A-70C4-430E-95E7-18335AB4C0B3}" type="slidenum">
              <a:rPr lang="en-GB" smtClean="0"/>
              <a:pPr/>
              <a:t>‹#›</a:t>
            </a:fld>
            <a:endParaRPr lang="en-GB"/>
          </a:p>
        </p:txBody>
      </p:sp>
      <p:sp>
        <p:nvSpPr>
          <p:cNvPr id="6" name="Rectangle 5"/>
          <p:cNvSpPr/>
          <p:nvPr userDrawn="1"/>
        </p:nvSpPr>
        <p:spPr>
          <a:xfrm>
            <a:off x="225083" y="904240"/>
            <a:ext cx="11641797" cy="396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p:sp>
        <p:nvSpPr>
          <p:cNvPr id="14" name="Footer Placeholder 13">
            <a:extLst>
              <a:ext uri="{FF2B5EF4-FFF2-40B4-BE49-F238E27FC236}">
                <a16:creationId xmlns:a16="http://schemas.microsoft.com/office/drawing/2014/main" id="{27151A55-C720-4A2E-87ED-D1CC7CB9FDEC}"/>
              </a:ext>
            </a:extLst>
          </p:cNvPr>
          <p:cNvSpPr>
            <a:spLocks noGrp="1"/>
          </p:cNvSpPr>
          <p:nvPr>
            <p:ph type="ftr" sz="quarter" idx="12"/>
          </p:nvPr>
        </p:nvSpPr>
        <p:spPr/>
        <p:txBody>
          <a:bodyPr/>
          <a:lstStyle/>
          <a:p>
            <a:r>
              <a:rPr lang="en-US"/>
              <a:t>Steel Industry Emissions Analysis Phase 2 – Draft Report</a:t>
            </a:r>
            <a:endParaRPr lang="en-GB"/>
          </a:p>
        </p:txBody>
      </p:sp>
      <p:sp>
        <p:nvSpPr>
          <p:cNvPr id="7" name="Content Placeholder 2">
            <a:extLst>
              <a:ext uri="{FF2B5EF4-FFF2-40B4-BE49-F238E27FC236}">
                <a16:creationId xmlns:a16="http://schemas.microsoft.com/office/drawing/2014/main" id="{2E8C4314-2C63-47AC-8AD8-2F2751249563}"/>
              </a:ext>
            </a:extLst>
          </p:cNvPr>
          <p:cNvSpPr>
            <a:spLocks noGrp="1"/>
          </p:cNvSpPr>
          <p:nvPr>
            <p:ph idx="1" hasCustomPrompt="1"/>
          </p:nvPr>
        </p:nvSpPr>
        <p:spPr>
          <a:xfrm>
            <a:off x="412064" y="1188000"/>
            <a:ext cx="11364923" cy="4777200"/>
          </a:xfrm>
        </p:spPr>
        <p:txBody>
          <a:bodyPr wrap="square" lIns="36000" tIns="36000" rIns="72000" bIns="36000" anchor="ctr" anchorCtr="0">
            <a:noAutofit/>
          </a:bodyPr>
          <a:lstStyle>
            <a:lvl1pPr algn="l">
              <a:defRPr sz="3300">
                <a:solidFill>
                  <a:schemeClr val="accent2"/>
                </a:solidFill>
              </a:defRPr>
            </a:lvl1pPr>
          </a:lstStyle>
          <a:p>
            <a:pPr lvl="0"/>
            <a:r>
              <a:rPr lang="en-US"/>
              <a:t>Section title</a:t>
            </a:r>
          </a:p>
        </p:txBody>
      </p:sp>
    </p:spTree>
    <p:extLst>
      <p:ext uri="{BB962C8B-B14F-4D97-AF65-F5344CB8AC3E}">
        <p14:creationId xmlns:p14="http://schemas.microsoft.com/office/powerpoint/2010/main" val="166075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gal Notic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FADDA4A-70C4-430E-95E7-18335AB4C0B3}" type="slidenum">
              <a:rPr lang="en-GB" smtClean="0"/>
              <a:pPr/>
              <a:t>‹#›</a:t>
            </a:fld>
            <a:endParaRPr lang="en-GB"/>
          </a:p>
        </p:txBody>
      </p:sp>
      <p:sp>
        <p:nvSpPr>
          <p:cNvPr id="21" name="TextBox 20">
            <a:extLst>
              <a:ext uri="{FF2B5EF4-FFF2-40B4-BE49-F238E27FC236}">
                <a16:creationId xmlns:a16="http://schemas.microsoft.com/office/drawing/2014/main" id="{AD672F6E-E2DA-40C0-AB0E-EDC8546D2186}"/>
              </a:ext>
            </a:extLst>
          </p:cNvPr>
          <p:cNvSpPr txBox="1"/>
          <p:nvPr userDrawn="1"/>
        </p:nvSpPr>
        <p:spPr>
          <a:xfrm>
            <a:off x="412736" y="1189486"/>
            <a:ext cx="11364923" cy="5397238"/>
          </a:xfrm>
          <a:prstGeom prst="rect">
            <a:avLst/>
          </a:prstGeom>
          <a:noFill/>
        </p:spPr>
        <p:txBody>
          <a:bodyPr wrap="square" lIns="36000" tIns="36000" rIns="72000" bIns="36000" rtlCol="0">
            <a:spAutoFit/>
          </a:bodyPr>
          <a:lstStyle/>
          <a:p>
            <a:pPr lvl="0">
              <a:lnSpc>
                <a:spcPct val="100000"/>
              </a:lnSpc>
              <a:spcBef>
                <a:spcPts val="0"/>
              </a:spcBef>
              <a:spcAft>
                <a:spcPts val="1200"/>
              </a:spcAft>
            </a:pPr>
            <a:r>
              <a:rPr lang="en-GB" sz="1800" kern="1200">
                <a:solidFill>
                  <a:schemeClr val="tx1"/>
                </a:solidFill>
                <a:latin typeface="+mn-lt"/>
                <a:ea typeface="+mn-ea"/>
                <a:cs typeface="+mn-cs"/>
              </a:rPr>
              <a:t>This presentation is private and confidential. It must not be disclosed in whole or in part, directly or indirectly or in any other format without the prior written permission of CRU International Limited.</a:t>
            </a:r>
          </a:p>
          <a:p>
            <a:pPr lvl="0">
              <a:lnSpc>
                <a:spcPct val="100000"/>
              </a:lnSpc>
              <a:spcBef>
                <a:spcPts val="0"/>
              </a:spcBef>
              <a:spcAft>
                <a:spcPts val="1200"/>
              </a:spcAft>
            </a:pPr>
            <a:r>
              <a:rPr lang="en-GB" sz="1800" kern="1200">
                <a:solidFill>
                  <a:schemeClr val="tx1"/>
                </a:solidFill>
                <a:latin typeface="+mn-lt"/>
                <a:ea typeface="+mn-ea"/>
                <a:cs typeface="+mn-cs"/>
              </a:rPr>
              <a:t>CRU International Limited’s responsibility is solely to its clients and its liability is limited to the amount of the fees actually paid for professional services. </a:t>
            </a:r>
          </a:p>
          <a:p>
            <a:pPr lvl="0">
              <a:lnSpc>
                <a:spcPct val="100000"/>
              </a:lnSpc>
              <a:spcBef>
                <a:spcPts val="0"/>
              </a:spcBef>
              <a:spcAft>
                <a:spcPts val="1200"/>
              </a:spcAft>
            </a:pPr>
            <a:r>
              <a:rPr lang="en-GB" sz="1800" kern="1200">
                <a:solidFill>
                  <a:schemeClr val="tx1"/>
                </a:solidFill>
                <a:latin typeface="+mn-lt"/>
                <a:ea typeface="+mn-ea"/>
                <a:cs typeface="+mn-cs"/>
              </a:rPr>
              <a:t>Although reasonable care and diligence has been used in the preparation of this presentation, we do not guarantee the accuracy of any data, assumptions, forecasts or other forward-looking statements.  We accept no liability to third parties, howsoever arising.</a:t>
            </a:r>
          </a:p>
          <a:p>
            <a:pPr lvl="0">
              <a:lnSpc>
                <a:spcPct val="100000"/>
              </a:lnSpc>
              <a:spcBef>
                <a:spcPts val="0"/>
              </a:spcBef>
              <a:spcAft>
                <a:spcPts val="1200"/>
              </a:spcAft>
            </a:pPr>
            <a:r>
              <a:rPr lang="en-GB" sz="1800" kern="1200">
                <a:solidFill>
                  <a:schemeClr val="tx1"/>
                </a:solidFill>
                <a:latin typeface="+mn-lt"/>
                <a:ea typeface="+mn-ea"/>
                <a:cs typeface="+mn-cs"/>
              </a:rPr>
              <a:t>CRU takes information security seriously and currently holds the UK Government approved Cyber Essentials certification. This certifies that we have the appropriate security controls across our organisation and third party suppliers to protect our information assets. CRU also has a </a:t>
            </a:r>
            <a:r>
              <a:rPr lang="en-GB" sz="1800" kern="1200">
                <a:solidFill>
                  <a:schemeClr val="tx1"/>
                </a:solidFill>
                <a:latin typeface="+mn-lt"/>
                <a:ea typeface="+mn-ea"/>
                <a:cs typeface="+mn-cs"/>
                <a:hlinkClick r:id="rId2"/>
              </a:rPr>
              <a:t>privacy policy</a:t>
            </a:r>
            <a:r>
              <a:rPr lang="en-GB" sz="1800" kern="1200">
                <a:solidFill>
                  <a:schemeClr val="tx1"/>
                </a:solidFill>
                <a:latin typeface="+mn-lt"/>
                <a:ea typeface="+mn-ea"/>
                <a:cs typeface="+mn-cs"/>
              </a:rPr>
              <a:t> in place which explains how we handle personal data on our customers.</a:t>
            </a:r>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endParaRPr lang="en-GB" sz="1200"/>
          </a:p>
          <a:p>
            <a:pPr lvl="0">
              <a:lnSpc>
                <a:spcPct val="100000"/>
              </a:lnSpc>
              <a:spcBef>
                <a:spcPts val="0"/>
              </a:spcBef>
              <a:spcAft>
                <a:spcPts val="0"/>
              </a:spcAft>
            </a:pPr>
            <a:r>
              <a:rPr lang="en-GB" sz="1200"/>
              <a:t>Copyright CRU International Limited 2022.  All rights reserved.</a:t>
            </a:r>
            <a:endParaRPr lang="en-GB" sz="1700"/>
          </a:p>
        </p:txBody>
      </p:sp>
      <p:sp>
        <p:nvSpPr>
          <p:cNvPr id="9" name="Footer Placeholder 8">
            <a:extLst>
              <a:ext uri="{FF2B5EF4-FFF2-40B4-BE49-F238E27FC236}">
                <a16:creationId xmlns:a16="http://schemas.microsoft.com/office/drawing/2014/main" id="{D2DBAC66-A172-4BF0-B457-A2EFB1CE4B60}"/>
              </a:ext>
            </a:extLst>
          </p:cNvPr>
          <p:cNvSpPr>
            <a:spLocks noGrp="1"/>
          </p:cNvSpPr>
          <p:nvPr>
            <p:ph type="ftr" sz="quarter" idx="12"/>
          </p:nvPr>
        </p:nvSpPr>
        <p:spPr/>
        <p:txBody>
          <a:bodyPr/>
          <a:lstStyle/>
          <a:p>
            <a:r>
              <a:rPr lang="en-US"/>
              <a:t>Steel Industry Emissions Analysis Phase 2 – Draft Report</a:t>
            </a:r>
            <a:endParaRPr lang="en-GB"/>
          </a:p>
        </p:txBody>
      </p:sp>
      <p:sp>
        <p:nvSpPr>
          <p:cNvPr id="10" name="TextBox 9">
            <a:extLst>
              <a:ext uri="{FF2B5EF4-FFF2-40B4-BE49-F238E27FC236}">
                <a16:creationId xmlns:a16="http://schemas.microsoft.com/office/drawing/2014/main" id="{B69D342B-DC15-499A-AD79-883FC4CB2C2F}"/>
              </a:ext>
            </a:extLst>
          </p:cNvPr>
          <p:cNvSpPr txBox="1"/>
          <p:nvPr userDrawn="1"/>
        </p:nvSpPr>
        <p:spPr>
          <a:xfrm>
            <a:off x="412733" y="760999"/>
            <a:ext cx="11364252" cy="276999"/>
          </a:xfrm>
          <a:prstGeom prst="rect">
            <a:avLst/>
          </a:prstGeom>
          <a:noFill/>
        </p:spPr>
        <p:txBody>
          <a:bodyPr wrap="square" lIns="36000" tIns="0" rIns="0" bIns="0" rtlCol="0" anchor="ctr">
            <a:spAutoFit/>
          </a:bodyPr>
          <a:lstStyle/>
          <a:p>
            <a:pPr>
              <a:lnSpc>
                <a:spcPct val="90000"/>
              </a:lnSpc>
            </a:pPr>
            <a:r>
              <a:rPr lang="en-GB" sz="2000">
                <a:solidFill>
                  <a:schemeClr val="accent2"/>
                </a:solidFill>
                <a:latin typeface="+mj-lt"/>
              </a:rPr>
              <a:t>Legal notice</a:t>
            </a:r>
          </a:p>
        </p:txBody>
      </p:sp>
    </p:spTree>
    <p:extLst>
      <p:ext uri="{BB962C8B-B14F-4D97-AF65-F5344CB8AC3E}">
        <p14:creationId xmlns:p14="http://schemas.microsoft.com/office/powerpoint/2010/main" val="2957538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0519" y="1597014"/>
            <a:ext cx="3964437" cy="1110391"/>
          </a:xfrm>
        </p:spPr>
        <p:txBody>
          <a:bodyPr lIns="36000" tIns="36000" rIns="72000" bIns="36000"/>
          <a:lstStyle>
            <a:lvl1pPr>
              <a:defRPr/>
            </a:lvl1pPr>
          </a:lstStyle>
          <a:p>
            <a:pPr lvl="0"/>
            <a:r>
              <a:rPr lang="en-US"/>
              <a:t>Contact 1</a:t>
            </a:r>
          </a:p>
          <a:p>
            <a:pPr lvl="1"/>
            <a:r>
              <a:rPr lang="en-US"/>
              <a:t>Second level</a:t>
            </a:r>
          </a:p>
        </p:txBody>
      </p:sp>
      <p:sp>
        <p:nvSpPr>
          <p:cNvPr id="14" name="Text Placeholder 12"/>
          <p:cNvSpPr>
            <a:spLocks noGrp="1"/>
          </p:cNvSpPr>
          <p:nvPr>
            <p:ph type="body" sz="quarter" idx="11" hasCustomPrompt="1"/>
          </p:nvPr>
        </p:nvSpPr>
        <p:spPr>
          <a:xfrm>
            <a:off x="410519" y="2803979"/>
            <a:ext cx="3964437" cy="1110391"/>
          </a:xfrm>
        </p:spPr>
        <p:txBody>
          <a:bodyPr lIns="36000" tIns="36000" rIns="72000" bIns="36000"/>
          <a:lstStyle>
            <a:lvl1pPr>
              <a:defRPr/>
            </a:lvl1pPr>
          </a:lstStyle>
          <a:p>
            <a:pPr lvl="0"/>
            <a:r>
              <a:rPr lang="en-US"/>
              <a:t>Contact 2</a:t>
            </a:r>
          </a:p>
          <a:p>
            <a:pPr lvl="1"/>
            <a:r>
              <a:rPr lang="en-US"/>
              <a:t>Second level</a:t>
            </a:r>
          </a:p>
        </p:txBody>
      </p:sp>
      <p:sp>
        <p:nvSpPr>
          <p:cNvPr id="15" name="Text Placeholder 12"/>
          <p:cNvSpPr>
            <a:spLocks noGrp="1"/>
          </p:cNvSpPr>
          <p:nvPr>
            <p:ph type="body" sz="quarter" idx="12" hasCustomPrompt="1"/>
          </p:nvPr>
        </p:nvSpPr>
        <p:spPr>
          <a:xfrm>
            <a:off x="410519" y="4010945"/>
            <a:ext cx="3964437" cy="1110391"/>
          </a:xfrm>
        </p:spPr>
        <p:txBody>
          <a:bodyPr lIns="36000" tIns="36000" rIns="72000" bIns="36000"/>
          <a:lstStyle>
            <a:lvl1pPr>
              <a:defRPr/>
            </a:lvl1pPr>
          </a:lstStyle>
          <a:p>
            <a:pPr lvl="0"/>
            <a:r>
              <a:rPr lang="en-US"/>
              <a:t>Contact 3</a:t>
            </a:r>
          </a:p>
          <a:p>
            <a:pPr lvl="1"/>
            <a:r>
              <a:rPr lang="en-US"/>
              <a:t>Second level</a:t>
            </a:r>
          </a:p>
        </p:txBody>
      </p:sp>
      <p:sp>
        <p:nvSpPr>
          <p:cNvPr id="3" name="Slide Number Placeholder 2"/>
          <p:cNvSpPr>
            <a:spLocks noGrp="1"/>
          </p:cNvSpPr>
          <p:nvPr>
            <p:ph type="sldNum" sz="quarter" idx="14"/>
          </p:nvPr>
        </p:nvSpPr>
        <p:spPr/>
        <p:txBody>
          <a:bodyPr/>
          <a:lstStyle/>
          <a:p>
            <a:fld id="{DFADDA4A-70C4-430E-95E7-18335AB4C0B3}" type="slidenum">
              <a:rPr lang="en-GB" smtClean="0"/>
              <a:pPr/>
              <a:t>‹#›</a:t>
            </a:fld>
            <a:endParaRPr lang="en-GB"/>
          </a:p>
        </p:txBody>
      </p:sp>
      <p:sp>
        <p:nvSpPr>
          <p:cNvPr id="9" name="TextBox 8"/>
          <p:cNvSpPr txBox="1"/>
          <p:nvPr userDrawn="1"/>
        </p:nvSpPr>
        <p:spPr>
          <a:xfrm>
            <a:off x="410515" y="6055200"/>
            <a:ext cx="7366300" cy="566690"/>
          </a:xfrm>
          <a:prstGeom prst="rect">
            <a:avLst/>
          </a:prstGeom>
          <a:noFill/>
        </p:spPr>
        <p:txBody>
          <a:bodyPr wrap="none" lIns="0" tIns="0" rIns="0" bIns="0" rtlCol="0">
            <a:noAutofit/>
          </a:bodyPr>
          <a:lstStyle/>
          <a:p>
            <a:pPr rtl="0"/>
            <a:r>
              <a:rPr lang="en-US" sz="800" b="1" i="0" u="none" strike="noStrike" kern="1200" baseline="0">
                <a:solidFill>
                  <a:schemeClr val="tx1"/>
                </a:solidFill>
                <a:latin typeface="+mn-lt"/>
                <a:ea typeface="+mn-ea"/>
                <a:cs typeface="+mn-cs"/>
              </a:rPr>
              <a:t>CRU International Limited</a:t>
            </a:r>
            <a:endParaRPr lang="en-US" sz="800" b="0" i="0" u="none" strike="noStrike" kern="1200" baseline="0">
              <a:solidFill>
                <a:schemeClr val="tx1"/>
              </a:solidFill>
              <a:latin typeface="+mn-lt"/>
              <a:ea typeface="+mn-ea"/>
              <a:cs typeface="+mn-cs"/>
            </a:endParaRPr>
          </a:p>
          <a:p>
            <a:pPr rtl="0"/>
            <a:r>
              <a:rPr lang="en-US" sz="800" b="0" i="0" u="none" strike="noStrike" kern="1200" baseline="0">
                <a:solidFill>
                  <a:schemeClr val="tx1"/>
                </a:solidFill>
                <a:latin typeface="+mn-lt"/>
                <a:ea typeface="+mn-ea"/>
                <a:cs typeface="+mn-cs"/>
              </a:rPr>
              <a:t>London | Sydney | Tokyo | Beijing | Shanghai | Singapore | Mumbai | New York | Pittsburgh | Sao Paulo | Santiago</a:t>
            </a:r>
          </a:p>
          <a:p>
            <a:pPr rtl="0"/>
            <a:endParaRPr lang="en-US" sz="800" b="0" i="0" u="none" strike="noStrike" kern="1200" baseline="0">
              <a:solidFill>
                <a:schemeClr val="tx1"/>
              </a:solidFill>
              <a:latin typeface="+mn-lt"/>
              <a:ea typeface="+mn-ea"/>
              <a:cs typeface="+mn-cs"/>
            </a:endParaRPr>
          </a:p>
          <a:p>
            <a:pPr rtl="0"/>
            <a:r>
              <a:rPr lang="en-GB" sz="800" b="0" i="0" u="none" strike="noStrike" kern="1200" baseline="0">
                <a:solidFill>
                  <a:schemeClr val="tx1"/>
                </a:solidFill>
                <a:latin typeface="+mn-lt"/>
                <a:ea typeface="+mn-ea"/>
                <a:cs typeface="+mn-cs"/>
              </a:rPr>
              <a:t>Registered in England No.940750. Registered office: Charles House, 108-110 Finchley Road, London NW3 5JJ</a:t>
            </a:r>
            <a:endParaRPr lang="en-GB" sz="800" baseline="0">
              <a:solidFill>
                <a:schemeClr val="tx1"/>
              </a:solidFill>
            </a:endParaRPr>
          </a:p>
        </p:txBody>
      </p:sp>
      <p:pic>
        <p:nvPicPr>
          <p:cNvPr id="10" name="Picture 9">
            <a:extLst>
              <a:ext uri="{FF2B5EF4-FFF2-40B4-BE49-F238E27FC236}">
                <a16:creationId xmlns:a16="http://schemas.microsoft.com/office/drawing/2014/main" id="{F75C28F8-C420-4D1C-8191-2FDDF88A01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289" y="1597014"/>
            <a:ext cx="5236976" cy="3658222"/>
          </a:xfrm>
          <a:prstGeom prst="rect">
            <a:avLst/>
          </a:prstGeom>
        </p:spPr>
      </p:pic>
      <p:pic>
        <p:nvPicPr>
          <p:cNvPr id="5" name="Picture 4" descr="A close up of a sign&#10;&#10;Description automatically generated">
            <a:extLst>
              <a:ext uri="{FF2B5EF4-FFF2-40B4-BE49-F238E27FC236}">
                <a16:creationId xmlns:a16="http://schemas.microsoft.com/office/drawing/2014/main" id="{284FA76B-4D9A-4528-BBAB-5D8D921775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555" y="324871"/>
            <a:ext cx="657290" cy="622800"/>
          </a:xfrm>
          <a:prstGeom prst="rect">
            <a:avLst/>
          </a:prstGeom>
        </p:spPr>
      </p:pic>
    </p:spTree>
    <p:extLst>
      <p:ext uri="{BB962C8B-B14F-4D97-AF65-F5344CB8AC3E}">
        <p14:creationId xmlns:p14="http://schemas.microsoft.com/office/powerpoint/2010/main" val="1283551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Use this one if possib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A14B014-0CBD-47C8-B321-1E5586FBD5D2}"/>
              </a:ext>
            </a:extLst>
          </p:cNvPr>
          <p:cNvGraphicFramePr>
            <a:graphicFrameLocks noChangeAspect="1"/>
          </p:cNvGraphicFramePr>
          <p:nvPr userDrawn="1">
            <p:custDataLst>
              <p:tags r:id="rId1"/>
            </p:custDataLst>
            <p:extLst>
              <p:ext uri="{D42A27DB-BD31-4B8C-83A1-F6EECF244321}">
                <p14:modId xmlns:p14="http://schemas.microsoft.com/office/powerpoint/2010/main" val="2272522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25" imgH="525" progId="TCLayout.ActiveDocument.1">
                  <p:embed/>
                </p:oleObj>
              </mc:Choice>
              <mc:Fallback>
                <p:oleObj name="think-cell Slide" r:id="rId3" imgW="525" imgH="525" progId="TCLayout.ActiveDocument.1">
                  <p:embed/>
                  <p:pic>
                    <p:nvPicPr>
                      <p:cNvPr id="6" name="Object 5" hidden="1">
                        <a:extLst>
                          <a:ext uri="{FF2B5EF4-FFF2-40B4-BE49-F238E27FC236}">
                            <a16:creationId xmlns:a16="http://schemas.microsoft.com/office/drawing/2014/main" id="{EA14B014-0CBD-47C8-B321-1E5586FBD5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13445" y="705509"/>
            <a:ext cx="11364923" cy="360000"/>
          </a:xfrm>
        </p:spPr>
        <p:txBody>
          <a:bodyPr vert="horz" lIns="36000"/>
          <a:lstStyle>
            <a:lvl1pPr rtl="0">
              <a:defRPr>
                <a:solidFill>
                  <a:schemeClr val="accent2"/>
                </a:solidFill>
              </a:defRPr>
            </a:lvl1pPr>
          </a:lstStyle>
          <a:p>
            <a:r>
              <a:rPr lang="en-US"/>
              <a:t>Click to add</a:t>
            </a:r>
          </a:p>
        </p:txBody>
      </p:sp>
      <p:sp>
        <p:nvSpPr>
          <p:cNvPr id="4" name="Slide Number Placeholder 3"/>
          <p:cNvSpPr>
            <a:spLocks noGrp="1"/>
          </p:cNvSpPr>
          <p:nvPr>
            <p:ph type="sldNum" sz="quarter" idx="11"/>
          </p:nvPr>
        </p:nvSpPr>
        <p:spPr/>
        <p:txBody>
          <a:bodyPr/>
          <a:lstStyle>
            <a:lvl1pPr rtl="0">
              <a:defRPr/>
            </a:lvl1pPr>
          </a:lstStyle>
          <a:p>
            <a:fld id="{DFADDA4A-70C4-430E-95E7-18335AB4C0B3}" type="slidenum">
              <a:rPr lang="en-US" smtClean="0"/>
              <a:pPr/>
              <a:t>‹#›</a:t>
            </a:fld>
            <a:endParaRPr lang="en-US"/>
          </a:p>
        </p:txBody>
      </p:sp>
      <p:sp>
        <p:nvSpPr>
          <p:cNvPr id="5" name="Content Placeholder 7"/>
          <p:cNvSpPr>
            <a:spLocks noGrp="1" noChangeAspect="1"/>
          </p:cNvSpPr>
          <p:nvPr>
            <p:ph sz="quarter" idx="13" hasCustomPrompt="1"/>
          </p:nvPr>
        </p:nvSpPr>
        <p:spPr>
          <a:xfrm>
            <a:off x="413445" y="1188000"/>
            <a:ext cx="11364923" cy="5126037"/>
          </a:xfrm>
        </p:spPr>
        <p:txBody>
          <a:bodyPr lIns="36000" tIns="36000" rIns="72000" bIns="36000" anchor="ctr"/>
          <a:lstStyle>
            <a:lvl1pPr rtl="0">
              <a:defRPr/>
            </a:lvl1pPr>
            <a:lvl2pPr rtl="0">
              <a:buClr>
                <a:schemeClr val="accent2"/>
              </a:buClr>
              <a:defRPr/>
            </a:lvl2pPr>
            <a:lvl3pPr rtl="0">
              <a:buClr>
                <a:schemeClr val="accent2"/>
              </a:buClr>
              <a:defRPr/>
            </a:lvl3pPr>
            <a:lvl4pPr rtl="0">
              <a:buClr>
                <a:schemeClr val="accent2"/>
              </a:buClr>
              <a:defRPr/>
            </a:lvl4pPr>
            <a:lvl5pPr rtl="0">
              <a:buClr>
                <a:schemeClr val="accent2"/>
              </a:buClr>
              <a:defRPr/>
            </a:lvl5pPr>
            <a:lvl6pPr>
              <a:buClr>
                <a:schemeClr val="accent2"/>
              </a:buClr>
              <a:defRPr/>
            </a:lvl6pPr>
            <a:lvl7pPr marL="265124" indent="0">
              <a:buNone/>
              <a:defRPr/>
            </a:lvl7pPr>
          </a:lstStyle>
          <a:p>
            <a:pPr lvl="0"/>
            <a:r>
              <a:rPr lang="en-US"/>
              <a:t>Click to text. Use the increase list level to go to levels 2 - 5</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996B7C6E-722E-4742-9601-72A5786AA630}"/>
              </a:ext>
            </a:extLst>
          </p:cNvPr>
          <p:cNvSpPr>
            <a:spLocks noGrp="1"/>
          </p:cNvSpPr>
          <p:nvPr>
            <p:ph type="ftr" sz="quarter" idx="14"/>
          </p:nvPr>
        </p:nvSpPr>
        <p:spPr/>
        <p:txBody>
          <a:bodyPr/>
          <a:lstStyle>
            <a:lvl1pPr rtl="0">
              <a:defRPr/>
            </a:lvl1pPr>
          </a:lstStyle>
          <a:p>
            <a:r>
              <a:rPr lang="en-US"/>
              <a:t>Steel Industry Emissions Analysis Phase 2 – Draft Report</a:t>
            </a:r>
          </a:p>
        </p:txBody>
      </p:sp>
    </p:spTree>
    <p:extLst>
      <p:ext uri="{BB962C8B-B14F-4D97-AF65-F5344CB8AC3E}">
        <p14:creationId xmlns:p14="http://schemas.microsoft.com/office/powerpoint/2010/main" val="4099279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div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2064" y="1188000"/>
            <a:ext cx="11364923" cy="4777200"/>
          </a:xfrm>
        </p:spPr>
        <p:txBody>
          <a:bodyPr wrap="square" lIns="36000" tIns="36000" rIns="72000" bIns="36000" anchor="ctr" anchorCtr="0">
            <a:noAutofit/>
          </a:bodyPr>
          <a:lstStyle>
            <a:lvl1pPr algn="l">
              <a:defRPr sz="3300">
                <a:solidFill>
                  <a:schemeClr val="accent2"/>
                </a:solidFill>
              </a:defRPr>
            </a:lvl1pPr>
          </a:lstStyle>
          <a:p>
            <a:pPr lvl="0"/>
            <a:r>
              <a:rPr lang="en-US"/>
              <a:t>Section title</a:t>
            </a:r>
          </a:p>
        </p:txBody>
      </p:sp>
      <p:cxnSp>
        <p:nvCxnSpPr>
          <p:cNvPr id="12" name="Straight Connector 11"/>
          <p:cNvCxnSpPr/>
          <p:nvPr userDrawn="1"/>
        </p:nvCxnSpPr>
        <p:spPr>
          <a:xfrm>
            <a:off x="410519" y="6469200"/>
            <a:ext cx="11371189"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BF4B463-8536-466C-8AB9-FFB0A5285168}"/>
              </a:ext>
            </a:extLst>
          </p:cNvPr>
          <p:cNvSpPr>
            <a:spLocks noGrp="1"/>
          </p:cNvSpPr>
          <p:nvPr>
            <p:ph type="sldNum" sz="quarter" idx="16"/>
          </p:nvPr>
        </p:nvSpPr>
        <p:spPr/>
        <p:txBody>
          <a:bodyPr/>
          <a:lstStyle/>
          <a:p>
            <a:fld id="{DFADDA4A-70C4-430E-95E7-18335AB4C0B3}" type="slidenum">
              <a:rPr lang="en-GB" smtClean="0"/>
              <a:pPr/>
              <a:t>‹#›</a:t>
            </a:fld>
            <a:endParaRPr lang="en-GB"/>
          </a:p>
        </p:txBody>
      </p:sp>
      <p:sp>
        <p:nvSpPr>
          <p:cNvPr id="14" name="Footer Placeholder 2">
            <a:extLst>
              <a:ext uri="{FF2B5EF4-FFF2-40B4-BE49-F238E27FC236}">
                <a16:creationId xmlns:a16="http://schemas.microsoft.com/office/drawing/2014/main" id="{125B2EB0-2084-45C3-AB6D-781E2186B8CA}"/>
              </a:ext>
            </a:extLst>
          </p:cNvPr>
          <p:cNvSpPr>
            <a:spLocks noGrp="1"/>
          </p:cNvSpPr>
          <p:nvPr>
            <p:ph type="ftr" sz="quarter" idx="12"/>
          </p:nvPr>
        </p:nvSpPr>
        <p:spPr>
          <a:xfrm>
            <a:off x="1202724" y="326586"/>
            <a:ext cx="10574267" cy="310256"/>
          </a:xfrm>
        </p:spPr>
        <p:txBody>
          <a:bodyPr/>
          <a:lstStyle/>
          <a:p>
            <a:r>
              <a:rPr lang="en-US"/>
              <a:t>Steel Industry Emissions Analysis Phase 2 – Draft Report</a:t>
            </a:r>
            <a:endParaRPr lang="en-GB"/>
          </a:p>
        </p:txBody>
      </p:sp>
    </p:spTree>
    <p:extLst>
      <p:ext uri="{BB962C8B-B14F-4D97-AF65-F5344CB8AC3E}">
        <p14:creationId xmlns:p14="http://schemas.microsoft.com/office/powerpoint/2010/main" val="191056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0D0D"/>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6" name="Holder 6"/>
          <p:cNvSpPr>
            <a:spLocks noGrp="1"/>
          </p:cNvSpPr>
          <p:nvPr>
            <p:ph type="dt" sz="half" idx="6"/>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fld id="{117CA983-5312-4AD7-8D02-899A022048C3}" type="datetime1">
              <a:rPr lang="en-US" spc="-10" smtClean="0"/>
              <a:t>9/14/2024</a:t>
            </a:fld>
            <a:endParaRPr spc="-10" dirty="0"/>
          </a:p>
        </p:txBody>
      </p:sp>
      <p:sp>
        <p:nvSpPr>
          <p:cNvPr id="7" name="Holder 7"/>
          <p:cNvSpPr>
            <a:spLocks noGrp="1"/>
          </p:cNvSpPr>
          <p:nvPr>
            <p:ph type="sldNum" sz="quarter" idx="7"/>
          </p:nvPr>
        </p:nvSpPr>
        <p:spPr/>
        <p:txBody>
          <a:bodyPr lIns="0" tIns="0" rIns="0" bIns="0"/>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180931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0D0D"/>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4" name="Holder 4"/>
          <p:cNvSpPr>
            <a:spLocks noGrp="1"/>
          </p:cNvSpPr>
          <p:nvPr>
            <p:ph type="dt" sz="half" idx="6"/>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fld id="{52EBA39B-E810-406A-BE62-58C2AA9671CA}" type="datetime1">
              <a:rPr lang="en-US" spc="-10" smtClean="0"/>
              <a:t>9/14/2024</a:t>
            </a:fld>
            <a:endParaRPr spc="-10" dirty="0"/>
          </a:p>
        </p:txBody>
      </p:sp>
      <p:sp>
        <p:nvSpPr>
          <p:cNvPr id="5" name="Holder 5"/>
          <p:cNvSpPr>
            <a:spLocks noGrp="1"/>
          </p:cNvSpPr>
          <p:nvPr>
            <p:ph type="sldNum" sz="quarter" idx="7"/>
          </p:nvPr>
        </p:nvSpPr>
        <p:spPr/>
        <p:txBody>
          <a:bodyPr lIns="0" tIns="0" rIns="0" bIns="0"/>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406866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3" name="Holder 3"/>
          <p:cNvSpPr>
            <a:spLocks noGrp="1"/>
          </p:cNvSpPr>
          <p:nvPr>
            <p:ph type="dt" sz="half" idx="6"/>
          </p:nvPr>
        </p:nvSpPr>
        <p:spPr/>
        <p:txBody>
          <a:bodyPr lIns="0" tIns="0" rIns="0" bIns="0"/>
          <a:lstStyle>
            <a:lvl1pPr>
              <a:defRPr sz="1200" b="0" i="0">
                <a:solidFill>
                  <a:schemeClr val="bg1"/>
                </a:solidFill>
                <a:latin typeface="Century Gothic"/>
                <a:cs typeface="Century Gothic"/>
              </a:defRPr>
            </a:lvl1pPr>
          </a:lstStyle>
          <a:p>
            <a:pPr marL="12700">
              <a:lnSpc>
                <a:spcPct val="100000"/>
              </a:lnSpc>
              <a:spcBef>
                <a:spcPts val="105"/>
              </a:spcBef>
            </a:pPr>
            <a:fld id="{0D5159DA-24F1-4641-832B-3E28BB93418F}" type="datetime1">
              <a:rPr lang="en-US" spc="-10" smtClean="0"/>
              <a:t>9/14/2024</a:t>
            </a:fld>
            <a:endParaRPr spc="-10" dirty="0"/>
          </a:p>
        </p:txBody>
      </p:sp>
      <p:sp>
        <p:nvSpPr>
          <p:cNvPr id="4" name="Holder 4"/>
          <p:cNvSpPr>
            <a:spLocks noGrp="1"/>
          </p:cNvSpPr>
          <p:nvPr>
            <p:ph type="sldNum" sz="quarter" idx="7"/>
          </p:nvPr>
        </p:nvSpPr>
        <p:spPr/>
        <p:txBody>
          <a:bodyPr lIns="0" tIns="0" rIns="0" bIns="0"/>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86352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79F9-F6AC-3F49-5949-7AA2408FA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6D94E-8E04-AF9D-D00B-23EA3060F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69DD5-1D18-8EDF-E92F-E45D9EC0E3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4B584-1EFD-E3A5-ED62-DB44631DE232}"/>
              </a:ext>
            </a:extLst>
          </p:cNvPr>
          <p:cNvSpPr>
            <a:spLocks noGrp="1"/>
          </p:cNvSpPr>
          <p:nvPr>
            <p:ph type="dt" sz="half" idx="10"/>
          </p:nvPr>
        </p:nvSpPr>
        <p:spPr/>
        <p:txBody>
          <a:bodyPr/>
          <a:lstStyle/>
          <a:p>
            <a:fld id="{D56DA479-2AB6-4083-8B6A-AACB7EA9A653}" type="datetimeFigureOut">
              <a:rPr lang="en-US" smtClean="0"/>
              <a:t>9/14/2024</a:t>
            </a:fld>
            <a:endParaRPr lang="en-US"/>
          </a:p>
        </p:txBody>
      </p:sp>
      <p:sp>
        <p:nvSpPr>
          <p:cNvPr id="6" name="Footer Placeholder 5">
            <a:extLst>
              <a:ext uri="{FF2B5EF4-FFF2-40B4-BE49-F238E27FC236}">
                <a16:creationId xmlns:a16="http://schemas.microsoft.com/office/drawing/2014/main" id="{FAC53B17-019D-5A3C-A0FE-0DAA7448C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E5925F-687D-FECE-F05C-7ED711D9E49D}"/>
              </a:ext>
            </a:extLst>
          </p:cNvPr>
          <p:cNvSpPr>
            <a:spLocks noGrp="1"/>
          </p:cNvSpPr>
          <p:nvPr>
            <p:ph type="sldNum" sz="quarter" idx="12"/>
          </p:nvPr>
        </p:nvSpPr>
        <p:spPr/>
        <p:txBody>
          <a:bodyPr/>
          <a:lstStyle/>
          <a:p>
            <a:fld id="{B77FC92D-0158-4600-BBD4-FA160830C8B6}" type="slidenum">
              <a:rPr lang="en-US" smtClean="0"/>
              <a:t>‹#›</a:t>
            </a:fld>
            <a:endParaRPr lang="en-US"/>
          </a:p>
        </p:txBody>
      </p:sp>
    </p:spTree>
    <p:extLst>
      <p:ext uri="{BB962C8B-B14F-4D97-AF65-F5344CB8AC3E}">
        <p14:creationId xmlns:p14="http://schemas.microsoft.com/office/powerpoint/2010/main" val="313559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11E9CD-138B-4B86-B85A-8E34AE7F2C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27E155-78CD-410D-8B9A-445D0F9F7EEF}"/>
              </a:ext>
            </a:extLst>
          </p:cNvPr>
          <p:cNvSpPr>
            <a:spLocks noGrp="1"/>
          </p:cNvSpPr>
          <p:nvPr>
            <p:ph type="ctrTitle"/>
          </p:nvPr>
        </p:nvSpPr>
        <p:spPr>
          <a:xfrm>
            <a:off x="833718" y="1485900"/>
            <a:ext cx="6518696" cy="2234045"/>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04C3EE-FEC3-4BEE-8813-083A30C134BE}"/>
              </a:ext>
            </a:extLst>
          </p:cNvPr>
          <p:cNvSpPr>
            <a:spLocks noGrp="1"/>
          </p:cNvSpPr>
          <p:nvPr>
            <p:ph type="subTitle" idx="1"/>
          </p:nvPr>
        </p:nvSpPr>
        <p:spPr>
          <a:xfrm>
            <a:off x="833716" y="3926539"/>
            <a:ext cx="6518697" cy="1639721"/>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1543EAD-88EC-435D-BD17-5A0426CF2DC2}"/>
              </a:ext>
            </a:extLst>
          </p:cNvPr>
          <p:cNvSpPr>
            <a:spLocks noGrp="1"/>
          </p:cNvSpPr>
          <p:nvPr>
            <p:ph type="dt" sz="half" idx="10"/>
          </p:nvPr>
        </p:nvSpPr>
        <p:spPr/>
        <p:txBody>
          <a:bodyPr/>
          <a:lstStyle>
            <a:lvl1pPr>
              <a:defRPr>
                <a:solidFill>
                  <a:schemeClr val="bg1"/>
                </a:solidFill>
              </a:defRPr>
            </a:lvl1pPr>
          </a:lstStyle>
          <a:p>
            <a:fld id="{EBD41685-EEA5-4205-A79C-DC8745FF37C6}" type="datetime1">
              <a:rPr lang="en-US" smtClean="0"/>
              <a:t>9/14/2024</a:t>
            </a:fld>
            <a:endParaRPr lang="en-US" dirty="0"/>
          </a:p>
        </p:txBody>
      </p:sp>
      <p:sp>
        <p:nvSpPr>
          <p:cNvPr id="5" name="Footer Placeholder 4">
            <a:extLst>
              <a:ext uri="{FF2B5EF4-FFF2-40B4-BE49-F238E27FC236}">
                <a16:creationId xmlns:a16="http://schemas.microsoft.com/office/drawing/2014/main" id="{C6F7D743-11D8-47C4-AAFC-61A12BC70FD6}"/>
              </a:ext>
            </a:extLst>
          </p:cNvPr>
          <p:cNvSpPr>
            <a:spLocks noGrp="1"/>
          </p:cNvSpPr>
          <p:nvPr>
            <p:ph type="ftr" sz="quarter" idx="11"/>
          </p:nvPr>
        </p:nvSpPr>
        <p:spPr>
          <a:xfrm>
            <a:off x="1234440" y="7155845"/>
            <a:ext cx="4114800" cy="321129"/>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385599D-51A1-47D7-9DC5-AD3BC8BDDCC7}"/>
              </a:ext>
            </a:extLst>
          </p:cNvPr>
          <p:cNvSpPr>
            <a:spLocks noGrp="1"/>
          </p:cNvSpPr>
          <p:nvPr>
            <p:ph type="sldNum" sz="quarter" idx="12"/>
          </p:nvPr>
        </p:nvSpPr>
        <p:spPr/>
        <p:txBody>
          <a:bodyPr/>
          <a:lstStyle>
            <a:lvl1pPr>
              <a:defRPr>
                <a:solidFill>
                  <a:schemeClr val="bg1"/>
                </a:solidFill>
              </a:defRPr>
            </a:lvl1pPr>
          </a:lstStyle>
          <a:p>
            <a:fld id="{E9D942D7-5187-44A4-AF58-99898B7FE784}" type="slidenum">
              <a:rPr lang="en-US" smtClean="0"/>
              <a:pPr/>
              <a:t>‹#›</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E100151F-4328-4650-BAB3-509BDE6550F6}"/>
              </a:ext>
            </a:extLst>
          </p:cNvPr>
          <p:cNvPicPr>
            <a:picLocks noChangeAspect="1"/>
          </p:cNvPicPr>
          <p:nvPr userDrawn="1"/>
        </p:nvPicPr>
        <p:blipFill>
          <a:blip r:embed="rId3"/>
          <a:stretch>
            <a:fillRect/>
          </a:stretch>
        </p:blipFill>
        <p:spPr>
          <a:xfrm>
            <a:off x="7939942" y="2664853"/>
            <a:ext cx="3185258" cy="1965713"/>
          </a:xfrm>
          <a:prstGeom prst="rect">
            <a:avLst/>
          </a:prstGeom>
        </p:spPr>
      </p:pic>
    </p:spTree>
    <p:extLst>
      <p:ext uri="{BB962C8B-B14F-4D97-AF65-F5344CB8AC3E}">
        <p14:creationId xmlns:p14="http://schemas.microsoft.com/office/powerpoint/2010/main" val="155707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11E9CD-138B-4B86-B85A-8E34AE7F2C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27E155-78CD-410D-8B9A-445D0F9F7EEF}"/>
              </a:ext>
            </a:extLst>
          </p:cNvPr>
          <p:cNvSpPr>
            <a:spLocks noGrp="1"/>
          </p:cNvSpPr>
          <p:nvPr>
            <p:ph type="ctrTitle"/>
          </p:nvPr>
        </p:nvSpPr>
        <p:spPr>
          <a:xfrm>
            <a:off x="833718" y="1485900"/>
            <a:ext cx="6518696" cy="2234045"/>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04C3EE-FEC3-4BEE-8813-083A30C134BE}"/>
              </a:ext>
            </a:extLst>
          </p:cNvPr>
          <p:cNvSpPr>
            <a:spLocks noGrp="1"/>
          </p:cNvSpPr>
          <p:nvPr>
            <p:ph type="subTitle" idx="1"/>
          </p:nvPr>
        </p:nvSpPr>
        <p:spPr>
          <a:xfrm>
            <a:off x="833716" y="3926539"/>
            <a:ext cx="6518697" cy="1639721"/>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1543EAD-88EC-435D-BD17-5A0426CF2DC2}"/>
              </a:ext>
            </a:extLst>
          </p:cNvPr>
          <p:cNvSpPr>
            <a:spLocks noGrp="1"/>
          </p:cNvSpPr>
          <p:nvPr>
            <p:ph type="dt" sz="half" idx="10"/>
          </p:nvPr>
        </p:nvSpPr>
        <p:spPr/>
        <p:txBody>
          <a:bodyPr/>
          <a:lstStyle>
            <a:lvl1pPr>
              <a:defRPr>
                <a:solidFill>
                  <a:schemeClr val="bg1"/>
                </a:solidFill>
              </a:defRPr>
            </a:lvl1pPr>
          </a:lstStyle>
          <a:p>
            <a:fld id="{212B7EA7-52B9-4326-BF71-0B282203EEE4}" type="datetime1">
              <a:rPr lang="en-US" smtClean="0"/>
              <a:t>9/14/2024</a:t>
            </a:fld>
            <a:endParaRPr lang="en-US" dirty="0"/>
          </a:p>
        </p:txBody>
      </p:sp>
      <p:sp>
        <p:nvSpPr>
          <p:cNvPr id="5" name="Footer Placeholder 4">
            <a:extLst>
              <a:ext uri="{FF2B5EF4-FFF2-40B4-BE49-F238E27FC236}">
                <a16:creationId xmlns:a16="http://schemas.microsoft.com/office/drawing/2014/main" id="{C6F7D743-11D8-47C4-AAFC-61A12BC70FD6}"/>
              </a:ext>
            </a:extLst>
          </p:cNvPr>
          <p:cNvSpPr>
            <a:spLocks noGrp="1"/>
          </p:cNvSpPr>
          <p:nvPr>
            <p:ph type="ftr" sz="quarter" idx="11"/>
          </p:nvPr>
        </p:nvSpPr>
        <p:spPr>
          <a:xfrm>
            <a:off x="1234440" y="7155845"/>
            <a:ext cx="4114800" cy="321129"/>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385599D-51A1-47D7-9DC5-AD3BC8BDDCC7}"/>
              </a:ext>
            </a:extLst>
          </p:cNvPr>
          <p:cNvSpPr>
            <a:spLocks noGrp="1"/>
          </p:cNvSpPr>
          <p:nvPr>
            <p:ph type="sldNum" sz="quarter" idx="12"/>
          </p:nvPr>
        </p:nvSpPr>
        <p:spPr/>
        <p:txBody>
          <a:bodyPr/>
          <a:lstStyle>
            <a:lvl1pPr>
              <a:defRPr>
                <a:solidFill>
                  <a:schemeClr val="bg1"/>
                </a:solidFill>
              </a:defRPr>
            </a:lvl1pPr>
          </a:lstStyle>
          <a:p>
            <a:fld id="{E9D942D7-5187-44A4-AF58-99898B7FE784}" type="slidenum">
              <a:rPr lang="en-US" smtClean="0"/>
              <a:pPr/>
              <a:t>‹#›</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E100151F-4328-4650-BAB3-509BDE6550F6}"/>
              </a:ext>
            </a:extLst>
          </p:cNvPr>
          <p:cNvPicPr>
            <a:picLocks noChangeAspect="1"/>
          </p:cNvPicPr>
          <p:nvPr userDrawn="1"/>
        </p:nvPicPr>
        <p:blipFill>
          <a:blip r:embed="rId3"/>
          <a:stretch>
            <a:fillRect/>
          </a:stretch>
        </p:blipFill>
        <p:spPr>
          <a:xfrm>
            <a:off x="7939942" y="2664853"/>
            <a:ext cx="3185258" cy="1965713"/>
          </a:xfrm>
          <a:prstGeom prst="rect">
            <a:avLst/>
          </a:prstGeom>
        </p:spPr>
      </p:pic>
    </p:spTree>
    <p:extLst>
      <p:ext uri="{BB962C8B-B14F-4D97-AF65-F5344CB8AC3E}">
        <p14:creationId xmlns:p14="http://schemas.microsoft.com/office/powerpoint/2010/main" val="250238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4E0D-93A3-457B-830E-F096CF10775E}"/>
              </a:ext>
            </a:extLst>
          </p:cNvPr>
          <p:cNvSpPr>
            <a:spLocks noGrp="1"/>
          </p:cNvSpPr>
          <p:nvPr>
            <p:ph type="title"/>
          </p:nvPr>
        </p:nvSpPr>
        <p:spPr>
          <a:xfrm>
            <a:off x="609600" y="228601"/>
            <a:ext cx="10972800" cy="91439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5A3F020-9118-4677-BC86-89D37EBA9654}"/>
              </a:ext>
            </a:extLst>
          </p:cNvPr>
          <p:cNvSpPr>
            <a:spLocks noGrp="1"/>
          </p:cNvSpPr>
          <p:nvPr>
            <p:ph idx="1"/>
          </p:nvPr>
        </p:nvSpPr>
        <p:spPr>
          <a:xfrm>
            <a:off x="609600" y="1371600"/>
            <a:ext cx="10972800" cy="46863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6712ABB-4C0D-448B-9F1B-21EC36021F15}"/>
              </a:ext>
            </a:extLst>
          </p:cNvPr>
          <p:cNvSpPr>
            <a:spLocks noGrp="1"/>
          </p:cNvSpPr>
          <p:nvPr>
            <p:ph type="dt" sz="half" idx="10"/>
          </p:nvPr>
        </p:nvSpPr>
        <p:spPr/>
        <p:txBody>
          <a:bodyPr/>
          <a:lstStyle/>
          <a:p>
            <a:fld id="{C83A8468-74FD-4407-9D0A-DF4C4CC55DB7}" type="datetime1">
              <a:rPr lang="en-US" smtClean="0"/>
              <a:t>9/14/2024</a:t>
            </a:fld>
            <a:endParaRPr lang="en-US" dirty="0"/>
          </a:p>
        </p:txBody>
      </p:sp>
      <p:sp>
        <p:nvSpPr>
          <p:cNvPr id="5" name="Footer Placeholder 4">
            <a:extLst>
              <a:ext uri="{FF2B5EF4-FFF2-40B4-BE49-F238E27FC236}">
                <a16:creationId xmlns:a16="http://schemas.microsoft.com/office/drawing/2014/main" id="{10C9D6D7-ED03-47D8-B4B2-2640F9CEEE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66A952-AAB1-4BC1-87C4-669F47CDF99F}"/>
              </a:ext>
            </a:extLst>
          </p:cNvPr>
          <p:cNvSpPr>
            <a:spLocks noGrp="1"/>
          </p:cNvSpPr>
          <p:nvPr>
            <p:ph type="sldNum" sz="quarter" idx="12"/>
          </p:nvPr>
        </p:nvSpPr>
        <p:spPr/>
        <p:txBody>
          <a:bodyPr/>
          <a:lstStyle/>
          <a:p>
            <a:fld id="{E9D942D7-5187-44A4-AF58-99898B7FE784}" type="slidenum">
              <a:rPr lang="en-US" smtClean="0"/>
              <a:t>‹#›</a:t>
            </a:fld>
            <a:endParaRPr lang="en-US" dirty="0"/>
          </a:p>
        </p:txBody>
      </p:sp>
    </p:spTree>
    <p:extLst>
      <p:ext uri="{BB962C8B-B14F-4D97-AF65-F5344CB8AC3E}">
        <p14:creationId xmlns:p14="http://schemas.microsoft.com/office/powerpoint/2010/main" val="310096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emf"/><Relationship Id="rId5" Type="http://schemas.openxmlformats.org/officeDocument/2006/relationships/slideLayout" Target="../slideLayouts/slideLayout22.xml"/><Relationship Id="rId10" Type="http://schemas.openxmlformats.org/officeDocument/2006/relationships/oleObject" Target="../embeddings/oleObject1.bin"/><Relationship Id="rId4" Type="http://schemas.openxmlformats.org/officeDocument/2006/relationships/slideLayout" Target="../slideLayouts/slideLayout21.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6286500"/>
            <a:ext cx="12191999" cy="571499"/>
          </a:xfrm>
          <a:prstGeom prst="rect">
            <a:avLst/>
          </a:prstGeom>
        </p:spPr>
      </p:pic>
      <p:pic>
        <p:nvPicPr>
          <p:cNvPr id="17" name="bg object 17"/>
          <p:cNvPicPr/>
          <p:nvPr/>
        </p:nvPicPr>
        <p:blipFill>
          <a:blip r:embed="rId10" cstate="print"/>
          <a:stretch>
            <a:fillRect/>
          </a:stretch>
        </p:blipFill>
        <p:spPr>
          <a:xfrm>
            <a:off x="266700" y="6423660"/>
            <a:ext cx="739140" cy="298703"/>
          </a:xfrm>
          <a:prstGeom prst="rect">
            <a:avLst/>
          </a:prstGeom>
        </p:spPr>
      </p:pic>
      <p:sp>
        <p:nvSpPr>
          <p:cNvPr id="2" name="Holder 2"/>
          <p:cNvSpPr>
            <a:spLocks noGrp="1"/>
          </p:cNvSpPr>
          <p:nvPr>
            <p:ph type="title"/>
          </p:nvPr>
        </p:nvSpPr>
        <p:spPr>
          <a:xfrm>
            <a:off x="78739" y="-69629"/>
            <a:ext cx="9945370" cy="1068070"/>
          </a:xfrm>
          <a:prstGeom prst="rect">
            <a:avLst/>
          </a:prstGeom>
        </p:spPr>
        <p:txBody>
          <a:bodyPr wrap="square" lIns="0" tIns="0" rIns="0" bIns="0">
            <a:spAutoFit/>
          </a:bodyPr>
          <a:lstStyle>
            <a:lvl1pPr>
              <a:defRPr sz="3600" b="1" i="0">
                <a:solidFill>
                  <a:srgbClr val="0D0D0D"/>
                </a:solidFill>
                <a:latin typeface="Century Gothic"/>
                <a:cs typeface="Century Gothic"/>
              </a:defRPr>
            </a:lvl1pPr>
          </a:lstStyle>
          <a:p>
            <a:endParaRPr/>
          </a:p>
        </p:txBody>
      </p:sp>
      <p:sp>
        <p:nvSpPr>
          <p:cNvPr id="3" name="Holder 3"/>
          <p:cNvSpPr>
            <a:spLocks noGrp="1"/>
          </p:cNvSpPr>
          <p:nvPr>
            <p:ph type="body" idx="1"/>
          </p:nvPr>
        </p:nvSpPr>
        <p:spPr>
          <a:xfrm>
            <a:off x="6888064" y="1239036"/>
            <a:ext cx="5024755" cy="4286885"/>
          </a:xfrm>
          <a:prstGeom prst="rect">
            <a:avLst/>
          </a:prstGeom>
        </p:spPr>
        <p:txBody>
          <a:bodyPr wrap="square" lIns="0" tIns="0" rIns="0" bIns="0">
            <a:spAutoFit/>
          </a:bodyPr>
          <a:lstStyle>
            <a:lvl1pPr>
              <a:defRPr sz="2000" b="1" i="0">
                <a:solidFill>
                  <a:srgbClr val="0D0D0D"/>
                </a:solidFill>
                <a:latin typeface="Century Gothic"/>
                <a:cs typeface="Century Gothic"/>
              </a:defRPr>
            </a:lvl1pPr>
          </a:lstStyle>
          <a:p>
            <a:endParaRPr/>
          </a:p>
        </p:txBody>
      </p:sp>
      <p:sp>
        <p:nvSpPr>
          <p:cNvPr id="4" name="Holder 4"/>
          <p:cNvSpPr>
            <a:spLocks noGrp="1"/>
          </p:cNvSpPr>
          <p:nvPr>
            <p:ph type="ftr" sz="quarter" idx="5"/>
          </p:nvPr>
        </p:nvSpPr>
        <p:spPr>
          <a:xfrm>
            <a:off x="1221484" y="6483036"/>
            <a:ext cx="1964957" cy="228077"/>
          </a:xfrm>
          <a:prstGeom prst="rect">
            <a:avLst/>
          </a:prstGeom>
        </p:spPr>
        <p:txBody>
          <a:bodyPr wrap="square" lIns="0" tIns="0" rIns="0" bIns="0">
            <a:spAutoFit/>
          </a:bodyPr>
          <a:lstStyle>
            <a:lvl1pPr>
              <a:defRPr sz="1200" b="0" i="0">
                <a:solidFill>
                  <a:schemeClr val="bg1"/>
                </a:solidFill>
                <a:latin typeface="Century Gothic"/>
                <a:cs typeface="Century Gothic"/>
              </a:defRPr>
            </a:lvl1pPr>
          </a:lstStyle>
          <a:p>
            <a:pPr marL="12700">
              <a:lnSpc>
                <a:spcPct val="100000"/>
              </a:lnSpc>
              <a:spcBef>
                <a:spcPts val="105"/>
              </a:spcBef>
            </a:pPr>
            <a:endParaRPr spc="-10" dirty="0"/>
          </a:p>
        </p:txBody>
      </p:sp>
      <p:sp>
        <p:nvSpPr>
          <p:cNvPr id="5" name="Holder 5"/>
          <p:cNvSpPr>
            <a:spLocks noGrp="1"/>
          </p:cNvSpPr>
          <p:nvPr>
            <p:ph type="dt" sz="half" idx="6"/>
          </p:nvPr>
        </p:nvSpPr>
        <p:spPr>
          <a:xfrm>
            <a:off x="10581246" y="6488330"/>
            <a:ext cx="746759" cy="212725"/>
          </a:xfrm>
          <a:prstGeom prst="rect">
            <a:avLst/>
          </a:prstGeom>
        </p:spPr>
        <p:txBody>
          <a:bodyPr wrap="square" lIns="0" tIns="0" rIns="0" bIns="0">
            <a:spAutoFit/>
          </a:bodyPr>
          <a:lstStyle>
            <a:lvl1pPr>
              <a:defRPr sz="1200" b="0" i="0">
                <a:solidFill>
                  <a:schemeClr val="bg1"/>
                </a:solidFill>
                <a:latin typeface="Century Gothic"/>
                <a:cs typeface="Century Gothic"/>
              </a:defRPr>
            </a:lvl1pPr>
          </a:lstStyle>
          <a:p>
            <a:pPr marL="12700">
              <a:lnSpc>
                <a:spcPct val="100000"/>
              </a:lnSpc>
              <a:spcBef>
                <a:spcPts val="105"/>
              </a:spcBef>
            </a:pPr>
            <a:fld id="{A707F38C-FB0A-4805-ADFD-3C45AB873DBC}" type="datetime1">
              <a:rPr lang="en-US" spc="-10" smtClean="0"/>
              <a:t>9/14/2024</a:t>
            </a:fld>
            <a:endParaRPr spc="-10" dirty="0"/>
          </a:p>
        </p:txBody>
      </p:sp>
      <p:sp>
        <p:nvSpPr>
          <p:cNvPr id="6" name="Holder 6"/>
          <p:cNvSpPr>
            <a:spLocks noGrp="1"/>
          </p:cNvSpPr>
          <p:nvPr>
            <p:ph type="sldNum" sz="quarter" idx="7"/>
          </p:nvPr>
        </p:nvSpPr>
        <p:spPr>
          <a:xfrm>
            <a:off x="11627828" y="6488330"/>
            <a:ext cx="257174" cy="212725"/>
          </a:xfrm>
          <a:prstGeom prst="rect">
            <a:avLst/>
          </a:prstGeom>
        </p:spPr>
        <p:txBody>
          <a:bodyPr wrap="square" lIns="0" tIns="0" rIns="0" bIns="0">
            <a:spAutoFit/>
          </a:bodyPr>
          <a:lstStyle>
            <a:lvl1pPr>
              <a:defRPr sz="1200" b="0" i="0">
                <a:solidFill>
                  <a:schemeClr val="bg1"/>
                </a:solidFill>
                <a:latin typeface="Century Gothic"/>
                <a:cs typeface="Century Gothic"/>
              </a:defRPr>
            </a:lvl1pPr>
          </a:lstStyle>
          <a:p>
            <a:pPr marL="121285">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2800505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3" r:id="rId6"/>
    <p:sldLayoutId id="2147483684"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ACDCBA-9181-4EDB-9C9C-6DCB859360D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286500"/>
            <a:ext cx="12192000" cy="571500"/>
          </a:xfrm>
          <a:prstGeom prst="rect">
            <a:avLst/>
          </a:prstGeom>
        </p:spPr>
      </p:pic>
      <p:sp>
        <p:nvSpPr>
          <p:cNvPr id="2" name="Title Placeholder 1">
            <a:extLst>
              <a:ext uri="{FF2B5EF4-FFF2-40B4-BE49-F238E27FC236}">
                <a16:creationId xmlns:a16="http://schemas.microsoft.com/office/drawing/2014/main" id="{DA5F1821-D33E-4C6E-B7E9-E686136EED04}"/>
              </a:ext>
            </a:extLst>
          </p:cNvPr>
          <p:cNvSpPr>
            <a:spLocks noGrp="1"/>
          </p:cNvSpPr>
          <p:nvPr>
            <p:ph type="title"/>
          </p:nvPr>
        </p:nvSpPr>
        <p:spPr>
          <a:xfrm>
            <a:off x="609600" y="228600"/>
            <a:ext cx="10972800" cy="9144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15891108-D8B7-4940-BDE2-6591DD122BD4}"/>
              </a:ext>
            </a:extLst>
          </p:cNvPr>
          <p:cNvSpPr>
            <a:spLocks noGrp="1"/>
          </p:cNvSpPr>
          <p:nvPr>
            <p:ph type="body" idx="1"/>
          </p:nvPr>
        </p:nvSpPr>
        <p:spPr>
          <a:xfrm>
            <a:off x="609600" y="1371600"/>
            <a:ext cx="10972800" cy="46942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427B5F-48D9-4337-BFBB-1DB2FA9A7499}"/>
              </a:ext>
            </a:extLst>
          </p:cNvPr>
          <p:cNvSpPr>
            <a:spLocks noGrp="1"/>
          </p:cNvSpPr>
          <p:nvPr>
            <p:ph type="dt" sz="half" idx="2"/>
          </p:nvPr>
        </p:nvSpPr>
        <p:spPr>
          <a:xfrm>
            <a:off x="8234795" y="6412443"/>
            <a:ext cx="3173690" cy="321129"/>
          </a:xfrm>
          <a:prstGeom prst="rect">
            <a:avLst/>
          </a:prstGeom>
        </p:spPr>
        <p:txBody>
          <a:bodyPr vert="horz" lIns="91440" tIns="45720" rIns="91440" bIns="45720" rtlCol="0" anchor="b"/>
          <a:lstStyle>
            <a:lvl1pPr algn="r">
              <a:defRPr sz="1200">
                <a:solidFill>
                  <a:schemeClr val="bg1"/>
                </a:solidFill>
              </a:defRPr>
            </a:lvl1pPr>
          </a:lstStyle>
          <a:p>
            <a:fld id="{EB647C15-54E0-46A8-B8AE-DDC23BE35854}" type="datetime1">
              <a:rPr lang="en-US" smtClean="0"/>
              <a:t>9/14/2024</a:t>
            </a:fld>
            <a:endParaRPr lang="en-US" dirty="0"/>
          </a:p>
        </p:txBody>
      </p:sp>
      <p:sp>
        <p:nvSpPr>
          <p:cNvPr id="5" name="Footer Placeholder 4">
            <a:extLst>
              <a:ext uri="{FF2B5EF4-FFF2-40B4-BE49-F238E27FC236}">
                <a16:creationId xmlns:a16="http://schemas.microsoft.com/office/drawing/2014/main" id="{BFB77F01-1A47-4E15-AAAB-1125BA0F8EED}"/>
              </a:ext>
            </a:extLst>
          </p:cNvPr>
          <p:cNvSpPr>
            <a:spLocks noGrp="1"/>
          </p:cNvSpPr>
          <p:nvPr>
            <p:ph type="ftr" sz="quarter" idx="3"/>
          </p:nvPr>
        </p:nvSpPr>
        <p:spPr>
          <a:xfrm>
            <a:off x="1143000" y="6406731"/>
            <a:ext cx="6781800" cy="336969"/>
          </a:xfrm>
          <a:prstGeom prst="rect">
            <a:avLst/>
          </a:prstGeom>
        </p:spPr>
        <p:txBody>
          <a:bodyPr vert="horz" lIns="91440" tIns="45720" rIns="91440" bIns="45720" rtlCol="0" anchor="b"/>
          <a:lstStyle>
            <a:lvl1pPr algn="l">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E5429EBF-8225-4BD6-B018-6A0B2F9EEA88}"/>
              </a:ext>
            </a:extLst>
          </p:cNvPr>
          <p:cNvSpPr>
            <a:spLocks noGrp="1"/>
          </p:cNvSpPr>
          <p:nvPr>
            <p:ph type="sldNum" sz="quarter" idx="4"/>
          </p:nvPr>
        </p:nvSpPr>
        <p:spPr>
          <a:xfrm>
            <a:off x="11478408" y="6412444"/>
            <a:ext cx="446892" cy="321129"/>
          </a:xfrm>
          <a:prstGeom prst="rect">
            <a:avLst/>
          </a:prstGeom>
        </p:spPr>
        <p:txBody>
          <a:bodyPr vert="horz" lIns="91440" tIns="45720" rIns="91440" bIns="45720" rtlCol="0" anchor="b"/>
          <a:lstStyle>
            <a:lvl1pPr algn="r">
              <a:defRPr sz="1200">
                <a:solidFill>
                  <a:schemeClr val="bg1"/>
                </a:solidFill>
              </a:defRPr>
            </a:lvl1pPr>
          </a:lstStyle>
          <a:p>
            <a:fld id="{E9D942D7-5187-44A4-AF58-99898B7FE784}" type="slidenum">
              <a:rPr lang="en-US" smtClean="0"/>
              <a:pPr/>
              <a:t>‹#›</a:t>
            </a:fld>
            <a:endParaRPr lang="en-US" dirty="0"/>
          </a:p>
        </p:txBody>
      </p:sp>
      <p:pic>
        <p:nvPicPr>
          <p:cNvPr id="12" name="Picture 11">
            <a:extLst>
              <a:ext uri="{FF2B5EF4-FFF2-40B4-BE49-F238E27FC236}">
                <a16:creationId xmlns:a16="http://schemas.microsoft.com/office/drawing/2014/main" id="{DB3123B0-9104-42F9-A757-6237D07EE354}"/>
              </a:ext>
            </a:extLst>
          </p:cNvPr>
          <p:cNvPicPr>
            <a:picLocks noChangeAspect="1"/>
          </p:cNvPicPr>
          <p:nvPr userDrawn="1"/>
        </p:nvPicPr>
        <p:blipFill>
          <a:blip r:embed="rId13"/>
          <a:stretch>
            <a:fillRect/>
          </a:stretch>
        </p:blipFill>
        <p:spPr>
          <a:xfrm>
            <a:off x="266700" y="6423267"/>
            <a:ext cx="738469" cy="299480"/>
          </a:xfrm>
          <a:prstGeom prst="rect">
            <a:avLst/>
          </a:prstGeom>
        </p:spPr>
      </p:pic>
    </p:spTree>
    <p:extLst>
      <p:ext uri="{BB962C8B-B14F-4D97-AF65-F5344CB8AC3E}">
        <p14:creationId xmlns:p14="http://schemas.microsoft.com/office/powerpoint/2010/main" val="3191620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914400" rtl="0" eaLnBrk="1" latinLnBrk="0" hangingPunct="1">
        <a:lnSpc>
          <a:spcPct val="90000"/>
        </a:lnSpc>
        <a:spcBef>
          <a:spcPct val="0"/>
        </a:spcBef>
        <a:buNone/>
        <a:defRPr sz="4000" b="1" kern="120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95000"/>
              <a:lumOff val="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5000"/>
              <a:lumOff val="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95000"/>
              <a:lumOff val="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95000"/>
              <a:lumOff val="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95000"/>
              <a:lumOff val="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68">
          <p15:clr>
            <a:srgbClr val="F26B43"/>
          </p15:clr>
        </p15:guide>
        <p15:guide id="3" pos="7512">
          <p15:clr>
            <a:srgbClr val="F26B43"/>
          </p15:clr>
        </p15:guide>
        <p15:guide id="6" pos="7296">
          <p15:clr>
            <a:srgbClr val="F26B43"/>
          </p15:clr>
        </p15:guide>
        <p15:guide id="9" pos="7008">
          <p15:clr>
            <a:srgbClr val="F26B43"/>
          </p15:clr>
        </p15:guide>
        <p15:guide id="11" orient="horz" pos="4248">
          <p15:clr>
            <a:srgbClr val="F26B43"/>
          </p15:clr>
        </p15:guide>
        <p15:guide id="12" pos="3840">
          <p15:clr>
            <a:srgbClr val="F26B43"/>
          </p15:clr>
        </p15:guide>
        <p15:guide id="13" orient="horz" pos="2160">
          <p15:clr>
            <a:srgbClr val="F26B43"/>
          </p15:clr>
        </p15:guide>
        <p15:guide id="14" orient="horz" pos="3960">
          <p15:clr>
            <a:srgbClr val="F26B43"/>
          </p15:clr>
        </p15:guide>
        <p15:guide id="15" orient="horz" pos="4032">
          <p15:clr>
            <a:srgbClr val="F26B43"/>
          </p15:clr>
        </p15:guide>
        <p15:guide id="16" pos="3984">
          <p15:clr>
            <a:srgbClr val="F26B43"/>
          </p15:clr>
        </p15:guide>
        <p15:guide id="19" pos="720">
          <p15:clr>
            <a:srgbClr val="F26B43"/>
          </p15:clr>
        </p15:guide>
        <p15:guide id="20" orient="horz" pos="3816">
          <p15:clr>
            <a:srgbClr val="F26B43"/>
          </p15:clr>
        </p15:guide>
        <p15:guide id="21" pos="3120">
          <p15:clr>
            <a:srgbClr val="F26B43"/>
          </p15:clr>
        </p15:guide>
        <p15:guide id="23" pos="384">
          <p15:clr>
            <a:srgbClr val="F26B43"/>
          </p15:clr>
        </p15:guide>
        <p15:guide id="24" pos="3696">
          <p15:clr>
            <a:srgbClr val="F26B43"/>
          </p15:clr>
        </p15:guide>
        <p15:guide id="25" pos="4992">
          <p15:clr>
            <a:srgbClr val="F26B43"/>
          </p15:clr>
        </p15:guide>
        <p15:guide id="26" orient="horz" pos="720">
          <p15:clr>
            <a:srgbClr val="F26B43"/>
          </p15:clr>
        </p15:guide>
        <p15:guide id="27" orient="horz"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810A8A2-343A-4569-9413-531CFD89DB88}"/>
              </a:ext>
            </a:extLst>
          </p:cNvPr>
          <p:cNvGraphicFramePr>
            <a:graphicFrameLocks noChangeAspect="1"/>
          </p:cNvGraphicFramePr>
          <p:nvPr userDrawn="1">
            <p:custDataLst>
              <p:tags r:id="rId9"/>
            </p:custDataLst>
            <p:extLst>
              <p:ext uri="{D42A27DB-BD31-4B8C-83A1-F6EECF244321}">
                <p14:modId xmlns:p14="http://schemas.microsoft.com/office/powerpoint/2010/main" val="2287754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1" imgH="351" progId="TCLayout.ActiveDocument.1">
                  <p:embed/>
                </p:oleObj>
              </mc:Choice>
              <mc:Fallback>
                <p:oleObj name="think-cell Slide" r:id="rId10" imgW="351" imgH="351" progId="TCLayout.ActiveDocument.1">
                  <p:embed/>
                  <p:pic>
                    <p:nvPicPr>
                      <p:cNvPr id="4" name="Object 3" hidden="1">
                        <a:extLst>
                          <a:ext uri="{FF2B5EF4-FFF2-40B4-BE49-F238E27FC236}">
                            <a16:creationId xmlns:a16="http://schemas.microsoft.com/office/drawing/2014/main" id="{3810A8A2-343A-4569-9413-531CFD89DB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ounded Rectangle 7"/>
          <p:cNvSpPr/>
          <p:nvPr/>
        </p:nvSpPr>
        <p:spPr>
          <a:xfrm>
            <a:off x="868608" y="326585"/>
            <a:ext cx="10910656" cy="309600"/>
          </a:xfrm>
          <a:prstGeom prst="roundRect">
            <a:avLst>
              <a:gd name="adj" fmla="val 10400"/>
            </a:avLst>
          </a:prstGeom>
          <a:solidFill>
            <a:srgbClr val="A9A9A9"/>
          </a:solidFill>
          <a:ln>
            <a:noFill/>
          </a:ln>
        </p:spPr>
        <p:style>
          <a:lnRef idx="2">
            <a:schemeClr val="accent1">
              <a:shade val="50000"/>
            </a:schemeClr>
          </a:lnRef>
          <a:fillRef idx="1">
            <a:schemeClr val="accent1"/>
          </a:fillRef>
          <a:effectRef idx="0">
            <a:schemeClr val="accent1"/>
          </a:effectRef>
          <a:fontRef idx="minor">
            <a:schemeClr val="lt1"/>
          </a:fontRef>
        </p:style>
        <p:txBody>
          <a:bodyPr lIns="83414" tIns="41706" rIns="83414" bIns="41706" rtlCol="0" anchor="ctr"/>
          <a:lstStyle/>
          <a:p>
            <a:pPr algn="ctr"/>
            <a:endParaRPr lang="en-GB" sz="1700" b="0"/>
          </a:p>
        </p:txBody>
      </p:sp>
      <p:sp>
        <p:nvSpPr>
          <p:cNvPr id="2" name="Title Placeholder 1"/>
          <p:cNvSpPr>
            <a:spLocks noGrp="1"/>
          </p:cNvSpPr>
          <p:nvPr>
            <p:ph type="title"/>
          </p:nvPr>
        </p:nvSpPr>
        <p:spPr>
          <a:xfrm>
            <a:off x="412064" y="705509"/>
            <a:ext cx="11364923" cy="360000"/>
          </a:xfrm>
          <a:prstGeom prst="rect">
            <a:avLst/>
          </a:prstGeom>
        </p:spPr>
        <p:txBody>
          <a:bodyPr vert="horz" lIns="0" tIns="0" rIns="0" bIns="0" rtlCol="0" anchor="t" anchorCtr="0">
            <a:noAutofit/>
          </a:bodyPr>
          <a:lstStyle/>
          <a:p>
            <a:endParaRPr lang="en-GB"/>
          </a:p>
        </p:txBody>
      </p:sp>
      <p:sp>
        <p:nvSpPr>
          <p:cNvPr id="3" name="Text Placeholder 2"/>
          <p:cNvSpPr>
            <a:spLocks noGrp="1"/>
          </p:cNvSpPr>
          <p:nvPr>
            <p:ph type="body" idx="1"/>
          </p:nvPr>
        </p:nvSpPr>
        <p:spPr>
          <a:xfrm>
            <a:off x="412062" y="1188000"/>
            <a:ext cx="11368752" cy="5126400"/>
          </a:xfrm>
          <a:prstGeom prst="rect">
            <a:avLst/>
          </a:prstGeom>
        </p:spPr>
        <p:txBody>
          <a:bodyPr vert="horz" lIns="72000" tIns="36000" rIns="72000" bIns="36000" rtlCol="0" anchor="ctr" anchorCtr="0">
            <a:noAutofit/>
          </a:bodyPr>
          <a:lstStyle/>
          <a:p>
            <a:pPr lvl="0"/>
            <a:r>
              <a:rPr lang="en-US"/>
              <a:t>First level. Use the increase list level to go to levels 2 - 5</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36065" y="6477891"/>
            <a:ext cx="2743200" cy="271383"/>
          </a:xfrm>
          <a:prstGeom prst="rect">
            <a:avLst/>
          </a:prstGeom>
        </p:spPr>
        <p:txBody>
          <a:bodyPr vert="horz" lIns="0" tIns="0" rIns="0" bIns="0" rtlCol="0" anchor="ctr"/>
          <a:lstStyle>
            <a:lvl1pPr algn="r">
              <a:defRPr sz="1600" b="0">
                <a:solidFill>
                  <a:srgbClr val="A9A9A9"/>
                </a:solidFill>
              </a:defRPr>
            </a:lvl1pPr>
          </a:lstStyle>
          <a:p>
            <a:fld id="{DFADDA4A-70C4-430E-95E7-18335AB4C0B3}" type="slidenum">
              <a:rPr lang="en-GB" smtClean="0"/>
              <a:pPr/>
              <a:t>‹#›</a:t>
            </a:fld>
            <a:endParaRPr lang="en-GB"/>
          </a:p>
        </p:txBody>
      </p:sp>
      <p:cxnSp>
        <p:nvCxnSpPr>
          <p:cNvPr id="12" name="Straight Connector 11"/>
          <p:cNvCxnSpPr/>
          <p:nvPr/>
        </p:nvCxnSpPr>
        <p:spPr>
          <a:xfrm>
            <a:off x="410519" y="6470310"/>
            <a:ext cx="11371189"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A08134-E498-4699-B623-ABBC15C7FFF5}"/>
              </a:ext>
            </a:extLst>
          </p:cNvPr>
          <p:cNvCxnSpPr/>
          <p:nvPr userDrawn="1"/>
        </p:nvCxnSpPr>
        <p:spPr>
          <a:xfrm>
            <a:off x="410519" y="1102226"/>
            <a:ext cx="11371189"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0B6AFB4D-1C24-4E81-9B43-0CB74FEF8B50}"/>
              </a:ext>
            </a:extLst>
          </p:cNvPr>
          <p:cNvSpPr>
            <a:spLocks noGrp="1"/>
          </p:cNvSpPr>
          <p:nvPr>
            <p:ph type="ftr" sz="quarter" idx="3"/>
          </p:nvPr>
        </p:nvSpPr>
        <p:spPr>
          <a:xfrm>
            <a:off x="868680" y="326586"/>
            <a:ext cx="10908311" cy="309600"/>
          </a:xfrm>
          <a:prstGeom prst="rect">
            <a:avLst/>
          </a:prstGeom>
        </p:spPr>
        <p:txBody>
          <a:bodyPr vert="horz" lIns="91440" tIns="0" rIns="91440" bIns="36000" rtlCol="0" anchor="ctr"/>
          <a:lstStyle>
            <a:lvl1pPr algn="l">
              <a:defRPr sz="1600">
                <a:solidFill>
                  <a:schemeClr val="bg1"/>
                </a:solidFill>
              </a:defRPr>
            </a:lvl1pPr>
          </a:lstStyle>
          <a:p>
            <a:r>
              <a:rPr lang="en-US"/>
              <a:t>Steel Industry Emissions Analysis Phase 2 – Draft Report</a:t>
            </a:r>
            <a:endParaRPr lang="en-GB"/>
          </a:p>
        </p:txBody>
      </p:sp>
      <p:pic>
        <p:nvPicPr>
          <p:cNvPr id="13" name="Picture 12" descr="A close up of a sign&#10;&#10;Description automatically generated">
            <a:extLst>
              <a:ext uri="{FF2B5EF4-FFF2-40B4-BE49-F238E27FC236}">
                <a16:creationId xmlns:a16="http://schemas.microsoft.com/office/drawing/2014/main" id="{0468CD0F-862F-4CE8-B193-4745D0E05ED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6897" y="328987"/>
            <a:ext cx="326745" cy="309600"/>
          </a:xfrm>
          <a:prstGeom prst="rect">
            <a:avLst/>
          </a:prstGeom>
        </p:spPr>
      </p:pic>
    </p:spTree>
    <p:extLst>
      <p:ext uri="{BB962C8B-B14F-4D97-AF65-F5344CB8AC3E}">
        <p14:creationId xmlns:p14="http://schemas.microsoft.com/office/powerpoint/2010/main" val="523296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dt="0"/>
  <p:txStyles>
    <p:titleStyle>
      <a:lvl1pPr algn="l" defTabSz="919569"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p:bodyStyle>
    <p:otherStyle>
      <a:defPPr>
        <a:defRPr lang="en-US"/>
      </a:defPPr>
      <a:lvl1pPr marL="0" algn="l" defTabSz="919569" rtl="0" eaLnBrk="1" latinLnBrk="0" hangingPunct="1">
        <a:defRPr sz="1700" kern="1200">
          <a:solidFill>
            <a:schemeClr val="tx1"/>
          </a:solidFill>
          <a:latin typeface="+mn-lt"/>
          <a:ea typeface="+mn-ea"/>
          <a:cs typeface="+mn-cs"/>
        </a:defRPr>
      </a:lvl1pPr>
      <a:lvl2pPr marL="459785" algn="l" defTabSz="919569" rtl="0" eaLnBrk="1" latinLnBrk="0" hangingPunct="1">
        <a:defRPr sz="1700" kern="1200">
          <a:solidFill>
            <a:schemeClr val="tx1"/>
          </a:solidFill>
          <a:latin typeface="+mn-lt"/>
          <a:ea typeface="+mn-ea"/>
          <a:cs typeface="+mn-cs"/>
        </a:defRPr>
      </a:lvl2pPr>
      <a:lvl3pPr marL="919569" algn="l" defTabSz="919569" rtl="0" eaLnBrk="1" latinLnBrk="0" hangingPunct="1">
        <a:defRPr sz="1700" kern="1200">
          <a:solidFill>
            <a:schemeClr val="tx1"/>
          </a:solidFill>
          <a:latin typeface="+mn-lt"/>
          <a:ea typeface="+mn-ea"/>
          <a:cs typeface="+mn-cs"/>
        </a:defRPr>
      </a:lvl3pPr>
      <a:lvl4pPr marL="1379346" algn="l" defTabSz="919569" rtl="0" eaLnBrk="1" latinLnBrk="0" hangingPunct="1">
        <a:defRPr sz="1700" kern="1200">
          <a:solidFill>
            <a:schemeClr val="tx1"/>
          </a:solidFill>
          <a:latin typeface="+mn-lt"/>
          <a:ea typeface="+mn-ea"/>
          <a:cs typeface="+mn-cs"/>
        </a:defRPr>
      </a:lvl4pPr>
      <a:lvl5pPr marL="1839132" algn="l" defTabSz="919569" rtl="0" eaLnBrk="1" latinLnBrk="0" hangingPunct="1">
        <a:defRPr sz="1700" kern="1200">
          <a:solidFill>
            <a:schemeClr val="tx1"/>
          </a:solidFill>
          <a:latin typeface="+mn-lt"/>
          <a:ea typeface="+mn-ea"/>
          <a:cs typeface="+mn-cs"/>
        </a:defRPr>
      </a:lvl5pPr>
      <a:lvl6pPr marL="2298918" algn="l" defTabSz="919569" rtl="0" eaLnBrk="1" latinLnBrk="0" hangingPunct="1">
        <a:defRPr sz="1700" kern="1200">
          <a:solidFill>
            <a:schemeClr val="tx1"/>
          </a:solidFill>
          <a:latin typeface="+mn-lt"/>
          <a:ea typeface="+mn-ea"/>
          <a:cs typeface="+mn-cs"/>
        </a:defRPr>
      </a:lvl6pPr>
      <a:lvl7pPr marL="2758697" algn="l" defTabSz="919569" rtl="0" eaLnBrk="1" latinLnBrk="0" hangingPunct="1">
        <a:defRPr sz="1700" kern="1200">
          <a:solidFill>
            <a:schemeClr val="tx1"/>
          </a:solidFill>
          <a:latin typeface="+mn-lt"/>
          <a:ea typeface="+mn-ea"/>
          <a:cs typeface="+mn-cs"/>
        </a:defRPr>
      </a:lvl7pPr>
      <a:lvl8pPr marL="3218486" algn="l" defTabSz="919569" rtl="0" eaLnBrk="1" latinLnBrk="0" hangingPunct="1">
        <a:defRPr sz="1700" kern="1200">
          <a:solidFill>
            <a:schemeClr val="tx1"/>
          </a:solidFill>
          <a:latin typeface="+mn-lt"/>
          <a:ea typeface="+mn-ea"/>
          <a:cs typeface="+mn-cs"/>
        </a:defRPr>
      </a:lvl8pPr>
      <a:lvl9pPr marL="3678274" algn="l" defTabSz="919569"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7">
          <p15:clr>
            <a:srgbClr val="F26B43"/>
          </p15:clr>
        </p15:guide>
        <p15:guide id="2" pos="8009">
          <p15:clr>
            <a:srgbClr val="F26B43"/>
          </p15:clr>
        </p15:guide>
        <p15:guide id="3" orient="horz" pos="226">
          <p15:clr>
            <a:srgbClr val="F26B43"/>
          </p15:clr>
        </p15:guide>
        <p15:guide id="4" orient="horz" pos="45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 Type="http://schemas.openxmlformats.org/officeDocument/2006/relationships/tags" Target="../tags/tag6.xml"/><Relationship Id="rId21" Type="http://schemas.openxmlformats.org/officeDocument/2006/relationships/tags" Target="../tags/tag24.xml"/><Relationship Id="rId34" Type="http://schemas.openxmlformats.org/officeDocument/2006/relationships/chart" Target="../charts/chart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image" Target="../media/image35.emf"/><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oleObject" Target="../embeddings/oleObject4.bin"/><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slideLayout" Target="../slideLayouts/slideLayout19.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8" Type="http://schemas.openxmlformats.org/officeDocument/2006/relationships/tags" Target="../tags/tag11.xml"/></Relationships>
</file>

<file path=ppt/slides/_rels/slide17.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 Type="http://schemas.openxmlformats.org/officeDocument/2006/relationships/tags" Target="../tags/tag36.xml"/><Relationship Id="rId21" Type="http://schemas.openxmlformats.org/officeDocument/2006/relationships/tags" Target="../tags/tag54.xml"/><Relationship Id="rId34" Type="http://schemas.openxmlformats.org/officeDocument/2006/relationships/chart" Target="../charts/chart7.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image" Target="../media/image35.emf"/><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29" Type="http://schemas.openxmlformats.org/officeDocument/2006/relationships/tags" Target="../tags/tag62.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oleObject" Target="../embeddings/oleObject5.bin"/><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slideLayout" Target="../slideLayouts/slideLayout19.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8" Type="http://schemas.openxmlformats.org/officeDocument/2006/relationships/tags" Target="../tags/tag41.xml"/></Relationships>
</file>

<file path=ppt/slides/_rels/slide18.xml.rels><?xml version="1.0" encoding="UTF-8" standalone="yes"?>
<Relationships xmlns="http://schemas.openxmlformats.org/package/2006/relationships"><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tags" Target="../tags/tag89.xml"/><Relationship Id="rId3" Type="http://schemas.openxmlformats.org/officeDocument/2006/relationships/tags" Target="../tags/tag66.xml"/><Relationship Id="rId21" Type="http://schemas.openxmlformats.org/officeDocument/2006/relationships/tags" Target="../tags/tag84.xml"/><Relationship Id="rId34" Type="http://schemas.openxmlformats.org/officeDocument/2006/relationships/chart" Target="../charts/chart12.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33" Type="http://schemas.openxmlformats.org/officeDocument/2006/relationships/chart" Target="../charts/chart11.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image" Target="../media/image36.emf"/><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32" Type="http://schemas.openxmlformats.org/officeDocument/2006/relationships/chart" Target="../charts/chart10.xml"/><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oleObject" Target="../embeddings/oleObject6.bin"/><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chart" Target="../charts/chart9.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slideLayout" Target="../slideLayouts/slideLayout23.xml"/><Relationship Id="rId30" Type="http://schemas.openxmlformats.org/officeDocument/2006/relationships/chart" Target="../charts/chart8.xml"/><Relationship Id="rId35" Type="http://schemas.openxmlformats.org/officeDocument/2006/relationships/chart" Target="../charts/chart13.xml"/><Relationship Id="rId8" Type="http://schemas.openxmlformats.org/officeDocument/2006/relationships/tags" Target="../tags/tag71.xml"/></Relationships>
</file>

<file path=ppt/slides/_rels/slide19.xml.rels><?xml version="1.0" encoding="UTF-8" standalone="yes"?>
<Relationships xmlns="http://schemas.openxmlformats.org/package/2006/relationships"><Relationship Id="rId13" Type="http://schemas.openxmlformats.org/officeDocument/2006/relationships/tags" Target="../tags/tag102.xml"/><Relationship Id="rId18" Type="http://schemas.openxmlformats.org/officeDocument/2006/relationships/tags" Target="../tags/tag107.xml"/><Relationship Id="rId26" Type="http://schemas.openxmlformats.org/officeDocument/2006/relationships/tags" Target="../tags/tag115.xml"/><Relationship Id="rId3" Type="http://schemas.openxmlformats.org/officeDocument/2006/relationships/tags" Target="../tags/tag92.xml"/><Relationship Id="rId21" Type="http://schemas.openxmlformats.org/officeDocument/2006/relationships/tags" Target="../tags/tag110.xml"/><Relationship Id="rId34" Type="http://schemas.openxmlformats.org/officeDocument/2006/relationships/chart" Target="../charts/chart18.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tags" Target="../tags/tag106.xml"/><Relationship Id="rId25" Type="http://schemas.openxmlformats.org/officeDocument/2006/relationships/tags" Target="../tags/tag114.xml"/><Relationship Id="rId33" Type="http://schemas.openxmlformats.org/officeDocument/2006/relationships/chart" Target="../charts/chart17.xml"/><Relationship Id="rId2" Type="http://schemas.openxmlformats.org/officeDocument/2006/relationships/tags" Target="../tags/tag91.xml"/><Relationship Id="rId16" Type="http://schemas.openxmlformats.org/officeDocument/2006/relationships/tags" Target="../tags/tag105.xml"/><Relationship Id="rId20" Type="http://schemas.openxmlformats.org/officeDocument/2006/relationships/tags" Target="../tags/tag109.xml"/><Relationship Id="rId29" Type="http://schemas.openxmlformats.org/officeDocument/2006/relationships/image" Target="../media/image36.emf"/><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tags" Target="../tags/tag113.xml"/><Relationship Id="rId32" Type="http://schemas.openxmlformats.org/officeDocument/2006/relationships/chart" Target="../charts/chart16.xml"/><Relationship Id="rId5" Type="http://schemas.openxmlformats.org/officeDocument/2006/relationships/tags" Target="../tags/tag94.xml"/><Relationship Id="rId15" Type="http://schemas.openxmlformats.org/officeDocument/2006/relationships/tags" Target="../tags/tag104.xml"/><Relationship Id="rId23" Type="http://schemas.openxmlformats.org/officeDocument/2006/relationships/tags" Target="../tags/tag112.xml"/><Relationship Id="rId28" Type="http://schemas.openxmlformats.org/officeDocument/2006/relationships/oleObject" Target="../embeddings/oleObject7.bin"/><Relationship Id="rId10" Type="http://schemas.openxmlformats.org/officeDocument/2006/relationships/tags" Target="../tags/tag99.xml"/><Relationship Id="rId19" Type="http://schemas.openxmlformats.org/officeDocument/2006/relationships/tags" Target="../tags/tag108.xml"/><Relationship Id="rId31" Type="http://schemas.openxmlformats.org/officeDocument/2006/relationships/chart" Target="../charts/chart15.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tags" Target="../tags/tag103.xml"/><Relationship Id="rId22" Type="http://schemas.openxmlformats.org/officeDocument/2006/relationships/tags" Target="../tags/tag111.xml"/><Relationship Id="rId27" Type="http://schemas.openxmlformats.org/officeDocument/2006/relationships/slideLayout" Target="../slideLayouts/slideLayout23.xml"/><Relationship Id="rId30" Type="http://schemas.openxmlformats.org/officeDocument/2006/relationships/chart" Target="../charts/chart14.xml"/><Relationship Id="rId35" Type="http://schemas.openxmlformats.org/officeDocument/2006/relationships/chart" Target="../charts/chart19.xml"/><Relationship Id="rId8" Type="http://schemas.openxmlformats.org/officeDocument/2006/relationships/tags" Target="../tags/tag9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tags" Target="../tags/tag141.xml"/><Relationship Id="rId21" Type="http://schemas.openxmlformats.org/officeDocument/2006/relationships/tags" Target="../tags/tag136.xml"/><Relationship Id="rId34" Type="http://schemas.openxmlformats.org/officeDocument/2006/relationships/chart" Target="../charts/chart21.xml"/><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tags" Target="../tags/tag140.xml"/><Relationship Id="rId33" Type="http://schemas.openxmlformats.org/officeDocument/2006/relationships/chart" Target="../charts/chart20.xml"/><Relationship Id="rId38" Type="http://schemas.openxmlformats.org/officeDocument/2006/relationships/chart" Target="../charts/chart25.xm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tags" Target="../tags/tag135.xml"/><Relationship Id="rId29" Type="http://schemas.openxmlformats.org/officeDocument/2006/relationships/tags" Target="../tags/tag144.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tags" Target="../tags/tag139.xml"/><Relationship Id="rId32" Type="http://schemas.openxmlformats.org/officeDocument/2006/relationships/image" Target="../media/image36.emf"/><Relationship Id="rId37" Type="http://schemas.openxmlformats.org/officeDocument/2006/relationships/chart" Target="../charts/chart24.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tags" Target="../tags/tag138.xml"/><Relationship Id="rId28" Type="http://schemas.openxmlformats.org/officeDocument/2006/relationships/tags" Target="../tags/tag143.xml"/><Relationship Id="rId36" Type="http://schemas.openxmlformats.org/officeDocument/2006/relationships/chart" Target="../charts/chart23.xml"/><Relationship Id="rId10" Type="http://schemas.openxmlformats.org/officeDocument/2006/relationships/tags" Target="../tags/tag125.xml"/><Relationship Id="rId19" Type="http://schemas.openxmlformats.org/officeDocument/2006/relationships/tags" Target="../tags/tag134.xml"/><Relationship Id="rId31" Type="http://schemas.openxmlformats.org/officeDocument/2006/relationships/oleObject" Target="../embeddings/oleObject8.bin"/><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tags" Target="../tags/tag137.xml"/><Relationship Id="rId27" Type="http://schemas.openxmlformats.org/officeDocument/2006/relationships/tags" Target="../tags/tag142.xml"/><Relationship Id="rId30" Type="http://schemas.openxmlformats.org/officeDocument/2006/relationships/slideLayout" Target="../slideLayouts/slideLayout23.xml"/><Relationship Id="rId35" Type="http://schemas.openxmlformats.org/officeDocument/2006/relationships/chart" Target="../charts/chart22.xml"/><Relationship Id="rId8" Type="http://schemas.openxmlformats.org/officeDocument/2006/relationships/tags" Target="../tags/tag123.xml"/><Relationship Id="rId3" Type="http://schemas.openxmlformats.org/officeDocument/2006/relationships/tags" Target="../tags/tag118.xml"/></Relationships>
</file>

<file path=ppt/slides/_rels/slide21.xml.rels><?xml version="1.0" encoding="UTF-8" standalone="yes"?>
<Relationships xmlns="http://schemas.openxmlformats.org/package/2006/relationships"><Relationship Id="rId26" Type="http://schemas.openxmlformats.org/officeDocument/2006/relationships/tags" Target="../tags/tag170.xml"/><Relationship Id="rId21" Type="http://schemas.openxmlformats.org/officeDocument/2006/relationships/tags" Target="../tags/tag165.xml"/><Relationship Id="rId42" Type="http://schemas.openxmlformats.org/officeDocument/2006/relationships/tags" Target="../tags/tag186.xml"/><Relationship Id="rId47" Type="http://schemas.openxmlformats.org/officeDocument/2006/relationships/tags" Target="../tags/tag191.xml"/><Relationship Id="rId63" Type="http://schemas.openxmlformats.org/officeDocument/2006/relationships/tags" Target="../tags/tag207.xml"/><Relationship Id="rId68" Type="http://schemas.openxmlformats.org/officeDocument/2006/relationships/tags" Target="../tags/tag212.xml"/><Relationship Id="rId7" Type="http://schemas.openxmlformats.org/officeDocument/2006/relationships/tags" Target="../tags/tag151.xml"/><Relationship Id="rId71" Type="http://schemas.openxmlformats.org/officeDocument/2006/relationships/image" Target="../media/image35.emf"/><Relationship Id="rId2" Type="http://schemas.openxmlformats.org/officeDocument/2006/relationships/tags" Target="../tags/tag146.xml"/><Relationship Id="rId16" Type="http://schemas.openxmlformats.org/officeDocument/2006/relationships/tags" Target="../tags/tag160.xml"/><Relationship Id="rId29" Type="http://schemas.openxmlformats.org/officeDocument/2006/relationships/tags" Target="../tags/tag173.xml"/><Relationship Id="rId11" Type="http://schemas.openxmlformats.org/officeDocument/2006/relationships/tags" Target="../tags/tag155.xml"/><Relationship Id="rId24" Type="http://schemas.openxmlformats.org/officeDocument/2006/relationships/tags" Target="../tags/tag168.xml"/><Relationship Id="rId32" Type="http://schemas.openxmlformats.org/officeDocument/2006/relationships/tags" Target="../tags/tag176.xml"/><Relationship Id="rId37" Type="http://schemas.openxmlformats.org/officeDocument/2006/relationships/tags" Target="../tags/tag181.xml"/><Relationship Id="rId40" Type="http://schemas.openxmlformats.org/officeDocument/2006/relationships/tags" Target="../tags/tag184.xml"/><Relationship Id="rId45" Type="http://schemas.openxmlformats.org/officeDocument/2006/relationships/tags" Target="../tags/tag189.xml"/><Relationship Id="rId53" Type="http://schemas.openxmlformats.org/officeDocument/2006/relationships/tags" Target="../tags/tag197.xml"/><Relationship Id="rId58" Type="http://schemas.openxmlformats.org/officeDocument/2006/relationships/tags" Target="../tags/tag202.xml"/><Relationship Id="rId66" Type="http://schemas.openxmlformats.org/officeDocument/2006/relationships/tags" Target="../tags/tag210.xml"/><Relationship Id="rId5" Type="http://schemas.openxmlformats.org/officeDocument/2006/relationships/tags" Target="../tags/tag149.xml"/><Relationship Id="rId61" Type="http://schemas.openxmlformats.org/officeDocument/2006/relationships/tags" Target="../tags/tag205.xml"/><Relationship Id="rId19" Type="http://schemas.openxmlformats.org/officeDocument/2006/relationships/tags" Target="../tags/tag163.xml"/><Relationship Id="rId14" Type="http://schemas.openxmlformats.org/officeDocument/2006/relationships/tags" Target="../tags/tag158.xml"/><Relationship Id="rId22" Type="http://schemas.openxmlformats.org/officeDocument/2006/relationships/tags" Target="../tags/tag166.xml"/><Relationship Id="rId27" Type="http://schemas.openxmlformats.org/officeDocument/2006/relationships/tags" Target="../tags/tag171.xml"/><Relationship Id="rId30" Type="http://schemas.openxmlformats.org/officeDocument/2006/relationships/tags" Target="../tags/tag174.xml"/><Relationship Id="rId35" Type="http://schemas.openxmlformats.org/officeDocument/2006/relationships/tags" Target="../tags/tag179.xml"/><Relationship Id="rId43" Type="http://schemas.openxmlformats.org/officeDocument/2006/relationships/tags" Target="../tags/tag187.xml"/><Relationship Id="rId48" Type="http://schemas.openxmlformats.org/officeDocument/2006/relationships/tags" Target="../tags/tag192.xml"/><Relationship Id="rId56" Type="http://schemas.openxmlformats.org/officeDocument/2006/relationships/tags" Target="../tags/tag200.xml"/><Relationship Id="rId64" Type="http://schemas.openxmlformats.org/officeDocument/2006/relationships/tags" Target="../tags/tag208.xml"/><Relationship Id="rId69" Type="http://schemas.openxmlformats.org/officeDocument/2006/relationships/slideLayout" Target="../slideLayouts/slideLayout19.xml"/><Relationship Id="rId8" Type="http://schemas.openxmlformats.org/officeDocument/2006/relationships/tags" Target="../tags/tag152.xml"/><Relationship Id="rId51" Type="http://schemas.openxmlformats.org/officeDocument/2006/relationships/tags" Target="../tags/tag195.xml"/><Relationship Id="rId3" Type="http://schemas.openxmlformats.org/officeDocument/2006/relationships/tags" Target="../tags/tag147.xml"/><Relationship Id="rId12" Type="http://schemas.openxmlformats.org/officeDocument/2006/relationships/tags" Target="../tags/tag156.xml"/><Relationship Id="rId17" Type="http://schemas.openxmlformats.org/officeDocument/2006/relationships/tags" Target="../tags/tag161.xml"/><Relationship Id="rId25" Type="http://schemas.openxmlformats.org/officeDocument/2006/relationships/tags" Target="../tags/tag169.xml"/><Relationship Id="rId33" Type="http://schemas.openxmlformats.org/officeDocument/2006/relationships/tags" Target="../tags/tag177.xml"/><Relationship Id="rId38" Type="http://schemas.openxmlformats.org/officeDocument/2006/relationships/tags" Target="../tags/tag182.xml"/><Relationship Id="rId46" Type="http://schemas.openxmlformats.org/officeDocument/2006/relationships/tags" Target="../tags/tag190.xml"/><Relationship Id="rId59" Type="http://schemas.openxmlformats.org/officeDocument/2006/relationships/tags" Target="../tags/tag203.xml"/><Relationship Id="rId67" Type="http://schemas.openxmlformats.org/officeDocument/2006/relationships/tags" Target="../tags/tag211.xml"/><Relationship Id="rId20" Type="http://schemas.openxmlformats.org/officeDocument/2006/relationships/tags" Target="../tags/tag164.xml"/><Relationship Id="rId41" Type="http://schemas.openxmlformats.org/officeDocument/2006/relationships/tags" Target="../tags/tag185.xml"/><Relationship Id="rId54" Type="http://schemas.openxmlformats.org/officeDocument/2006/relationships/tags" Target="../tags/tag198.xml"/><Relationship Id="rId62" Type="http://schemas.openxmlformats.org/officeDocument/2006/relationships/tags" Target="../tags/tag206.xml"/><Relationship Id="rId70" Type="http://schemas.openxmlformats.org/officeDocument/2006/relationships/oleObject" Target="../embeddings/oleObject9.bin"/><Relationship Id="rId1" Type="http://schemas.openxmlformats.org/officeDocument/2006/relationships/tags" Target="../tags/tag145.xml"/><Relationship Id="rId6" Type="http://schemas.openxmlformats.org/officeDocument/2006/relationships/tags" Target="../tags/tag150.xml"/><Relationship Id="rId15" Type="http://schemas.openxmlformats.org/officeDocument/2006/relationships/tags" Target="../tags/tag159.xml"/><Relationship Id="rId23" Type="http://schemas.openxmlformats.org/officeDocument/2006/relationships/tags" Target="../tags/tag167.xml"/><Relationship Id="rId28" Type="http://schemas.openxmlformats.org/officeDocument/2006/relationships/tags" Target="../tags/tag172.xml"/><Relationship Id="rId36" Type="http://schemas.openxmlformats.org/officeDocument/2006/relationships/tags" Target="../tags/tag180.xml"/><Relationship Id="rId49" Type="http://schemas.openxmlformats.org/officeDocument/2006/relationships/tags" Target="../tags/tag193.xml"/><Relationship Id="rId57" Type="http://schemas.openxmlformats.org/officeDocument/2006/relationships/tags" Target="../tags/tag201.xml"/><Relationship Id="rId10" Type="http://schemas.openxmlformats.org/officeDocument/2006/relationships/tags" Target="../tags/tag154.xml"/><Relationship Id="rId31" Type="http://schemas.openxmlformats.org/officeDocument/2006/relationships/tags" Target="../tags/tag175.xml"/><Relationship Id="rId44" Type="http://schemas.openxmlformats.org/officeDocument/2006/relationships/tags" Target="../tags/tag188.xml"/><Relationship Id="rId52" Type="http://schemas.openxmlformats.org/officeDocument/2006/relationships/tags" Target="../tags/tag196.xml"/><Relationship Id="rId60" Type="http://schemas.openxmlformats.org/officeDocument/2006/relationships/tags" Target="../tags/tag204.xml"/><Relationship Id="rId65" Type="http://schemas.openxmlformats.org/officeDocument/2006/relationships/tags" Target="../tags/tag209.xml"/><Relationship Id="rId4" Type="http://schemas.openxmlformats.org/officeDocument/2006/relationships/tags" Target="../tags/tag148.xml"/><Relationship Id="rId9" Type="http://schemas.openxmlformats.org/officeDocument/2006/relationships/tags" Target="../tags/tag153.xml"/><Relationship Id="rId13" Type="http://schemas.openxmlformats.org/officeDocument/2006/relationships/tags" Target="../tags/tag157.xml"/><Relationship Id="rId18" Type="http://schemas.openxmlformats.org/officeDocument/2006/relationships/tags" Target="../tags/tag162.xml"/><Relationship Id="rId39" Type="http://schemas.openxmlformats.org/officeDocument/2006/relationships/tags" Target="../tags/tag183.xml"/><Relationship Id="rId34" Type="http://schemas.openxmlformats.org/officeDocument/2006/relationships/tags" Target="../tags/tag178.xml"/><Relationship Id="rId50" Type="http://schemas.openxmlformats.org/officeDocument/2006/relationships/tags" Target="../tags/tag194.xml"/><Relationship Id="rId55" Type="http://schemas.openxmlformats.org/officeDocument/2006/relationships/tags" Target="../tags/tag199.xml"/></Relationships>
</file>

<file path=ppt/slides/_rels/slide22.xml.rels><?xml version="1.0" encoding="UTF-8" standalone="yes"?>
<Relationships xmlns="http://schemas.openxmlformats.org/package/2006/relationships"><Relationship Id="rId117" Type="http://schemas.openxmlformats.org/officeDocument/2006/relationships/tags" Target="../tags/tag329.xml"/><Relationship Id="rId21" Type="http://schemas.openxmlformats.org/officeDocument/2006/relationships/tags" Target="../tags/tag233.xml"/><Relationship Id="rId63" Type="http://schemas.openxmlformats.org/officeDocument/2006/relationships/tags" Target="../tags/tag275.xml"/><Relationship Id="rId159" Type="http://schemas.openxmlformats.org/officeDocument/2006/relationships/tags" Target="../tags/tag371.xml"/><Relationship Id="rId170" Type="http://schemas.openxmlformats.org/officeDocument/2006/relationships/tags" Target="../tags/tag382.xml"/><Relationship Id="rId226" Type="http://schemas.openxmlformats.org/officeDocument/2006/relationships/tags" Target="../tags/tag438.xml"/><Relationship Id="rId268" Type="http://schemas.openxmlformats.org/officeDocument/2006/relationships/tags" Target="../tags/tag480.xml"/><Relationship Id="rId11" Type="http://schemas.openxmlformats.org/officeDocument/2006/relationships/tags" Target="../tags/tag223.xml"/><Relationship Id="rId32" Type="http://schemas.openxmlformats.org/officeDocument/2006/relationships/tags" Target="../tags/tag244.xml"/><Relationship Id="rId53" Type="http://schemas.openxmlformats.org/officeDocument/2006/relationships/tags" Target="../tags/tag265.xml"/><Relationship Id="rId74" Type="http://schemas.openxmlformats.org/officeDocument/2006/relationships/tags" Target="../tags/tag286.xml"/><Relationship Id="rId128" Type="http://schemas.openxmlformats.org/officeDocument/2006/relationships/tags" Target="../tags/tag340.xml"/><Relationship Id="rId149" Type="http://schemas.openxmlformats.org/officeDocument/2006/relationships/tags" Target="../tags/tag361.xml"/><Relationship Id="rId5" Type="http://schemas.openxmlformats.org/officeDocument/2006/relationships/tags" Target="../tags/tag217.xml"/><Relationship Id="rId95" Type="http://schemas.openxmlformats.org/officeDocument/2006/relationships/tags" Target="../tags/tag307.xml"/><Relationship Id="rId160" Type="http://schemas.openxmlformats.org/officeDocument/2006/relationships/tags" Target="../tags/tag372.xml"/><Relationship Id="rId181" Type="http://schemas.openxmlformats.org/officeDocument/2006/relationships/tags" Target="../tags/tag393.xml"/><Relationship Id="rId216" Type="http://schemas.openxmlformats.org/officeDocument/2006/relationships/tags" Target="../tags/tag428.xml"/><Relationship Id="rId237" Type="http://schemas.openxmlformats.org/officeDocument/2006/relationships/tags" Target="../tags/tag449.xml"/><Relationship Id="rId258" Type="http://schemas.openxmlformats.org/officeDocument/2006/relationships/tags" Target="../tags/tag470.xml"/><Relationship Id="rId22" Type="http://schemas.openxmlformats.org/officeDocument/2006/relationships/tags" Target="../tags/tag234.xml"/><Relationship Id="rId43" Type="http://schemas.openxmlformats.org/officeDocument/2006/relationships/tags" Target="../tags/tag255.xml"/><Relationship Id="rId64" Type="http://schemas.openxmlformats.org/officeDocument/2006/relationships/tags" Target="../tags/tag276.xml"/><Relationship Id="rId118" Type="http://schemas.openxmlformats.org/officeDocument/2006/relationships/tags" Target="../tags/tag330.xml"/><Relationship Id="rId139" Type="http://schemas.openxmlformats.org/officeDocument/2006/relationships/tags" Target="../tags/tag351.xml"/><Relationship Id="rId85" Type="http://schemas.openxmlformats.org/officeDocument/2006/relationships/tags" Target="../tags/tag297.xml"/><Relationship Id="rId150" Type="http://schemas.openxmlformats.org/officeDocument/2006/relationships/tags" Target="../tags/tag362.xml"/><Relationship Id="rId171" Type="http://schemas.openxmlformats.org/officeDocument/2006/relationships/tags" Target="../tags/tag383.xml"/><Relationship Id="rId192" Type="http://schemas.openxmlformats.org/officeDocument/2006/relationships/tags" Target="../tags/tag404.xml"/><Relationship Id="rId206" Type="http://schemas.openxmlformats.org/officeDocument/2006/relationships/tags" Target="../tags/tag418.xml"/><Relationship Id="rId227" Type="http://schemas.openxmlformats.org/officeDocument/2006/relationships/tags" Target="../tags/tag439.xml"/><Relationship Id="rId248" Type="http://schemas.openxmlformats.org/officeDocument/2006/relationships/tags" Target="../tags/tag460.xml"/><Relationship Id="rId269" Type="http://schemas.openxmlformats.org/officeDocument/2006/relationships/slideLayout" Target="../slideLayouts/slideLayout23.xml"/><Relationship Id="rId12" Type="http://schemas.openxmlformats.org/officeDocument/2006/relationships/tags" Target="../tags/tag224.xml"/><Relationship Id="rId33" Type="http://schemas.openxmlformats.org/officeDocument/2006/relationships/tags" Target="../tags/tag245.xml"/><Relationship Id="rId108" Type="http://schemas.openxmlformats.org/officeDocument/2006/relationships/tags" Target="../tags/tag320.xml"/><Relationship Id="rId129" Type="http://schemas.openxmlformats.org/officeDocument/2006/relationships/tags" Target="../tags/tag341.xml"/><Relationship Id="rId54" Type="http://schemas.openxmlformats.org/officeDocument/2006/relationships/tags" Target="../tags/tag266.xml"/><Relationship Id="rId75" Type="http://schemas.openxmlformats.org/officeDocument/2006/relationships/tags" Target="../tags/tag287.xml"/><Relationship Id="rId96" Type="http://schemas.openxmlformats.org/officeDocument/2006/relationships/tags" Target="../tags/tag308.xml"/><Relationship Id="rId140" Type="http://schemas.openxmlformats.org/officeDocument/2006/relationships/tags" Target="../tags/tag352.xml"/><Relationship Id="rId161" Type="http://schemas.openxmlformats.org/officeDocument/2006/relationships/tags" Target="../tags/tag373.xml"/><Relationship Id="rId182" Type="http://schemas.openxmlformats.org/officeDocument/2006/relationships/tags" Target="../tags/tag394.xml"/><Relationship Id="rId217" Type="http://schemas.openxmlformats.org/officeDocument/2006/relationships/tags" Target="../tags/tag429.xml"/><Relationship Id="rId6" Type="http://schemas.openxmlformats.org/officeDocument/2006/relationships/tags" Target="../tags/tag218.xml"/><Relationship Id="rId238" Type="http://schemas.openxmlformats.org/officeDocument/2006/relationships/tags" Target="../tags/tag450.xml"/><Relationship Id="rId259" Type="http://schemas.openxmlformats.org/officeDocument/2006/relationships/tags" Target="../tags/tag471.xml"/><Relationship Id="rId23" Type="http://schemas.openxmlformats.org/officeDocument/2006/relationships/tags" Target="../tags/tag235.xml"/><Relationship Id="rId119" Type="http://schemas.openxmlformats.org/officeDocument/2006/relationships/tags" Target="../tags/tag331.xml"/><Relationship Id="rId270" Type="http://schemas.openxmlformats.org/officeDocument/2006/relationships/oleObject" Target="../embeddings/oleObject10.bin"/><Relationship Id="rId44" Type="http://schemas.openxmlformats.org/officeDocument/2006/relationships/tags" Target="../tags/tag256.xml"/><Relationship Id="rId65" Type="http://schemas.openxmlformats.org/officeDocument/2006/relationships/tags" Target="../tags/tag277.xml"/><Relationship Id="rId86" Type="http://schemas.openxmlformats.org/officeDocument/2006/relationships/tags" Target="../tags/tag298.xml"/><Relationship Id="rId130" Type="http://schemas.openxmlformats.org/officeDocument/2006/relationships/tags" Target="../tags/tag342.xml"/><Relationship Id="rId151" Type="http://schemas.openxmlformats.org/officeDocument/2006/relationships/tags" Target="../tags/tag363.xml"/><Relationship Id="rId172" Type="http://schemas.openxmlformats.org/officeDocument/2006/relationships/tags" Target="../tags/tag384.xml"/><Relationship Id="rId193" Type="http://schemas.openxmlformats.org/officeDocument/2006/relationships/tags" Target="../tags/tag405.xml"/><Relationship Id="rId207" Type="http://schemas.openxmlformats.org/officeDocument/2006/relationships/tags" Target="../tags/tag419.xml"/><Relationship Id="rId228" Type="http://schemas.openxmlformats.org/officeDocument/2006/relationships/tags" Target="../tags/tag440.xml"/><Relationship Id="rId249" Type="http://schemas.openxmlformats.org/officeDocument/2006/relationships/tags" Target="../tags/tag461.xml"/><Relationship Id="rId13" Type="http://schemas.openxmlformats.org/officeDocument/2006/relationships/tags" Target="../tags/tag225.xml"/><Relationship Id="rId109" Type="http://schemas.openxmlformats.org/officeDocument/2006/relationships/tags" Target="../tags/tag321.xml"/><Relationship Id="rId260" Type="http://schemas.openxmlformats.org/officeDocument/2006/relationships/tags" Target="../tags/tag472.xml"/><Relationship Id="rId34" Type="http://schemas.openxmlformats.org/officeDocument/2006/relationships/tags" Target="../tags/tag246.xml"/><Relationship Id="rId55" Type="http://schemas.openxmlformats.org/officeDocument/2006/relationships/tags" Target="../tags/tag267.xml"/><Relationship Id="rId76" Type="http://schemas.openxmlformats.org/officeDocument/2006/relationships/tags" Target="../tags/tag288.xml"/><Relationship Id="rId97" Type="http://schemas.openxmlformats.org/officeDocument/2006/relationships/tags" Target="../tags/tag309.xml"/><Relationship Id="rId120" Type="http://schemas.openxmlformats.org/officeDocument/2006/relationships/tags" Target="../tags/tag332.xml"/><Relationship Id="rId141" Type="http://schemas.openxmlformats.org/officeDocument/2006/relationships/tags" Target="../tags/tag353.xml"/><Relationship Id="rId7" Type="http://schemas.openxmlformats.org/officeDocument/2006/relationships/tags" Target="../tags/tag219.xml"/><Relationship Id="rId162" Type="http://schemas.openxmlformats.org/officeDocument/2006/relationships/tags" Target="../tags/tag374.xml"/><Relationship Id="rId183" Type="http://schemas.openxmlformats.org/officeDocument/2006/relationships/tags" Target="../tags/tag395.xml"/><Relationship Id="rId218" Type="http://schemas.openxmlformats.org/officeDocument/2006/relationships/tags" Target="../tags/tag430.xml"/><Relationship Id="rId239" Type="http://schemas.openxmlformats.org/officeDocument/2006/relationships/tags" Target="../tags/tag451.xml"/><Relationship Id="rId250" Type="http://schemas.openxmlformats.org/officeDocument/2006/relationships/tags" Target="../tags/tag462.xml"/><Relationship Id="rId271" Type="http://schemas.openxmlformats.org/officeDocument/2006/relationships/image" Target="../media/image36.emf"/><Relationship Id="rId24" Type="http://schemas.openxmlformats.org/officeDocument/2006/relationships/tags" Target="../tags/tag236.xml"/><Relationship Id="rId45" Type="http://schemas.openxmlformats.org/officeDocument/2006/relationships/tags" Target="../tags/tag257.xml"/><Relationship Id="rId66" Type="http://schemas.openxmlformats.org/officeDocument/2006/relationships/tags" Target="../tags/tag278.xml"/><Relationship Id="rId87" Type="http://schemas.openxmlformats.org/officeDocument/2006/relationships/tags" Target="../tags/tag299.xml"/><Relationship Id="rId110" Type="http://schemas.openxmlformats.org/officeDocument/2006/relationships/tags" Target="../tags/tag322.xml"/><Relationship Id="rId131" Type="http://schemas.openxmlformats.org/officeDocument/2006/relationships/tags" Target="../tags/tag343.xml"/><Relationship Id="rId152" Type="http://schemas.openxmlformats.org/officeDocument/2006/relationships/tags" Target="../tags/tag364.xml"/><Relationship Id="rId173" Type="http://schemas.openxmlformats.org/officeDocument/2006/relationships/tags" Target="../tags/tag385.xml"/><Relationship Id="rId194" Type="http://schemas.openxmlformats.org/officeDocument/2006/relationships/tags" Target="../tags/tag406.xml"/><Relationship Id="rId208" Type="http://schemas.openxmlformats.org/officeDocument/2006/relationships/tags" Target="../tags/tag420.xml"/><Relationship Id="rId229" Type="http://schemas.openxmlformats.org/officeDocument/2006/relationships/tags" Target="../tags/tag441.xml"/><Relationship Id="rId240" Type="http://schemas.openxmlformats.org/officeDocument/2006/relationships/tags" Target="../tags/tag452.xml"/><Relationship Id="rId261" Type="http://schemas.openxmlformats.org/officeDocument/2006/relationships/tags" Target="../tags/tag473.xml"/><Relationship Id="rId14" Type="http://schemas.openxmlformats.org/officeDocument/2006/relationships/tags" Target="../tags/tag226.xml"/><Relationship Id="rId35" Type="http://schemas.openxmlformats.org/officeDocument/2006/relationships/tags" Target="../tags/tag247.xml"/><Relationship Id="rId56" Type="http://schemas.openxmlformats.org/officeDocument/2006/relationships/tags" Target="../tags/tag268.xml"/><Relationship Id="rId77" Type="http://schemas.openxmlformats.org/officeDocument/2006/relationships/tags" Target="../tags/tag289.xml"/><Relationship Id="rId100" Type="http://schemas.openxmlformats.org/officeDocument/2006/relationships/tags" Target="../tags/tag312.xml"/><Relationship Id="rId8" Type="http://schemas.openxmlformats.org/officeDocument/2006/relationships/tags" Target="../tags/tag220.xml"/><Relationship Id="rId98" Type="http://schemas.openxmlformats.org/officeDocument/2006/relationships/tags" Target="../tags/tag310.xml"/><Relationship Id="rId121" Type="http://schemas.openxmlformats.org/officeDocument/2006/relationships/tags" Target="../tags/tag333.xml"/><Relationship Id="rId142" Type="http://schemas.openxmlformats.org/officeDocument/2006/relationships/tags" Target="../tags/tag354.xml"/><Relationship Id="rId163" Type="http://schemas.openxmlformats.org/officeDocument/2006/relationships/tags" Target="../tags/tag375.xml"/><Relationship Id="rId184" Type="http://schemas.openxmlformats.org/officeDocument/2006/relationships/tags" Target="../tags/tag396.xml"/><Relationship Id="rId219" Type="http://schemas.openxmlformats.org/officeDocument/2006/relationships/tags" Target="../tags/tag431.xml"/><Relationship Id="rId230" Type="http://schemas.openxmlformats.org/officeDocument/2006/relationships/tags" Target="../tags/tag442.xml"/><Relationship Id="rId251" Type="http://schemas.openxmlformats.org/officeDocument/2006/relationships/tags" Target="../tags/tag463.xml"/><Relationship Id="rId25" Type="http://schemas.openxmlformats.org/officeDocument/2006/relationships/tags" Target="../tags/tag237.xml"/><Relationship Id="rId46" Type="http://schemas.openxmlformats.org/officeDocument/2006/relationships/tags" Target="../tags/tag258.xml"/><Relationship Id="rId67" Type="http://schemas.openxmlformats.org/officeDocument/2006/relationships/tags" Target="../tags/tag279.xml"/><Relationship Id="rId88" Type="http://schemas.openxmlformats.org/officeDocument/2006/relationships/tags" Target="../tags/tag300.xml"/><Relationship Id="rId111" Type="http://schemas.openxmlformats.org/officeDocument/2006/relationships/tags" Target="../tags/tag323.xml"/><Relationship Id="rId132" Type="http://schemas.openxmlformats.org/officeDocument/2006/relationships/tags" Target="../tags/tag344.xml"/><Relationship Id="rId153" Type="http://schemas.openxmlformats.org/officeDocument/2006/relationships/tags" Target="../tags/tag365.xml"/><Relationship Id="rId174" Type="http://schemas.openxmlformats.org/officeDocument/2006/relationships/tags" Target="../tags/tag386.xml"/><Relationship Id="rId195" Type="http://schemas.openxmlformats.org/officeDocument/2006/relationships/tags" Target="../tags/tag407.xml"/><Relationship Id="rId209" Type="http://schemas.openxmlformats.org/officeDocument/2006/relationships/tags" Target="../tags/tag421.xml"/><Relationship Id="rId220" Type="http://schemas.openxmlformats.org/officeDocument/2006/relationships/tags" Target="../tags/tag432.xml"/><Relationship Id="rId241" Type="http://schemas.openxmlformats.org/officeDocument/2006/relationships/tags" Target="../tags/tag453.xml"/><Relationship Id="rId15" Type="http://schemas.openxmlformats.org/officeDocument/2006/relationships/tags" Target="../tags/tag227.xml"/><Relationship Id="rId36" Type="http://schemas.openxmlformats.org/officeDocument/2006/relationships/tags" Target="../tags/tag248.xml"/><Relationship Id="rId57" Type="http://schemas.openxmlformats.org/officeDocument/2006/relationships/tags" Target="../tags/tag269.xml"/><Relationship Id="rId262" Type="http://schemas.openxmlformats.org/officeDocument/2006/relationships/tags" Target="../tags/tag474.xml"/><Relationship Id="rId78" Type="http://schemas.openxmlformats.org/officeDocument/2006/relationships/tags" Target="../tags/tag290.xml"/><Relationship Id="rId99" Type="http://schemas.openxmlformats.org/officeDocument/2006/relationships/tags" Target="../tags/tag311.xml"/><Relationship Id="rId101" Type="http://schemas.openxmlformats.org/officeDocument/2006/relationships/tags" Target="../tags/tag313.xml"/><Relationship Id="rId122" Type="http://schemas.openxmlformats.org/officeDocument/2006/relationships/tags" Target="../tags/tag334.xml"/><Relationship Id="rId143" Type="http://schemas.openxmlformats.org/officeDocument/2006/relationships/tags" Target="../tags/tag355.xml"/><Relationship Id="rId164" Type="http://schemas.openxmlformats.org/officeDocument/2006/relationships/tags" Target="../tags/tag376.xml"/><Relationship Id="rId185" Type="http://schemas.openxmlformats.org/officeDocument/2006/relationships/tags" Target="../tags/tag397.xml"/><Relationship Id="rId9" Type="http://schemas.openxmlformats.org/officeDocument/2006/relationships/tags" Target="../tags/tag221.xml"/><Relationship Id="rId210" Type="http://schemas.openxmlformats.org/officeDocument/2006/relationships/tags" Target="../tags/tag422.xml"/><Relationship Id="rId26" Type="http://schemas.openxmlformats.org/officeDocument/2006/relationships/tags" Target="../tags/tag238.xml"/><Relationship Id="rId231" Type="http://schemas.openxmlformats.org/officeDocument/2006/relationships/tags" Target="../tags/tag443.xml"/><Relationship Id="rId252" Type="http://schemas.openxmlformats.org/officeDocument/2006/relationships/tags" Target="../tags/tag464.xml"/><Relationship Id="rId47" Type="http://schemas.openxmlformats.org/officeDocument/2006/relationships/tags" Target="../tags/tag259.xml"/><Relationship Id="rId68" Type="http://schemas.openxmlformats.org/officeDocument/2006/relationships/tags" Target="../tags/tag280.xml"/><Relationship Id="rId89" Type="http://schemas.openxmlformats.org/officeDocument/2006/relationships/tags" Target="../tags/tag301.xml"/><Relationship Id="rId112" Type="http://schemas.openxmlformats.org/officeDocument/2006/relationships/tags" Target="../tags/tag324.xml"/><Relationship Id="rId133" Type="http://schemas.openxmlformats.org/officeDocument/2006/relationships/tags" Target="../tags/tag345.xml"/><Relationship Id="rId154" Type="http://schemas.openxmlformats.org/officeDocument/2006/relationships/tags" Target="../tags/tag366.xml"/><Relationship Id="rId175" Type="http://schemas.openxmlformats.org/officeDocument/2006/relationships/tags" Target="../tags/tag387.xml"/><Relationship Id="rId196" Type="http://schemas.openxmlformats.org/officeDocument/2006/relationships/tags" Target="../tags/tag408.xml"/><Relationship Id="rId200" Type="http://schemas.openxmlformats.org/officeDocument/2006/relationships/tags" Target="../tags/tag412.xml"/><Relationship Id="rId16" Type="http://schemas.openxmlformats.org/officeDocument/2006/relationships/tags" Target="../tags/tag228.xml"/><Relationship Id="rId221" Type="http://schemas.openxmlformats.org/officeDocument/2006/relationships/tags" Target="../tags/tag433.xml"/><Relationship Id="rId242" Type="http://schemas.openxmlformats.org/officeDocument/2006/relationships/tags" Target="../tags/tag454.xml"/><Relationship Id="rId263" Type="http://schemas.openxmlformats.org/officeDocument/2006/relationships/tags" Target="../tags/tag475.xml"/><Relationship Id="rId37" Type="http://schemas.openxmlformats.org/officeDocument/2006/relationships/tags" Target="../tags/tag249.xml"/><Relationship Id="rId58" Type="http://schemas.openxmlformats.org/officeDocument/2006/relationships/tags" Target="../tags/tag270.xml"/><Relationship Id="rId79" Type="http://schemas.openxmlformats.org/officeDocument/2006/relationships/tags" Target="../tags/tag291.xml"/><Relationship Id="rId102" Type="http://schemas.openxmlformats.org/officeDocument/2006/relationships/tags" Target="../tags/tag314.xml"/><Relationship Id="rId123" Type="http://schemas.openxmlformats.org/officeDocument/2006/relationships/tags" Target="../tags/tag335.xml"/><Relationship Id="rId144" Type="http://schemas.openxmlformats.org/officeDocument/2006/relationships/tags" Target="../tags/tag356.xml"/><Relationship Id="rId90" Type="http://schemas.openxmlformats.org/officeDocument/2006/relationships/tags" Target="../tags/tag302.xml"/><Relationship Id="rId165" Type="http://schemas.openxmlformats.org/officeDocument/2006/relationships/tags" Target="../tags/tag377.xml"/><Relationship Id="rId186" Type="http://schemas.openxmlformats.org/officeDocument/2006/relationships/tags" Target="../tags/tag398.xml"/><Relationship Id="rId211" Type="http://schemas.openxmlformats.org/officeDocument/2006/relationships/tags" Target="../tags/tag423.xml"/><Relationship Id="rId232" Type="http://schemas.openxmlformats.org/officeDocument/2006/relationships/tags" Target="../tags/tag444.xml"/><Relationship Id="rId253" Type="http://schemas.openxmlformats.org/officeDocument/2006/relationships/tags" Target="../tags/tag465.xml"/><Relationship Id="rId27" Type="http://schemas.openxmlformats.org/officeDocument/2006/relationships/tags" Target="../tags/tag239.xml"/><Relationship Id="rId48" Type="http://schemas.openxmlformats.org/officeDocument/2006/relationships/tags" Target="../tags/tag260.xml"/><Relationship Id="rId69" Type="http://schemas.openxmlformats.org/officeDocument/2006/relationships/tags" Target="../tags/tag281.xml"/><Relationship Id="rId113" Type="http://schemas.openxmlformats.org/officeDocument/2006/relationships/tags" Target="../tags/tag325.xml"/><Relationship Id="rId134" Type="http://schemas.openxmlformats.org/officeDocument/2006/relationships/tags" Target="../tags/tag346.xml"/><Relationship Id="rId80" Type="http://schemas.openxmlformats.org/officeDocument/2006/relationships/tags" Target="../tags/tag292.xml"/><Relationship Id="rId155" Type="http://schemas.openxmlformats.org/officeDocument/2006/relationships/tags" Target="../tags/tag367.xml"/><Relationship Id="rId176" Type="http://schemas.openxmlformats.org/officeDocument/2006/relationships/tags" Target="../tags/tag388.xml"/><Relationship Id="rId197" Type="http://schemas.openxmlformats.org/officeDocument/2006/relationships/tags" Target="../tags/tag409.xml"/><Relationship Id="rId201" Type="http://schemas.openxmlformats.org/officeDocument/2006/relationships/tags" Target="../tags/tag413.xml"/><Relationship Id="rId222" Type="http://schemas.openxmlformats.org/officeDocument/2006/relationships/tags" Target="../tags/tag434.xml"/><Relationship Id="rId243" Type="http://schemas.openxmlformats.org/officeDocument/2006/relationships/tags" Target="../tags/tag455.xml"/><Relationship Id="rId264" Type="http://schemas.openxmlformats.org/officeDocument/2006/relationships/tags" Target="../tags/tag476.xml"/><Relationship Id="rId17" Type="http://schemas.openxmlformats.org/officeDocument/2006/relationships/tags" Target="../tags/tag229.xml"/><Relationship Id="rId38" Type="http://schemas.openxmlformats.org/officeDocument/2006/relationships/tags" Target="../tags/tag250.xml"/><Relationship Id="rId59" Type="http://schemas.openxmlformats.org/officeDocument/2006/relationships/tags" Target="../tags/tag271.xml"/><Relationship Id="rId103" Type="http://schemas.openxmlformats.org/officeDocument/2006/relationships/tags" Target="../tags/tag315.xml"/><Relationship Id="rId124" Type="http://schemas.openxmlformats.org/officeDocument/2006/relationships/tags" Target="../tags/tag336.xml"/><Relationship Id="rId70" Type="http://schemas.openxmlformats.org/officeDocument/2006/relationships/tags" Target="../tags/tag282.xml"/><Relationship Id="rId91" Type="http://schemas.openxmlformats.org/officeDocument/2006/relationships/tags" Target="../tags/tag303.xml"/><Relationship Id="rId145" Type="http://schemas.openxmlformats.org/officeDocument/2006/relationships/tags" Target="../tags/tag357.xml"/><Relationship Id="rId166" Type="http://schemas.openxmlformats.org/officeDocument/2006/relationships/tags" Target="../tags/tag378.xml"/><Relationship Id="rId187" Type="http://schemas.openxmlformats.org/officeDocument/2006/relationships/tags" Target="../tags/tag399.xml"/><Relationship Id="rId1" Type="http://schemas.openxmlformats.org/officeDocument/2006/relationships/tags" Target="../tags/tag213.xml"/><Relationship Id="rId212" Type="http://schemas.openxmlformats.org/officeDocument/2006/relationships/tags" Target="../tags/tag424.xml"/><Relationship Id="rId233" Type="http://schemas.openxmlformats.org/officeDocument/2006/relationships/tags" Target="../tags/tag445.xml"/><Relationship Id="rId254" Type="http://schemas.openxmlformats.org/officeDocument/2006/relationships/tags" Target="../tags/tag466.xml"/><Relationship Id="rId28" Type="http://schemas.openxmlformats.org/officeDocument/2006/relationships/tags" Target="../tags/tag240.xml"/><Relationship Id="rId49" Type="http://schemas.openxmlformats.org/officeDocument/2006/relationships/tags" Target="../tags/tag261.xml"/><Relationship Id="rId114" Type="http://schemas.openxmlformats.org/officeDocument/2006/relationships/tags" Target="../tags/tag326.xml"/><Relationship Id="rId60" Type="http://schemas.openxmlformats.org/officeDocument/2006/relationships/tags" Target="../tags/tag272.xml"/><Relationship Id="rId81" Type="http://schemas.openxmlformats.org/officeDocument/2006/relationships/tags" Target="../tags/tag293.xml"/><Relationship Id="rId135" Type="http://schemas.openxmlformats.org/officeDocument/2006/relationships/tags" Target="../tags/tag347.xml"/><Relationship Id="rId156" Type="http://schemas.openxmlformats.org/officeDocument/2006/relationships/tags" Target="../tags/tag368.xml"/><Relationship Id="rId177" Type="http://schemas.openxmlformats.org/officeDocument/2006/relationships/tags" Target="../tags/tag389.xml"/><Relationship Id="rId198" Type="http://schemas.openxmlformats.org/officeDocument/2006/relationships/tags" Target="../tags/tag410.xml"/><Relationship Id="rId202" Type="http://schemas.openxmlformats.org/officeDocument/2006/relationships/tags" Target="../tags/tag414.xml"/><Relationship Id="rId223" Type="http://schemas.openxmlformats.org/officeDocument/2006/relationships/tags" Target="../tags/tag435.xml"/><Relationship Id="rId244" Type="http://schemas.openxmlformats.org/officeDocument/2006/relationships/tags" Target="../tags/tag456.xml"/><Relationship Id="rId18" Type="http://schemas.openxmlformats.org/officeDocument/2006/relationships/tags" Target="../tags/tag230.xml"/><Relationship Id="rId39" Type="http://schemas.openxmlformats.org/officeDocument/2006/relationships/tags" Target="../tags/tag251.xml"/><Relationship Id="rId265" Type="http://schemas.openxmlformats.org/officeDocument/2006/relationships/tags" Target="../tags/tag477.xml"/><Relationship Id="rId50" Type="http://schemas.openxmlformats.org/officeDocument/2006/relationships/tags" Target="../tags/tag262.xml"/><Relationship Id="rId104" Type="http://schemas.openxmlformats.org/officeDocument/2006/relationships/tags" Target="../tags/tag316.xml"/><Relationship Id="rId125" Type="http://schemas.openxmlformats.org/officeDocument/2006/relationships/tags" Target="../tags/tag337.xml"/><Relationship Id="rId146" Type="http://schemas.openxmlformats.org/officeDocument/2006/relationships/tags" Target="../tags/tag358.xml"/><Relationship Id="rId167" Type="http://schemas.openxmlformats.org/officeDocument/2006/relationships/tags" Target="../tags/tag379.xml"/><Relationship Id="rId188" Type="http://schemas.openxmlformats.org/officeDocument/2006/relationships/tags" Target="../tags/tag400.xml"/><Relationship Id="rId71" Type="http://schemas.openxmlformats.org/officeDocument/2006/relationships/tags" Target="../tags/tag283.xml"/><Relationship Id="rId92" Type="http://schemas.openxmlformats.org/officeDocument/2006/relationships/tags" Target="../tags/tag304.xml"/><Relationship Id="rId213" Type="http://schemas.openxmlformats.org/officeDocument/2006/relationships/tags" Target="../tags/tag425.xml"/><Relationship Id="rId234" Type="http://schemas.openxmlformats.org/officeDocument/2006/relationships/tags" Target="../tags/tag446.xml"/><Relationship Id="rId2" Type="http://schemas.openxmlformats.org/officeDocument/2006/relationships/tags" Target="../tags/tag214.xml"/><Relationship Id="rId29" Type="http://schemas.openxmlformats.org/officeDocument/2006/relationships/tags" Target="../tags/tag241.xml"/><Relationship Id="rId255" Type="http://schemas.openxmlformats.org/officeDocument/2006/relationships/tags" Target="../tags/tag467.xml"/><Relationship Id="rId40" Type="http://schemas.openxmlformats.org/officeDocument/2006/relationships/tags" Target="../tags/tag252.xml"/><Relationship Id="rId115" Type="http://schemas.openxmlformats.org/officeDocument/2006/relationships/tags" Target="../tags/tag327.xml"/><Relationship Id="rId136" Type="http://schemas.openxmlformats.org/officeDocument/2006/relationships/tags" Target="../tags/tag348.xml"/><Relationship Id="rId157" Type="http://schemas.openxmlformats.org/officeDocument/2006/relationships/tags" Target="../tags/tag369.xml"/><Relationship Id="rId178" Type="http://schemas.openxmlformats.org/officeDocument/2006/relationships/tags" Target="../tags/tag390.xml"/><Relationship Id="rId61" Type="http://schemas.openxmlformats.org/officeDocument/2006/relationships/tags" Target="../tags/tag273.xml"/><Relationship Id="rId82" Type="http://schemas.openxmlformats.org/officeDocument/2006/relationships/tags" Target="../tags/tag294.xml"/><Relationship Id="rId199" Type="http://schemas.openxmlformats.org/officeDocument/2006/relationships/tags" Target="../tags/tag411.xml"/><Relationship Id="rId203" Type="http://schemas.openxmlformats.org/officeDocument/2006/relationships/tags" Target="../tags/tag415.xml"/><Relationship Id="rId19" Type="http://schemas.openxmlformats.org/officeDocument/2006/relationships/tags" Target="../tags/tag231.xml"/><Relationship Id="rId224" Type="http://schemas.openxmlformats.org/officeDocument/2006/relationships/tags" Target="../tags/tag436.xml"/><Relationship Id="rId245" Type="http://schemas.openxmlformats.org/officeDocument/2006/relationships/tags" Target="../tags/tag457.xml"/><Relationship Id="rId266" Type="http://schemas.openxmlformats.org/officeDocument/2006/relationships/tags" Target="../tags/tag478.xml"/><Relationship Id="rId30" Type="http://schemas.openxmlformats.org/officeDocument/2006/relationships/tags" Target="../tags/tag242.xml"/><Relationship Id="rId105" Type="http://schemas.openxmlformats.org/officeDocument/2006/relationships/tags" Target="../tags/tag317.xml"/><Relationship Id="rId126" Type="http://schemas.openxmlformats.org/officeDocument/2006/relationships/tags" Target="../tags/tag338.xml"/><Relationship Id="rId147" Type="http://schemas.openxmlformats.org/officeDocument/2006/relationships/tags" Target="../tags/tag359.xml"/><Relationship Id="rId168" Type="http://schemas.openxmlformats.org/officeDocument/2006/relationships/tags" Target="../tags/tag380.xml"/><Relationship Id="rId51" Type="http://schemas.openxmlformats.org/officeDocument/2006/relationships/tags" Target="../tags/tag263.xml"/><Relationship Id="rId72" Type="http://schemas.openxmlformats.org/officeDocument/2006/relationships/tags" Target="../tags/tag284.xml"/><Relationship Id="rId93" Type="http://schemas.openxmlformats.org/officeDocument/2006/relationships/tags" Target="../tags/tag305.xml"/><Relationship Id="rId189" Type="http://schemas.openxmlformats.org/officeDocument/2006/relationships/tags" Target="../tags/tag401.xml"/><Relationship Id="rId3" Type="http://schemas.openxmlformats.org/officeDocument/2006/relationships/tags" Target="../tags/tag215.xml"/><Relationship Id="rId214" Type="http://schemas.openxmlformats.org/officeDocument/2006/relationships/tags" Target="../tags/tag426.xml"/><Relationship Id="rId235" Type="http://schemas.openxmlformats.org/officeDocument/2006/relationships/tags" Target="../tags/tag447.xml"/><Relationship Id="rId256" Type="http://schemas.openxmlformats.org/officeDocument/2006/relationships/tags" Target="../tags/tag468.xml"/><Relationship Id="rId116" Type="http://schemas.openxmlformats.org/officeDocument/2006/relationships/tags" Target="../tags/tag328.xml"/><Relationship Id="rId137" Type="http://schemas.openxmlformats.org/officeDocument/2006/relationships/tags" Target="../tags/tag349.xml"/><Relationship Id="rId158" Type="http://schemas.openxmlformats.org/officeDocument/2006/relationships/tags" Target="../tags/tag370.xml"/><Relationship Id="rId20" Type="http://schemas.openxmlformats.org/officeDocument/2006/relationships/tags" Target="../tags/tag232.xml"/><Relationship Id="rId41" Type="http://schemas.openxmlformats.org/officeDocument/2006/relationships/tags" Target="../tags/tag253.xml"/><Relationship Id="rId62" Type="http://schemas.openxmlformats.org/officeDocument/2006/relationships/tags" Target="../tags/tag274.xml"/><Relationship Id="rId83" Type="http://schemas.openxmlformats.org/officeDocument/2006/relationships/tags" Target="../tags/tag295.xml"/><Relationship Id="rId179" Type="http://schemas.openxmlformats.org/officeDocument/2006/relationships/tags" Target="../tags/tag391.xml"/><Relationship Id="rId190" Type="http://schemas.openxmlformats.org/officeDocument/2006/relationships/tags" Target="../tags/tag402.xml"/><Relationship Id="rId204" Type="http://schemas.openxmlformats.org/officeDocument/2006/relationships/tags" Target="../tags/tag416.xml"/><Relationship Id="rId225" Type="http://schemas.openxmlformats.org/officeDocument/2006/relationships/tags" Target="../tags/tag437.xml"/><Relationship Id="rId246" Type="http://schemas.openxmlformats.org/officeDocument/2006/relationships/tags" Target="../tags/tag458.xml"/><Relationship Id="rId267" Type="http://schemas.openxmlformats.org/officeDocument/2006/relationships/tags" Target="../tags/tag479.xml"/><Relationship Id="rId106" Type="http://schemas.openxmlformats.org/officeDocument/2006/relationships/tags" Target="../tags/tag318.xml"/><Relationship Id="rId127" Type="http://schemas.openxmlformats.org/officeDocument/2006/relationships/tags" Target="../tags/tag339.xml"/><Relationship Id="rId10" Type="http://schemas.openxmlformats.org/officeDocument/2006/relationships/tags" Target="../tags/tag222.xml"/><Relationship Id="rId31" Type="http://schemas.openxmlformats.org/officeDocument/2006/relationships/tags" Target="../tags/tag243.xml"/><Relationship Id="rId52" Type="http://schemas.openxmlformats.org/officeDocument/2006/relationships/tags" Target="../tags/tag264.xml"/><Relationship Id="rId73" Type="http://schemas.openxmlformats.org/officeDocument/2006/relationships/tags" Target="../tags/tag285.xml"/><Relationship Id="rId94" Type="http://schemas.openxmlformats.org/officeDocument/2006/relationships/tags" Target="../tags/tag306.xml"/><Relationship Id="rId148" Type="http://schemas.openxmlformats.org/officeDocument/2006/relationships/tags" Target="../tags/tag360.xml"/><Relationship Id="rId169" Type="http://schemas.openxmlformats.org/officeDocument/2006/relationships/tags" Target="../tags/tag381.xml"/><Relationship Id="rId4" Type="http://schemas.openxmlformats.org/officeDocument/2006/relationships/tags" Target="../tags/tag216.xml"/><Relationship Id="rId180" Type="http://schemas.openxmlformats.org/officeDocument/2006/relationships/tags" Target="../tags/tag392.xml"/><Relationship Id="rId215" Type="http://schemas.openxmlformats.org/officeDocument/2006/relationships/tags" Target="../tags/tag427.xml"/><Relationship Id="rId236" Type="http://schemas.openxmlformats.org/officeDocument/2006/relationships/tags" Target="../tags/tag448.xml"/><Relationship Id="rId257" Type="http://schemas.openxmlformats.org/officeDocument/2006/relationships/tags" Target="../tags/tag469.xml"/><Relationship Id="rId42" Type="http://schemas.openxmlformats.org/officeDocument/2006/relationships/tags" Target="../tags/tag254.xml"/><Relationship Id="rId84" Type="http://schemas.openxmlformats.org/officeDocument/2006/relationships/tags" Target="../tags/tag296.xml"/><Relationship Id="rId138" Type="http://schemas.openxmlformats.org/officeDocument/2006/relationships/tags" Target="../tags/tag350.xml"/><Relationship Id="rId191" Type="http://schemas.openxmlformats.org/officeDocument/2006/relationships/tags" Target="../tags/tag403.xml"/><Relationship Id="rId205" Type="http://schemas.openxmlformats.org/officeDocument/2006/relationships/tags" Target="../tags/tag417.xml"/><Relationship Id="rId247" Type="http://schemas.openxmlformats.org/officeDocument/2006/relationships/tags" Target="../tags/tag459.xml"/><Relationship Id="rId107" Type="http://schemas.openxmlformats.org/officeDocument/2006/relationships/tags" Target="../tags/tag319.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stuart@steelnet.org"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6414-58A0-460B-B02E-6C3FD2665BAE}"/>
              </a:ext>
            </a:extLst>
          </p:cNvPr>
          <p:cNvSpPr>
            <a:spLocks noGrp="1"/>
          </p:cNvSpPr>
          <p:nvPr>
            <p:ph type="ctrTitle"/>
          </p:nvPr>
        </p:nvSpPr>
        <p:spPr>
          <a:xfrm>
            <a:off x="31322" y="683375"/>
            <a:ext cx="11377163" cy="2234045"/>
          </a:xfrm>
        </p:spPr>
        <p:txBody>
          <a:bodyPr>
            <a:normAutofit fontScale="90000"/>
          </a:bodyPr>
          <a:lstStyle/>
          <a:p>
            <a:r>
              <a:rPr lang="en-US" dirty="0"/>
              <a:t>American Steel:  EAF Through and Through (Sustainably)</a:t>
            </a:r>
            <a:br>
              <a:rPr lang="en-US" dirty="0"/>
            </a:br>
            <a:br>
              <a:rPr lang="en-US" dirty="0"/>
            </a:br>
            <a:endParaRPr lang="en-US" sz="2700" dirty="0"/>
          </a:p>
        </p:txBody>
      </p:sp>
      <p:sp>
        <p:nvSpPr>
          <p:cNvPr id="9" name="Slide Number Placeholder 8">
            <a:extLst>
              <a:ext uri="{FF2B5EF4-FFF2-40B4-BE49-F238E27FC236}">
                <a16:creationId xmlns:a16="http://schemas.microsoft.com/office/drawing/2014/main" id="{6B7D239A-7B4A-4A70-93C4-2A4F34F1E08B}"/>
              </a:ext>
            </a:extLst>
          </p:cNvPr>
          <p:cNvSpPr>
            <a:spLocks noGrp="1"/>
          </p:cNvSpPr>
          <p:nvPr>
            <p:ph type="sldNum" sz="quarter" idx="12"/>
          </p:nvPr>
        </p:nvSpPr>
        <p:spPr/>
        <p:txBody>
          <a:bodyPr/>
          <a:lstStyle/>
          <a:p>
            <a:fld id="{E9D942D7-5187-44A4-AF58-99898B7FE784}" type="slidenum">
              <a:rPr lang="en-US" smtClean="0"/>
              <a:pPr/>
              <a:t>1</a:t>
            </a:fld>
            <a:endParaRPr lang="en-US" dirty="0"/>
          </a:p>
        </p:txBody>
      </p:sp>
      <p:sp>
        <p:nvSpPr>
          <p:cNvPr id="5" name="Subtitle 4">
            <a:extLst>
              <a:ext uri="{FF2B5EF4-FFF2-40B4-BE49-F238E27FC236}">
                <a16:creationId xmlns:a16="http://schemas.microsoft.com/office/drawing/2014/main" id="{F5C5631F-ED31-636D-ECC5-1ED81DC7155D}"/>
              </a:ext>
            </a:extLst>
          </p:cNvPr>
          <p:cNvSpPr>
            <a:spLocks noGrp="1"/>
          </p:cNvSpPr>
          <p:nvPr>
            <p:ph type="subTitle" idx="1"/>
          </p:nvPr>
        </p:nvSpPr>
        <p:spPr/>
        <p:txBody>
          <a:bodyPr/>
          <a:lstStyle/>
          <a:p>
            <a:r>
              <a:rPr lang="en-US" sz="1800" dirty="0"/>
              <a:t>National Slag Association Annual Meeting</a:t>
            </a:r>
            <a:br>
              <a:rPr lang="en-US" sz="1800" dirty="0"/>
            </a:br>
            <a:r>
              <a:rPr lang="en-US" sz="1800" dirty="0"/>
              <a:t>September 16, 2024</a:t>
            </a:r>
            <a:endParaRPr lang="en-US" dirty="0"/>
          </a:p>
        </p:txBody>
      </p:sp>
    </p:spTree>
    <p:extLst>
      <p:ext uri="{BB962C8B-B14F-4D97-AF65-F5344CB8AC3E}">
        <p14:creationId xmlns:p14="http://schemas.microsoft.com/office/powerpoint/2010/main" val="354541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806949552"/>
              </p:ext>
            </p:extLst>
          </p:nvPr>
        </p:nvGraphicFramePr>
        <p:xfrm>
          <a:off x="-1" y="0"/>
          <a:ext cx="12192001" cy="67255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238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387" y="-3308"/>
            <a:ext cx="11632161" cy="627736"/>
          </a:xfrm>
          <a:prstGeom prst="rect">
            <a:avLst/>
          </a:prstGeom>
        </p:spPr>
        <p:txBody>
          <a:bodyPr vert="horz" wrap="square" lIns="0" tIns="12065" rIns="0" bIns="0" rtlCol="0">
            <a:spAutoFit/>
          </a:bodyPr>
          <a:lstStyle/>
          <a:p>
            <a:pPr marL="12700">
              <a:lnSpc>
                <a:spcPct val="100000"/>
              </a:lnSpc>
              <a:spcBef>
                <a:spcPts val="95"/>
              </a:spcBef>
            </a:pPr>
            <a:r>
              <a:rPr lang="en-US" sz="4000" dirty="0"/>
              <a:t>Lots of folks are Interested in Green Steel </a:t>
            </a:r>
            <a:endParaRPr sz="4000" dirty="0"/>
          </a:p>
        </p:txBody>
      </p:sp>
      <p:sp>
        <p:nvSpPr>
          <p:cNvPr id="7" name="object 7"/>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11</a:t>
            </a:fld>
            <a:endParaRPr spc="-25" dirty="0"/>
          </a:p>
        </p:txBody>
      </p:sp>
      <p:grpSp>
        <p:nvGrpSpPr>
          <p:cNvPr id="12" name="Group 11">
            <a:extLst>
              <a:ext uri="{FF2B5EF4-FFF2-40B4-BE49-F238E27FC236}">
                <a16:creationId xmlns:a16="http://schemas.microsoft.com/office/drawing/2014/main" id="{678715AB-3FFB-462D-CB6E-F6A9B877A2E3}"/>
              </a:ext>
            </a:extLst>
          </p:cNvPr>
          <p:cNvGrpSpPr/>
          <p:nvPr/>
        </p:nvGrpSpPr>
        <p:grpSpPr>
          <a:xfrm>
            <a:off x="1222044" y="716148"/>
            <a:ext cx="9481352" cy="5425704"/>
            <a:chOff x="896644" y="498250"/>
            <a:chExt cx="9882736" cy="5735322"/>
          </a:xfrm>
        </p:grpSpPr>
        <p:grpSp>
          <p:nvGrpSpPr>
            <p:cNvPr id="9" name="Group 8">
              <a:extLst>
                <a:ext uri="{FF2B5EF4-FFF2-40B4-BE49-F238E27FC236}">
                  <a16:creationId xmlns:a16="http://schemas.microsoft.com/office/drawing/2014/main" id="{B229ED78-449D-74EC-7F07-01E9E5A881DE}"/>
                </a:ext>
              </a:extLst>
            </p:cNvPr>
            <p:cNvGrpSpPr/>
            <p:nvPr/>
          </p:nvGrpSpPr>
          <p:grpSpPr>
            <a:xfrm>
              <a:off x="896644" y="498250"/>
              <a:ext cx="9882736" cy="5735322"/>
              <a:chOff x="941033" y="470516"/>
              <a:chExt cx="9882736" cy="5735322"/>
            </a:xfrm>
          </p:grpSpPr>
          <p:pic>
            <p:nvPicPr>
              <p:cNvPr id="4" name="Picture 3">
                <a:extLst>
                  <a:ext uri="{FF2B5EF4-FFF2-40B4-BE49-F238E27FC236}">
                    <a16:creationId xmlns:a16="http://schemas.microsoft.com/office/drawing/2014/main" id="{54E386E3-7833-975B-BD52-301B5C655AE8}"/>
                  </a:ext>
                </a:extLst>
              </p:cNvPr>
              <p:cNvPicPr>
                <a:picLocks noChangeAspect="1"/>
              </p:cNvPicPr>
              <p:nvPr/>
            </p:nvPicPr>
            <p:blipFill rotWithShape="1">
              <a:blip r:embed="rId2"/>
              <a:srcRect l="11871" t="10153" r="7068" b="5418"/>
              <a:stretch/>
            </p:blipFill>
            <p:spPr>
              <a:xfrm>
                <a:off x="941033" y="470516"/>
                <a:ext cx="9882736" cy="5735322"/>
              </a:xfrm>
              <a:prstGeom prst="rect">
                <a:avLst/>
              </a:prstGeom>
            </p:spPr>
          </p:pic>
          <p:sp>
            <p:nvSpPr>
              <p:cNvPr id="5" name="TextBox 4">
                <a:extLst>
                  <a:ext uri="{FF2B5EF4-FFF2-40B4-BE49-F238E27FC236}">
                    <a16:creationId xmlns:a16="http://schemas.microsoft.com/office/drawing/2014/main" id="{37716FF0-7F18-A9AA-B99C-FF8F9ADAB3F8}"/>
                  </a:ext>
                </a:extLst>
              </p:cNvPr>
              <p:cNvSpPr txBox="1"/>
              <p:nvPr/>
            </p:nvSpPr>
            <p:spPr>
              <a:xfrm>
                <a:off x="1065320" y="624428"/>
                <a:ext cx="7599286" cy="627736"/>
              </a:xfrm>
              <a:prstGeom prst="rect">
                <a:avLst/>
              </a:prstGeom>
              <a:solidFill>
                <a:schemeClr val="bg1"/>
              </a:solidFill>
            </p:spPr>
            <p:txBody>
              <a:bodyPr wrap="square" rtlCol="0">
                <a:spAutoFit/>
              </a:bodyPr>
              <a:lstStyle/>
              <a:p>
                <a:endParaRPr lang="en-US" dirty="0"/>
              </a:p>
            </p:txBody>
          </p:sp>
        </p:grpSp>
        <p:pic>
          <p:nvPicPr>
            <p:cNvPr id="11" name="Picture 10" descr="A close-up of a logo&#10;&#10;Description automatically generated">
              <a:extLst>
                <a:ext uri="{FF2B5EF4-FFF2-40B4-BE49-F238E27FC236}">
                  <a16:creationId xmlns:a16="http://schemas.microsoft.com/office/drawing/2014/main" id="{25DF6EC7-92F5-B2D9-8BEE-C2D81E49A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20" y="624428"/>
              <a:ext cx="3366516" cy="890016"/>
            </a:xfrm>
            <a:prstGeom prst="rect">
              <a:avLst/>
            </a:prstGeom>
          </p:spPr>
        </p:pic>
      </p:grpSp>
      <p:sp>
        <p:nvSpPr>
          <p:cNvPr id="8" name="Date Placeholder 1">
            <a:extLst>
              <a:ext uri="{FF2B5EF4-FFF2-40B4-BE49-F238E27FC236}">
                <a16:creationId xmlns:a16="http://schemas.microsoft.com/office/drawing/2014/main" id="{BFCE69E4-8AA3-87E5-0677-7B6120EC100A}"/>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27756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8C25481-13CA-7502-8786-64C48FF16040}"/>
              </a:ext>
            </a:extLst>
          </p:cNvPr>
          <p:cNvSpPr>
            <a:spLocks noGrp="1"/>
          </p:cNvSpPr>
          <p:nvPr>
            <p:ph type="title"/>
          </p:nvPr>
        </p:nvSpPr>
        <p:spPr>
          <a:xfrm>
            <a:off x="241177" y="124428"/>
            <a:ext cx="10972800" cy="914399"/>
          </a:xfrm>
        </p:spPr>
        <p:txBody>
          <a:bodyPr/>
          <a:lstStyle/>
          <a:p>
            <a:r>
              <a:rPr lang="en-US" dirty="0"/>
              <a:t>Decarbonization Strategies</a:t>
            </a:r>
          </a:p>
        </p:txBody>
      </p:sp>
      <p:graphicFrame>
        <p:nvGraphicFramePr>
          <p:cNvPr id="12" name="Diagram 11">
            <a:extLst>
              <a:ext uri="{FF2B5EF4-FFF2-40B4-BE49-F238E27FC236}">
                <a16:creationId xmlns:a16="http://schemas.microsoft.com/office/drawing/2014/main" id="{53DCE2C3-C1EE-B2C3-0770-3B4FAA3E1879}"/>
              </a:ext>
            </a:extLst>
          </p:cNvPr>
          <p:cNvGraphicFramePr/>
          <p:nvPr/>
        </p:nvGraphicFramePr>
        <p:xfrm>
          <a:off x="1219201" y="674703"/>
          <a:ext cx="9016752" cy="5709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E3EACCB6-6ACD-A03E-AD59-B56EC24280CA}"/>
              </a:ext>
            </a:extLst>
          </p:cNvPr>
          <p:cNvSpPr>
            <a:spLocks noGrp="1"/>
          </p:cNvSpPr>
          <p:nvPr>
            <p:ph type="sldNum" sz="quarter" idx="12"/>
          </p:nvPr>
        </p:nvSpPr>
        <p:spPr>
          <a:xfrm>
            <a:off x="11478408" y="6412444"/>
            <a:ext cx="446892"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D942D7-5187-44A4-AF58-99898B7FE784}" type="slidenum">
              <a:rPr lang="en-US" smtClean="0"/>
              <a:pPr/>
              <a:t>12</a:t>
            </a:fld>
            <a:endParaRPr lang="en-US" dirty="0"/>
          </a:p>
        </p:txBody>
      </p:sp>
      <p:sp>
        <p:nvSpPr>
          <p:cNvPr id="3" name="Date Placeholder 1">
            <a:extLst>
              <a:ext uri="{FF2B5EF4-FFF2-40B4-BE49-F238E27FC236}">
                <a16:creationId xmlns:a16="http://schemas.microsoft.com/office/drawing/2014/main" id="{6D66DE77-42AD-46C3-4DFE-EBDA71988F6C}"/>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95421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40076" y="79336"/>
            <a:ext cx="4154805" cy="1243930"/>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92D050"/>
                </a:solidFill>
                <a:latin typeface="Calibri"/>
                <a:cs typeface="Calibri"/>
              </a:rPr>
              <a:t>Decarbonization</a:t>
            </a:r>
            <a:r>
              <a:rPr sz="1800" b="1" spc="-85" dirty="0">
                <a:solidFill>
                  <a:srgbClr val="92D050"/>
                </a:solidFill>
                <a:latin typeface="Calibri"/>
                <a:cs typeface="Calibri"/>
              </a:rPr>
              <a:t> </a:t>
            </a:r>
            <a:r>
              <a:rPr sz="4000" b="1" spc="-10" dirty="0">
                <a:solidFill>
                  <a:srgbClr val="92D050"/>
                </a:solidFill>
                <a:latin typeface="Calibri"/>
                <a:cs typeface="Calibri"/>
              </a:rPr>
              <a:t>Strategy:</a:t>
            </a:r>
            <a:endParaRPr sz="4000" dirty="0">
              <a:latin typeface="Calibri"/>
              <a:cs typeface="Calibri"/>
            </a:endParaRPr>
          </a:p>
        </p:txBody>
      </p:sp>
      <p:sp>
        <p:nvSpPr>
          <p:cNvPr id="3" name="object 3"/>
          <p:cNvSpPr txBox="1">
            <a:spLocks noGrp="1"/>
          </p:cNvSpPr>
          <p:nvPr>
            <p:ph type="title"/>
          </p:nvPr>
        </p:nvSpPr>
        <p:spPr>
          <a:xfrm>
            <a:off x="7328852" y="1583829"/>
            <a:ext cx="4402455" cy="629018"/>
          </a:xfrm>
          <a:prstGeom prst="rect">
            <a:avLst/>
          </a:prstGeom>
        </p:spPr>
        <p:txBody>
          <a:bodyPr vert="horz" wrap="square" lIns="0" tIns="13335" rIns="0" bIns="0" rtlCol="0">
            <a:spAutoFit/>
          </a:bodyPr>
          <a:lstStyle/>
          <a:p>
            <a:pPr marL="12700" marR="5080">
              <a:lnSpc>
                <a:spcPct val="100000"/>
              </a:lnSpc>
            </a:pPr>
            <a:r>
              <a:rPr sz="2000" b="1" dirty="0">
                <a:latin typeface="Arial"/>
                <a:cs typeface="Arial"/>
              </a:rPr>
              <a:t>Material</a:t>
            </a:r>
            <a:r>
              <a:rPr sz="2000" b="1" spc="-60" dirty="0">
                <a:latin typeface="Arial"/>
                <a:cs typeface="Arial"/>
              </a:rPr>
              <a:t> </a:t>
            </a:r>
            <a:r>
              <a:rPr sz="2000" b="1" dirty="0">
                <a:latin typeface="Arial"/>
                <a:cs typeface="Arial"/>
              </a:rPr>
              <a:t>and</a:t>
            </a:r>
            <a:r>
              <a:rPr sz="2000" b="1" spc="-45" dirty="0">
                <a:latin typeface="Arial"/>
                <a:cs typeface="Arial"/>
              </a:rPr>
              <a:t> </a:t>
            </a:r>
            <a:r>
              <a:rPr sz="2000" b="1" spc="-10" dirty="0">
                <a:latin typeface="Arial"/>
                <a:cs typeface="Arial"/>
              </a:rPr>
              <a:t>energy </a:t>
            </a:r>
            <a:r>
              <a:rPr sz="2000" b="1" dirty="0">
                <a:latin typeface="Arial"/>
                <a:cs typeface="Arial"/>
              </a:rPr>
              <a:t>efficiency</a:t>
            </a:r>
            <a:r>
              <a:rPr sz="2000" b="1" spc="-95" dirty="0">
                <a:latin typeface="Arial"/>
                <a:cs typeface="Arial"/>
              </a:rPr>
              <a:t> </a:t>
            </a:r>
            <a:r>
              <a:rPr sz="2000" b="1" spc="-10" dirty="0">
                <a:latin typeface="Arial"/>
                <a:cs typeface="Arial"/>
              </a:rPr>
              <a:t>optimization</a:t>
            </a:r>
          </a:p>
        </p:txBody>
      </p:sp>
      <p:sp>
        <p:nvSpPr>
          <p:cNvPr id="4" name="object 4"/>
          <p:cNvSpPr txBox="1"/>
          <p:nvPr/>
        </p:nvSpPr>
        <p:spPr>
          <a:xfrm>
            <a:off x="6909752" y="2421369"/>
            <a:ext cx="4573905" cy="3074670"/>
          </a:xfrm>
          <a:prstGeom prst="rect">
            <a:avLst/>
          </a:prstGeom>
        </p:spPr>
        <p:txBody>
          <a:bodyPr vert="horz" wrap="square" lIns="0" tIns="13335" rIns="0" bIns="0" rtlCol="0">
            <a:spAutoFit/>
          </a:bodyPr>
          <a:lstStyle/>
          <a:p>
            <a:pPr marL="12700" marR="17145">
              <a:lnSpc>
                <a:spcPct val="100000"/>
              </a:lnSpc>
              <a:spcBef>
                <a:spcPts val="105"/>
              </a:spcBef>
            </a:pPr>
            <a:r>
              <a:rPr sz="2000" dirty="0">
                <a:latin typeface="Arial"/>
                <a:cs typeface="Arial"/>
              </a:rPr>
              <a:t>Maximizing</a:t>
            </a:r>
            <a:r>
              <a:rPr sz="2000" spc="-45" dirty="0">
                <a:latin typeface="Arial"/>
                <a:cs typeface="Arial"/>
              </a:rPr>
              <a:t> </a:t>
            </a:r>
            <a:r>
              <a:rPr sz="2000" dirty="0">
                <a:latin typeface="Arial"/>
                <a:cs typeface="Arial"/>
              </a:rPr>
              <a:t>available</a:t>
            </a:r>
            <a:r>
              <a:rPr sz="2000" spc="-25" dirty="0">
                <a:latin typeface="Arial"/>
                <a:cs typeface="Arial"/>
              </a:rPr>
              <a:t> </a:t>
            </a:r>
            <a:r>
              <a:rPr sz="2000" dirty="0">
                <a:latin typeface="Arial"/>
                <a:cs typeface="Arial"/>
              </a:rPr>
              <a:t>raw</a:t>
            </a:r>
            <a:r>
              <a:rPr sz="2000" spc="-35" dirty="0">
                <a:latin typeface="Arial"/>
                <a:cs typeface="Arial"/>
              </a:rPr>
              <a:t> </a:t>
            </a:r>
            <a:r>
              <a:rPr sz="2000" dirty="0">
                <a:latin typeface="Arial"/>
                <a:cs typeface="Arial"/>
              </a:rPr>
              <a:t>materials</a:t>
            </a:r>
            <a:r>
              <a:rPr sz="2000" spc="-40" dirty="0">
                <a:latin typeface="Arial"/>
                <a:cs typeface="Arial"/>
              </a:rPr>
              <a:t> </a:t>
            </a:r>
            <a:r>
              <a:rPr sz="2000" spc="-20" dirty="0">
                <a:latin typeface="Arial"/>
                <a:cs typeface="Arial"/>
              </a:rPr>
              <a:t>such </a:t>
            </a:r>
            <a:r>
              <a:rPr sz="2000" dirty="0">
                <a:latin typeface="Arial"/>
                <a:cs typeface="Arial"/>
              </a:rPr>
              <a:t>as</a:t>
            </a:r>
            <a:r>
              <a:rPr sz="2000" spc="-25" dirty="0">
                <a:latin typeface="Arial"/>
                <a:cs typeface="Arial"/>
              </a:rPr>
              <a:t> </a:t>
            </a:r>
            <a:r>
              <a:rPr sz="2000" dirty="0">
                <a:latin typeface="Arial"/>
                <a:cs typeface="Arial"/>
              </a:rPr>
              <a:t>scrap</a:t>
            </a:r>
            <a:r>
              <a:rPr lang="en-US" sz="2000" dirty="0">
                <a:latin typeface="Arial"/>
                <a:cs typeface="Arial"/>
              </a:rPr>
              <a:t>, OBMs</a:t>
            </a:r>
            <a:r>
              <a:rPr sz="2000" spc="-40" dirty="0">
                <a:latin typeface="Arial"/>
                <a:cs typeface="Arial"/>
              </a:rPr>
              <a:t> </a:t>
            </a:r>
            <a:r>
              <a:rPr sz="2000" dirty="0">
                <a:latin typeface="Arial"/>
                <a:cs typeface="Arial"/>
              </a:rPr>
              <a:t>and</a:t>
            </a:r>
            <a:r>
              <a:rPr sz="2000" spc="-15" dirty="0">
                <a:latin typeface="Arial"/>
                <a:cs typeface="Arial"/>
              </a:rPr>
              <a:t> </a:t>
            </a:r>
            <a:r>
              <a:rPr sz="2000" dirty="0">
                <a:latin typeface="Arial"/>
                <a:cs typeface="Arial"/>
              </a:rPr>
              <a:t>lower</a:t>
            </a:r>
            <a:r>
              <a:rPr sz="2000" spc="-15" dirty="0">
                <a:latin typeface="Arial"/>
                <a:cs typeface="Arial"/>
              </a:rPr>
              <a:t> </a:t>
            </a:r>
            <a:r>
              <a:rPr sz="2000" dirty="0">
                <a:latin typeface="Arial"/>
                <a:cs typeface="Arial"/>
              </a:rPr>
              <a:t>grade</a:t>
            </a:r>
            <a:r>
              <a:rPr sz="2000" spc="-30" dirty="0">
                <a:latin typeface="Arial"/>
                <a:cs typeface="Arial"/>
              </a:rPr>
              <a:t> </a:t>
            </a:r>
            <a:r>
              <a:rPr sz="2000" dirty="0">
                <a:latin typeface="Arial"/>
                <a:cs typeface="Arial"/>
              </a:rPr>
              <a:t>iron</a:t>
            </a:r>
            <a:r>
              <a:rPr sz="2000" spc="-15" dirty="0">
                <a:latin typeface="Arial"/>
                <a:cs typeface="Arial"/>
              </a:rPr>
              <a:t> </a:t>
            </a:r>
            <a:r>
              <a:rPr sz="2000" dirty="0">
                <a:latin typeface="Arial"/>
                <a:cs typeface="Arial"/>
              </a:rPr>
              <a:t>for</a:t>
            </a:r>
            <a:r>
              <a:rPr sz="2000" spc="-25" dirty="0">
                <a:latin typeface="Arial"/>
                <a:cs typeface="Arial"/>
              </a:rPr>
              <a:t> </a:t>
            </a:r>
            <a:r>
              <a:rPr sz="2000" spc="-10" dirty="0">
                <a:latin typeface="Arial"/>
                <a:cs typeface="Arial"/>
              </a:rPr>
              <a:t>steel </a:t>
            </a:r>
            <a:r>
              <a:rPr sz="2000" dirty="0">
                <a:latin typeface="Arial"/>
                <a:cs typeface="Arial"/>
              </a:rPr>
              <a:t>production</a:t>
            </a:r>
            <a:r>
              <a:rPr sz="2000" spc="-45" dirty="0">
                <a:latin typeface="Arial"/>
                <a:cs typeface="Arial"/>
              </a:rPr>
              <a:t> </a:t>
            </a:r>
            <a:r>
              <a:rPr sz="2000" dirty="0">
                <a:latin typeface="Arial"/>
                <a:cs typeface="Arial"/>
              </a:rPr>
              <a:t>will</a:t>
            </a:r>
            <a:r>
              <a:rPr sz="2000" spc="-5" dirty="0">
                <a:latin typeface="Arial"/>
                <a:cs typeface="Arial"/>
              </a:rPr>
              <a:t> </a:t>
            </a:r>
            <a:r>
              <a:rPr sz="2000" dirty="0">
                <a:latin typeface="Arial"/>
                <a:cs typeface="Arial"/>
              </a:rPr>
              <a:t>become</a:t>
            </a:r>
            <a:r>
              <a:rPr sz="2000" spc="-35" dirty="0">
                <a:latin typeface="Arial"/>
                <a:cs typeface="Arial"/>
              </a:rPr>
              <a:t> </a:t>
            </a:r>
            <a:r>
              <a:rPr sz="2000" dirty="0">
                <a:latin typeface="Arial"/>
                <a:cs typeface="Arial"/>
              </a:rPr>
              <a:t>paramount</a:t>
            </a:r>
            <a:r>
              <a:rPr sz="2000" spc="-60" dirty="0">
                <a:latin typeface="Arial"/>
                <a:cs typeface="Arial"/>
              </a:rPr>
              <a:t> </a:t>
            </a:r>
            <a:r>
              <a:rPr sz="2000" spc="-25" dirty="0">
                <a:latin typeface="Arial"/>
                <a:cs typeface="Arial"/>
              </a:rPr>
              <a:t>as </a:t>
            </a:r>
            <a:r>
              <a:rPr sz="2000" dirty="0">
                <a:latin typeface="Arial"/>
                <a:cs typeface="Arial"/>
              </a:rPr>
              <a:t>demand</a:t>
            </a:r>
            <a:r>
              <a:rPr sz="2000" spc="-35" dirty="0">
                <a:latin typeface="Arial"/>
                <a:cs typeface="Arial"/>
              </a:rPr>
              <a:t> </a:t>
            </a:r>
            <a:r>
              <a:rPr sz="2000" spc="-10" dirty="0">
                <a:latin typeface="Arial"/>
                <a:cs typeface="Arial"/>
              </a:rPr>
              <a:t>increases.</a:t>
            </a:r>
            <a:endParaRPr sz="2000" dirty="0">
              <a:latin typeface="Arial"/>
              <a:cs typeface="Arial"/>
            </a:endParaRPr>
          </a:p>
          <a:p>
            <a:pPr>
              <a:lnSpc>
                <a:spcPct val="100000"/>
              </a:lnSpc>
              <a:spcBef>
                <a:spcPts val="40"/>
              </a:spcBef>
            </a:pPr>
            <a:endParaRPr sz="2050" dirty="0">
              <a:latin typeface="Arial"/>
              <a:cs typeface="Arial"/>
            </a:endParaRPr>
          </a:p>
          <a:p>
            <a:pPr marL="12700" marR="5080">
              <a:lnSpc>
                <a:spcPct val="100000"/>
              </a:lnSpc>
            </a:pPr>
            <a:r>
              <a:rPr sz="2000" dirty="0">
                <a:latin typeface="Arial"/>
                <a:cs typeface="Arial"/>
              </a:rPr>
              <a:t>Market</a:t>
            </a:r>
            <a:r>
              <a:rPr sz="2000" spc="-60" dirty="0">
                <a:latin typeface="Arial"/>
                <a:cs typeface="Arial"/>
              </a:rPr>
              <a:t> </a:t>
            </a:r>
            <a:r>
              <a:rPr sz="2000" dirty="0">
                <a:latin typeface="Arial"/>
                <a:cs typeface="Arial"/>
              </a:rPr>
              <a:t>pressure</a:t>
            </a:r>
            <a:r>
              <a:rPr sz="2000" spc="-45" dirty="0">
                <a:latin typeface="Arial"/>
                <a:cs typeface="Arial"/>
              </a:rPr>
              <a:t> </a:t>
            </a:r>
            <a:r>
              <a:rPr sz="2000" dirty="0">
                <a:latin typeface="Arial"/>
                <a:cs typeface="Arial"/>
              </a:rPr>
              <a:t>will require</a:t>
            </a:r>
            <a:r>
              <a:rPr sz="2000" spc="-30" dirty="0">
                <a:latin typeface="Arial"/>
                <a:cs typeface="Arial"/>
              </a:rPr>
              <a:t> </a:t>
            </a:r>
            <a:r>
              <a:rPr sz="2000" spc="-10" dirty="0">
                <a:latin typeface="Arial"/>
                <a:cs typeface="Arial"/>
              </a:rPr>
              <a:t>smart </a:t>
            </a:r>
            <a:r>
              <a:rPr sz="2000" dirty="0">
                <a:latin typeface="Arial"/>
                <a:cs typeface="Arial"/>
              </a:rPr>
              <a:t>technologies</a:t>
            </a:r>
            <a:r>
              <a:rPr sz="2000" spc="-60" dirty="0">
                <a:latin typeface="Arial"/>
                <a:cs typeface="Arial"/>
              </a:rPr>
              <a:t> </a:t>
            </a:r>
            <a:r>
              <a:rPr sz="2000" dirty="0">
                <a:latin typeface="Arial"/>
                <a:cs typeface="Arial"/>
              </a:rPr>
              <a:t>and</a:t>
            </a:r>
            <a:r>
              <a:rPr sz="2000" spc="-25" dirty="0">
                <a:latin typeface="Arial"/>
                <a:cs typeface="Arial"/>
              </a:rPr>
              <a:t> </a:t>
            </a:r>
            <a:r>
              <a:rPr sz="2000" dirty="0">
                <a:latin typeface="Arial"/>
                <a:cs typeface="Arial"/>
              </a:rPr>
              <a:t>innovations</a:t>
            </a:r>
            <a:r>
              <a:rPr sz="2000" spc="-20" dirty="0">
                <a:latin typeface="Arial"/>
                <a:cs typeface="Arial"/>
              </a:rPr>
              <a:t> </a:t>
            </a:r>
            <a:r>
              <a:rPr sz="2000" spc="-25" dirty="0">
                <a:latin typeface="Arial"/>
                <a:cs typeface="Arial"/>
              </a:rPr>
              <a:t>to</a:t>
            </a:r>
            <a:r>
              <a:rPr sz="2000" spc="500" dirty="0">
                <a:latin typeface="Arial"/>
                <a:cs typeface="Arial"/>
              </a:rPr>
              <a:t> </a:t>
            </a:r>
            <a:r>
              <a:rPr sz="2000" dirty="0">
                <a:latin typeface="Arial"/>
                <a:cs typeface="Arial"/>
              </a:rPr>
              <a:t>optimize</a:t>
            </a:r>
            <a:r>
              <a:rPr sz="2000" spc="-30" dirty="0">
                <a:latin typeface="Arial"/>
                <a:cs typeface="Arial"/>
              </a:rPr>
              <a:t> </a:t>
            </a:r>
            <a:r>
              <a:rPr sz="2000" dirty="0">
                <a:latin typeface="Arial"/>
                <a:cs typeface="Arial"/>
              </a:rPr>
              <a:t>the</a:t>
            </a:r>
            <a:r>
              <a:rPr sz="2000" spc="-25" dirty="0">
                <a:latin typeface="Arial"/>
                <a:cs typeface="Arial"/>
              </a:rPr>
              <a:t> </a:t>
            </a:r>
            <a:r>
              <a:rPr sz="2000" dirty="0">
                <a:latin typeface="Arial"/>
                <a:cs typeface="Arial"/>
              </a:rPr>
              <a:t>metallization</a:t>
            </a:r>
            <a:r>
              <a:rPr sz="2000" spc="-25" dirty="0">
                <a:latin typeface="Arial"/>
                <a:cs typeface="Arial"/>
              </a:rPr>
              <a:t> </a:t>
            </a:r>
            <a:r>
              <a:rPr sz="2000" dirty="0">
                <a:latin typeface="Arial"/>
                <a:cs typeface="Arial"/>
              </a:rPr>
              <a:t>of</a:t>
            </a:r>
            <a:r>
              <a:rPr sz="2000" spc="-35" dirty="0">
                <a:latin typeface="Arial"/>
                <a:cs typeface="Arial"/>
              </a:rPr>
              <a:t> </a:t>
            </a:r>
            <a:r>
              <a:rPr sz="2000" dirty="0">
                <a:latin typeface="Arial"/>
                <a:cs typeface="Arial"/>
              </a:rPr>
              <a:t>those</a:t>
            </a:r>
            <a:r>
              <a:rPr sz="2000" spc="-35" dirty="0">
                <a:latin typeface="Arial"/>
                <a:cs typeface="Arial"/>
              </a:rPr>
              <a:t> </a:t>
            </a:r>
            <a:r>
              <a:rPr sz="2000" spc="-25" dirty="0">
                <a:latin typeface="Arial"/>
                <a:cs typeface="Arial"/>
              </a:rPr>
              <a:t>raw </a:t>
            </a:r>
            <a:r>
              <a:rPr sz="2000" dirty="0">
                <a:latin typeface="Arial"/>
                <a:cs typeface="Arial"/>
              </a:rPr>
              <a:t>materials,</a:t>
            </a:r>
            <a:r>
              <a:rPr sz="2000" spc="-40" dirty="0">
                <a:latin typeface="Arial"/>
                <a:cs typeface="Arial"/>
              </a:rPr>
              <a:t> </a:t>
            </a:r>
            <a:r>
              <a:rPr sz="2000" dirty="0">
                <a:latin typeface="Arial"/>
                <a:cs typeface="Arial"/>
              </a:rPr>
              <a:t>as</a:t>
            </a:r>
            <a:r>
              <a:rPr sz="2000" spc="-15" dirty="0">
                <a:latin typeface="Arial"/>
                <a:cs typeface="Arial"/>
              </a:rPr>
              <a:t> </a:t>
            </a:r>
            <a:r>
              <a:rPr sz="2000" dirty="0">
                <a:latin typeface="Arial"/>
                <a:cs typeface="Arial"/>
              </a:rPr>
              <a:t>well</a:t>
            </a:r>
            <a:r>
              <a:rPr sz="2000" spc="-10" dirty="0">
                <a:latin typeface="Arial"/>
                <a:cs typeface="Arial"/>
              </a:rPr>
              <a:t> </a:t>
            </a:r>
            <a:r>
              <a:rPr sz="2000" dirty="0">
                <a:latin typeface="Arial"/>
                <a:cs typeface="Arial"/>
              </a:rPr>
              <a:t>as</a:t>
            </a:r>
            <a:r>
              <a:rPr sz="2000" spc="-15" dirty="0">
                <a:latin typeface="Arial"/>
                <a:cs typeface="Arial"/>
              </a:rPr>
              <a:t> </a:t>
            </a:r>
            <a:r>
              <a:rPr sz="2000" dirty="0">
                <a:latin typeface="Arial"/>
                <a:cs typeface="Arial"/>
              </a:rPr>
              <a:t>energy</a:t>
            </a:r>
            <a:r>
              <a:rPr sz="2000" spc="-35" dirty="0">
                <a:latin typeface="Arial"/>
                <a:cs typeface="Arial"/>
              </a:rPr>
              <a:t> </a:t>
            </a:r>
            <a:r>
              <a:rPr sz="2000" spc="-10" dirty="0">
                <a:latin typeface="Arial"/>
                <a:cs typeface="Arial"/>
              </a:rPr>
              <a:t>applications </a:t>
            </a:r>
            <a:r>
              <a:rPr sz="2000" dirty="0">
                <a:latin typeface="Arial"/>
                <a:cs typeface="Arial"/>
              </a:rPr>
              <a:t>and</a:t>
            </a:r>
            <a:r>
              <a:rPr sz="2000" spc="-40" dirty="0">
                <a:latin typeface="Arial"/>
                <a:cs typeface="Arial"/>
              </a:rPr>
              <a:t> </a:t>
            </a:r>
            <a:r>
              <a:rPr sz="2000" dirty="0">
                <a:latin typeface="Arial"/>
                <a:cs typeface="Arial"/>
              </a:rPr>
              <a:t>overall</a:t>
            </a:r>
            <a:r>
              <a:rPr sz="2000" spc="-30" dirty="0">
                <a:latin typeface="Arial"/>
                <a:cs typeface="Arial"/>
              </a:rPr>
              <a:t> </a:t>
            </a:r>
            <a:r>
              <a:rPr sz="2000" dirty="0">
                <a:latin typeface="Arial"/>
                <a:cs typeface="Arial"/>
              </a:rPr>
              <a:t>manufacturing</a:t>
            </a:r>
            <a:r>
              <a:rPr sz="2000" spc="-45" dirty="0">
                <a:latin typeface="Arial"/>
                <a:cs typeface="Arial"/>
              </a:rPr>
              <a:t> </a:t>
            </a:r>
            <a:r>
              <a:rPr sz="2000" spc="-10" dirty="0">
                <a:latin typeface="Arial"/>
                <a:cs typeface="Arial"/>
              </a:rPr>
              <a:t>processes..</a:t>
            </a:r>
            <a:endParaRPr sz="2000" dirty="0">
              <a:latin typeface="Arial"/>
              <a:cs typeface="Arial"/>
            </a:endParaRPr>
          </a:p>
        </p:txBody>
      </p:sp>
      <p:pic>
        <p:nvPicPr>
          <p:cNvPr id="5" name="object 5"/>
          <p:cNvPicPr/>
          <p:nvPr/>
        </p:nvPicPr>
        <p:blipFill>
          <a:blip r:embed="rId2" cstate="print"/>
          <a:stretch>
            <a:fillRect/>
          </a:stretch>
        </p:blipFill>
        <p:spPr>
          <a:xfrm>
            <a:off x="0" y="0"/>
            <a:ext cx="6393115" cy="6353554"/>
          </a:xfrm>
          <a:prstGeom prst="rect">
            <a:avLst/>
          </a:prstGeom>
        </p:spPr>
      </p:pic>
      <p:sp>
        <p:nvSpPr>
          <p:cNvPr id="9" name="Slide Number Placeholder 8">
            <a:extLst>
              <a:ext uri="{FF2B5EF4-FFF2-40B4-BE49-F238E27FC236}">
                <a16:creationId xmlns:a16="http://schemas.microsoft.com/office/drawing/2014/main" id="{CD9ED46A-1396-7893-8AC6-EAC54A315DA0}"/>
              </a:ext>
            </a:extLst>
          </p:cNvPr>
          <p:cNvSpPr>
            <a:spLocks noGrp="1"/>
          </p:cNvSpPr>
          <p:nvPr>
            <p:ph type="sldNum" sz="quarter" idx="12"/>
          </p:nvPr>
        </p:nvSpPr>
        <p:spPr>
          <a:xfrm>
            <a:off x="11478408" y="6412444"/>
            <a:ext cx="446892"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D942D7-5187-44A4-AF58-99898B7FE784}" type="slidenum">
              <a:rPr lang="en-US" smtClean="0"/>
              <a:pPr/>
              <a:t>13</a:t>
            </a:fld>
            <a:endParaRPr lang="en-US" dirty="0"/>
          </a:p>
        </p:txBody>
      </p:sp>
      <p:sp>
        <p:nvSpPr>
          <p:cNvPr id="8" name="Date Placeholder 1">
            <a:extLst>
              <a:ext uri="{FF2B5EF4-FFF2-40B4-BE49-F238E27FC236}">
                <a16:creationId xmlns:a16="http://schemas.microsoft.com/office/drawing/2014/main" id="{66633730-9E01-FF84-73DD-8928FCE9BD0B}"/>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572"/>
            <a:ext cx="9077325" cy="635000"/>
          </a:xfrm>
          <a:prstGeom prst="rect">
            <a:avLst/>
          </a:prstGeom>
        </p:spPr>
        <p:txBody>
          <a:bodyPr vert="horz" wrap="square" lIns="0" tIns="12065" rIns="0" bIns="0" rtlCol="0">
            <a:spAutoFit/>
          </a:bodyPr>
          <a:lstStyle/>
          <a:p>
            <a:pPr marL="12700">
              <a:lnSpc>
                <a:spcPct val="100000"/>
              </a:lnSpc>
              <a:spcBef>
                <a:spcPts val="95"/>
              </a:spcBef>
            </a:pPr>
            <a:r>
              <a:rPr sz="4000" dirty="0"/>
              <a:t>American</a:t>
            </a:r>
            <a:r>
              <a:rPr sz="4000" spc="-140" dirty="0"/>
              <a:t> </a:t>
            </a:r>
            <a:r>
              <a:rPr sz="4000" dirty="0"/>
              <a:t>Steel’s</a:t>
            </a:r>
            <a:r>
              <a:rPr sz="4000" spc="-155" dirty="0"/>
              <a:t> </a:t>
            </a:r>
            <a:r>
              <a:rPr sz="4000" dirty="0"/>
              <a:t>Carbon</a:t>
            </a:r>
            <a:r>
              <a:rPr sz="4000" spc="-165" dirty="0"/>
              <a:t> </a:t>
            </a:r>
            <a:r>
              <a:rPr sz="4000" spc="-10" dirty="0"/>
              <a:t>Advantage</a:t>
            </a:r>
            <a:endParaRPr sz="4000" dirty="0"/>
          </a:p>
        </p:txBody>
      </p:sp>
      <p:sp>
        <p:nvSpPr>
          <p:cNvPr id="5" name="object 5"/>
          <p:cNvSpPr txBox="1"/>
          <p:nvPr/>
        </p:nvSpPr>
        <p:spPr>
          <a:xfrm>
            <a:off x="272897" y="6060886"/>
            <a:ext cx="3230467" cy="166071"/>
          </a:xfrm>
          <a:prstGeom prst="rect">
            <a:avLst/>
          </a:prstGeom>
        </p:spPr>
        <p:txBody>
          <a:bodyPr vert="horz" wrap="square" lIns="0" tIns="12065" rIns="0" bIns="0" rtlCol="0">
            <a:spAutoFit/>
          </a:bodyPr>
          <a:lstStyle/>
          <a:p>
            <a:pPr marL="12700">
              <a:lnSpc>
                <a:spcPct val="100000"/>
              </a:lnSpc>
              <a:spcBef>
                <a:spcPts val="95"/>
              </a:spcBef>
            </a:pPr>
            <a:r>
              <a:rPr sz="1000" i="1" dirty="0">
                <a:latin typeface="Century Gothic"/>
                <a:cs typeface="Century Gothic"/>
              </a:rPr>
              <a:t>Source:</a:t>
            </a:r>
            <a:r>
              <a:rPr sz="1000" i="1" spc="-35" dirty="0">
                <a:latin typeface="Century Gothic"/>
                <a:cs typeface="Century Gothic"/>
              </a:rPr>
              <a:t> </a:t>
            </a:r>
            <a:r>
              <a:rPr sz="1000" i="1" dirty="0">
                <a:latin typeface="Century Gothic"/>
                <a:cs typeface="Century Gothic"/>
              </a:rPr>
              <a:t>Climate</a:t>
            </a:r>
            <a:r>
              <a:rPr sz="1000" i="1" spc="-65" dirty="0">
                <a:latin typeface="Century Gothic"/>
                <a:cs typeface="Century Gothic"/>
              </a:rPr>
              <a:t> </a:t>
            </a:r>
            <a:r>
              <a:rPr sz="1000" i="1" dirty="0">
                <a:latin typeface="Century Gothic"/>
                <a:cs typeface="Century Gothic"/>
              </a:rPr>
              <a:t>Leadership</a:t>
            </a:r>
            <a:r>
              <a:rPr sz="1000" i="1" spc="-45" dirty="0">
                <a:latin typeface="Century Gothic"/>
                <a:cs typeface="Century Gothic"/>
              </a:rPr>
              <a:t> </a:t>
            </a:r>
            <a:r>
              <a:rPr sz="1000" i="1" dirty="0">
                <a:latin typeface="Century Gothic"/>
                <a:cs typeface="Century Gothic"/>
              </a:rPr>
              <a:t>Council</a:t>
            </a:r>
            <a:endParaRPr sz="1000" dirty="0">
              <a:latin typeface="Century Gothic"/>
              <a:cs typeface="Century Gothic"/>
            </a:endParaRPr>
          </a:p>
        </p:txBody>
      </p:sp>
      <p:sp>
        <p:nvSpPr>
          <p:cNvPr id="7" name="object 7"/>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14</a:t>
            </a:fld>
            <a:endParaRPr spc="-25" dirty="0"/>
          </a:p>
        </p:txBody>
      </p:sp>
      <p:pic>
        <p:nvPicPr>
          <p:cNvPr id="15" name="Picture 14">
            <a:extLst>
              <a:ext uri="{FF2B5EF4-FFF2-40B4-BE49-F238E27FC236}">
                <a16:creationId xmlns:a16="http://schemas.microsoft.com/office/drawing/2014/main" id="{06B3F6E3-8482-EF5E-7489-DD6EBB9F9379}"/>
              </a:ext>
            </a:extLst>
          </p:cNvPr>
          <p:cNvPicPr>
            <a:picLocks noChangeAspect="1"/>
          </p:cNvPicPr>
          <p:nvPr/>
        </p:nvPicPr>
        <p:blipFill rotWithShape="1">
          <a:blip r:embed="rId2"/>
          <a:srcRect l="20898" t="27079" r="7072" b="14409"/>
          <a:stretch/>
        </p:blipFill>
        <p:spPr>
          <a:xfrm>
            <a:off x="272897" y="772358"/>
            <a:ext cx="11250319" cy="5140598"/>
          </a:xfrm>
          <a:prstGeom prst="rect">
            <a:avLst/>
          </a:prstGeom>
        </p:spPr>
      </p:pic>
      <p:sp>
        <p:nvSpPr>
          <p:cNvPr id="4" name="Date Placeholder 1">
            <a:extLst>
              <a:ext uri="{FF2B5EF4-FFF2-40B4-BE49-F238E27FC236}">
                <a16:creationId xmlns:a16="http://schemas.microsoft.com/office/drawing/2014/main" id="{312A9048-BD42-D406-6219-D14DBC39D69C}"/>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084" y="447546"/>
            <a:ext cx="8999855" cy="635635"/>
          </a:xfrm>
          <a:prstGeom prst="rect">
            <a:avLst/>
          </a:prstGeom>
        </p:spPr>
        <p:txBody>
          <a:bodyPr vert="horz" wrap="square" lIns="0" tIns="12700" rIns="0" bIns="0" rtlCol="0">
            <a:spAutoFit/>
          </a:bodyPr>
          <a:lstStyle/>
          <a:p>
            <a:pPr marL="12700">
              <a:lnSpc>
                <a:spcPct val="100000"/>
              </a:lnSpc>
              <a:spcBef>
                <a:spcPts val="100"/>
              </a:spcBef>
            </a:pPr>
            <a:r>
              <a:rPr sz="4000" dirty="0"/>
              <a:t>American</a:t>
            </a:r>
            <a:r>
              <a:rPr sz="4000" spc="-204" dirty="0"/>
              <a:t> </a:t>
            </a:r>
            <a:r>
              <a:rPr sz="4000" dirty="0"/>
              <a:t>Steel’s</a:t>
            </a:r>
            <a:r>
              <a:rPr sz="4000" spc="-185" dirty="0"/>
              <a:t> </a:t>
            </a:r>
            <a:r>
              <a:rPr sz="4000" dirty="0"/>
              <a:t>Carbon</a:t>
            </a:r>
            <a:r>
              <a:rPr sz="4000" spc="-195" dirty="0"/>
              <a:t> </a:t>
            </a:r>
            <a:r>
              <a:rPr sz="4000" spc="-10" dirty="0"/>
              <a:t>Advantage</a:t>
            </a:r>
            <a:endParaRPr sz="4000"/>
          </a:p>
        </p:txBody>
      </p:sp>
      <p:sp>
        <p:nvSpPr>
          <p:cNvPr id="3" name="object 3"/>
          <p:cNvSpPr txBox="1">
            <a:spLocks noGrp="1"/>
          </p:cNvSpPr>
          <p:nvPr>
            <p:ph type="body" idx="1"/>
          </p:nvPr>
        </p:nvSpPr>
        <p:spPr>
          <a:prstGeom prst="rect">
            <a:avLst/>
          </a:prstGeom>
        </p:spPr>
        <p:txBody>
          <a:bodyPr vert="horz" wrap="square" lIns="0" tIns="158115" rIns="0" bIns="0" rtlCol="0">
            <a:spAutoFit/>
          </a:bodyPr>
          <a:lstStyle/>
          <a:p>
            <a:pPr marL="12700">
              <a:lnSpc>
                <a:spcPct val="100000"/>
              </a:lnSpc>
              <a:spcBef>
                <a:spcPts val="1245"/>
              </a:spcBef>
            </a:pPr>
            <a:r>
              <a:rPr dirty="0"/>
              <a:t>Key</a:t>
            </a:r>
            <a:r>
              <a:rPr spc="-100" dirty="0"/>
              <a:t> </a:t>
            </a:r>
            <a:r>
              <a:rPr spc="-10" dirty="0"/>
              <a:t>Points</a:t>
            </a:r>
          </a:p>
          <a:p>
            <a:pPr marL="247015" marR="528320" indent="-229870">
              <a:lnSpc>
                <a:spcPct val="79200"/>
              </a:lnSpc>
              <a:spcBef>
                <a:spcPts val="1395"/>
              </a:spcBef>
              <a:buFont typeface="Arial"/>
              <a:buChar char="•"/>
              <a:tabLst>
                <a:tab pos="247015" algn="l"/>
              </a:tabLst>
            </a:pPr>
            <a:r>
              <a:rPr sz="1700" b="0" dirty="0">
                <a:latin typeface="Century Gothic"/>
                <a:cs typeface="Century Gothic"/>
              </a:rPr>
              <a:t>U.S.</a:t>
            </a:r>
            <a:r>
              <a:rPr sz="1700" b="0" spc="-75" dirty="0">
                <a:latin typeface="Century Gothic"/>
                <a:cs typeface="Century Gothic"/>
              </a:rPr>
              <a:t> </a:t>
            </a:r>
            <a:r>
              <a:rPr sz="1700" b="0" dirty="0">
                <a:latin typeface="Century Gothic"/>
                <a:cs typeface="Century Gothic"/>
              </a:rPr>
              <a:t>steel</a:t>
            </a:r>
            <a:r>
              <a:rPr sz="1700" b="0" spc="-75" dirty="0">
                <a:latin typeface="Century Gothic"/>
                <a:cs typeface="Century Gothic"/>
              </a:rPr>
              <a:t> </a:t>
            </a:r>
            <a:r>
              <a:rPr sz="1700" b="0" dirty="0">
                <a:latin typeface="Century Gothic"/>
                <a:cs typeface="Century Gothic"/>
              </a:rPr>
              <a:t>producers</a:t>
            </a:r>
            <a:r>
              <a:rPr sz="1700" b="0" spc="-50" dirty="0">
                <a:latin typeface="Century Gothic"/>
                <a:cs typeface="Century Gothic"/>
              </a:rPr>
              <a:t> </a:t>
            </a:r>
            <a:r>
              <a:rPr sz="1700" b="0" dirty="0">
                <a:latin typeface="Century Gothic"/>
                <a:cs typeface="Century Gothic"/>
              </a:rPr>
              <a:t>are</a:t>
            </a:r>
            <a:r>
              <a:rPr sz="1700" b="0" spc="-75" dirty="0">
                <a:latin typeface="Century Gothic"/>
                <a:cs typeface="Century Gothic"/>
              </a:rPr>
              <a:t> </a:t>
            </a:r>
            <a:r>
              <a:rPr sz="1700" b="0" dirty="0">
                <a:latin typeface="Century Gothic"/>
                <a:cs typeface="Century Gothic"/>
              </a:rPr>
              <a:t>75%</a:t>
            </a:r>
            <a:r>
              <a:rPr sz="1700" b="0" spc="-105" dirty="0">
                <a:latin typeface="Century Gothic"/>
                <a:cs typeface="Century Gothic"/>
              </a:rPr>
              <a:t> </a:t>
            </a:r>
            <a:r>
              <a:rPr sz="1700" b="0" dirty="0">
                <a:latin typeface="Century Gothic"/>
                <a:cs typeface="Century Gothic"/>
              </a:rPr>
              <a:t>-</a:t>
            </a:r>
            <a:r>
              <a:rPr sz="1700" b="0" spc="-85" dirty="0">
                <a:latin typeface="Century Gothic"/>
                <a:cs typeface="Century Gothic"/>
              </a:rPr>
              <a:t> </a:t>
            </a:r>
            <a:r>
              <a:rPr sz="1700" b="0" dirty="0">
                <a:latin typeface="Century Gothic"/>
                <a:cs typeface="Century Gothic"/>
              </a:rPr>
              <a:t>320%</a:t>
            </a:r>
            <a:r>
              <a:rPr sz="1700" b="0" spc="-105" dirty="0">
                <a:latin typeface="Century Gothic"/>
                <a:cs typeface="Century Gothic"/>
              </a:rPr>
              <a:t> </a:t>
            </a:r>
            <a:r>
              <a:rPr sz="1700" b="0" spc="-20" dirty="0">
                <a:latin typeface="Century Gothic"/>
                <a:cs typeface="Century Gothic"/>
              </a:rPr>
              <a:t>more </a:t>
            </a:r>
            <a:r>
              <a:rPr sz="1700" b="0" dirty="0">
                <a:latin typeface="Century Gothic"/>
                <a:cs typeface="Century Gothic"/>
              </a:rPr>
              <a:t>carbon</a:t>
            </a:r>
            <a:r>
              <a:rPr sz="1700" b="0" spc="-50" dirty="0">
                <a:latin typeface="Century Gothic"/>
                <a:cs typeface="Century Gothic"/>
              </a:rPr>
              <a:t> </a:t>
            </a:r>
            <a:r>
              <a:rPr sz="1700" b="0" spc="-10" dirty="0">
                <a:latin typeface="Century Gothic"/>
                <a:cs typeface="Century Gothic"/>
              </a:rPr>
              <a:t>efficient</a:t>
            </a:r>
            <a:r>
              <a:rPr sz="1700" b="0" spc="-110" dirty="0">
                <a:latin typeface="Century Gothic"/>
                <a:cs typeface="Century Gothic"/>
              </a:rPr>
              <a:t> </a:t>
            </a:r>
            <a:r>
              <a:rPr sz="1700" b="0" dirty="0">
                <a:latin typeface="Century Gothic"/>
                <a:cs typeface="Century Gothic"/>
              </a:rPr>
              <a:t>than</a:t>
            </a:r>
            <a:r>
              <a:rPr sz="1700" b="0" spc="-30" dirty="0">
                <a:latin typeface="Century Gothic"/>
                <a:cs typeface="Century Gothic"/>
              </a:rPr>
              <a:t> </a:t>
            </a:r>
            <a:r>
              <a:rPr sz="1700" b="0" spc="-10" dirty="0">
                <a:latin typeface="Century Gothic"/>
                <a:cs typeface="Century Gothic"/>
              </a:rPr>
              <a:t>global</a:t>
            </a:r>
            <a:r>
              <a:rPr sz="1700" b="0" spc="-80" dirty="0">
                <a:latin typeface="Century Gothic"/>
                <a:cs typeface="Century Gothic"/>
              </a:rPr>
              <a:t> </a:t>
            </a:r>
            <a:r>
              <a:rPr sz="1700" b="0" spc="-10" dirty="0">
                <a:latin typeface="Century Gothic"/>
                <a:cs typeface="Century Gothic"/>
              </a:rPr>
              <a:t>producers</a:t>
            </a:r>
            <a:endParaRPr sz="1700">
              <a:latin typeface="Century Gothic"/>
              <a:cs typeface="Century Gothic"/>
            </a:endParaRPr>
          </a:p>
          <a:p>
            <a:pPr marL="246379" marR="352425" indent="-229235">
              <a:lnSpc>
                <a:spcPct val="79000"/>
              </a:lnSpc>
              <a:spcBef>
                <a:spcPts val="994"/>
              </a:spcBef>
              <a:buFont typeface="Arial"/>
              <a:buChar char="•"/>
              <a:tabLst>
                <a:tab pos="246379" algn="l"/>
              </a:tabLst>
            </a:pPr>
            <a:r>
              <a:rPr sz="1700" b="0" dirty="0">
                <a:latin typeface="Century Gothic"/>
                <a:cs typeface="Century Gothic"/>
              </a:rPr>
              <a:t>America</a:t>
            </a:r>
            <a:r>
              <a:rPr sz="1700" b="0" spc="-120" dirty="0">
                <a:latin typeface="Century Gothic"/>
                <a:cs typeface="Century Gothic"/>
              </a:rPr>
              <a:t> </a:t>
            </a:r>
            <a:r>
              <a:rPr sz="1700" b="0" dirty="0">
                <a:latin typeface="Century Gothic"/>
                <a:cs typeface="Century Gothic"/>
              </a:rPr>
              <a:t>produces</a:t>
            </a:r>
            <a:r>
              <a:rPr sz="1700" b="0" spc="-60" dirty="0">
                <a:latin typeface="Century Gothic"/>
                <a:cs typeface="Century Gothic"/>
              </a:rPr>
              <a:t> </a:t>
            </a:r>
            <a:r>
              <a:rPr sz="1700" b="0" dirty="0">
                <a:latin typeface="Century Gothic"/>
                <a:cs typeface="Century Gothic"/>
              </a:rPr>
              <a:t>steel</a:t>
            </a:r>
            <a:r>
              <a:rPr sz="1700" b="0" spc="-105" dirty="0">
                <a:latin typeface="Century Gothic"/>
                <a:cs typeface="Century Gothic"/>
              </a:rPr>
              <a:t> </a:t>
            </a:r>
            <a:r>
              <a:rPr sz="1700" b="0" spc="-10" dirty="0">
                <a:latin typeface="Century Gothic"/>
                <a:cs typeface="Century Gothic"/>
              </a:rPr>
              <a:t>while</a:t>
            </a:r>
            <a:r>
              <a:rPr sz="1700" b="0" spc="-125" dirty="0">
                <a:latin typeface="Century Gothic"/>
                <a:cs typeface="Century Gothic"/>
              </a:rPr>
              <a:t> </a:t>
            </a:r>
            <a:r>
              <a:rPr sz="1700" b="0" spc="-10" dirty="0">
                <a:latin typeface="Century Gothic"/>
                <a:cs typeface="Century Gothic"/>
              </a:rPr>
              <a:t>emitting</a:t>
            </a:r>
            <a:r>
              <a:rPr sz="1700" b="0" spc="-110" dirty="0">
                <a:latin typeface="Century Gothic"/>
                <a:cs typeface="Century Gothic"/>
              </a:rPr>
              <a:t> </a:t>
            </a:r>
            <a:r>
              <a:rPr sz="1700" b="0" spc="-20" dirty="0">
                <a:latin typeface="Century Gothic"/>
                <a:cs typeface="Century Gothic"/>
              </a:rPr>
              <a:t>less </a:t>
            </a:r>
            <a:r>
              <a:rPr sz="1700" b="0" dirty="0">
                <a:latin typeface="Century Gothic"/>
                <a:cs typeface="Century Gothic"/>
              </a:rPr>
              <a:t>carbon</a:t>
            </a:r>
            <a:r>
              <a:rPr sz="1700" b="0" spc="-55" dirty="0">
                <a:latin typeface="Century Gothic"/>
                <a:cs typeface="Century Gothic"/>
              </a:rPr>
              <a:t> </a:t>
            </a:r>
            <a:r>
              <a:rPr sz="1700" b="0" spc="-10" dirty="0">
                <a:latin typeface="Century Gothic"/>
                <a:cs typeface="Century Gothic"/>
              </a:rPr>
              <a:t>dioxide</a:t>
            </a:r>
            <a:r>
              <a:rPr sz="1700" b="0" spc="-135" dirty="0">
                <a:latin typeface="Century Gothic"/>
                <a:cs typeface="Century Gothic"/>
              </a:rPr>
              <a:t> </a:t>
            </a:r>
            <a:r>
              <a:rPr sz="1700" b="0" dirty="0">
                <a:latin typeface="Century Gothic"/>
                <a:cs typeface="Century Gothic"/>
              </a:rPr>
              <a:t>than</a:t>
            </a:r>
            <a:r>
              <a:rPr sz="1700" b="0" spc="-30" dirty="0">
                <a:latin typeface="Century Gothic"/>
                <a:cs typeface="Century Gothic"/>
              </a:rPr>
              <a:t> </a:t>
            </a:r>
            <a:r>
              <a:rPr sz="1700" b="0" dirty="0">
                <a:latin typeface="Century Gothic"/>
                <a:cs typeface="Century Gothic"/>
              </a:rPr>
              <a:t>all</a:t>
            </a:r>
            <a:r>
              <a:rPr sz="1700" b="0" spc="-80" dirty="0">
                <a:latin typeface="Century Gothic"/>
                <a:cs typeface="Century Gothic"/>
              </a:rPr>
              <a:t> </a:t>
            </a:r>
            <a:r>
              <a:rPr sz="1700" b="0" dirty="0">
                <a:latin typeface="Century Gothic"/>
                <a:cs typeface="Century Gothic"/>
              </a:rPr>
              <a:t>of</a:t>
            </a:r>
            <a:r>
              <a:rPr sz="1700" b="0" spc="-50" dirty="0">
                <a:latin typeface="Century Gothic"/>
                <a:cs typeface="Century Gothic"/>
              </a:rPr>
              <a:t> </a:t>
            </a:r>
            <a:r>
              <a:rPr sz="1700" b="0" dirty="0">
                <a:latin typeface="Century Gothic"/>
                <a:cs typeface="Century Gothic"/>
              </a:rPr>
              <a:t>our</a:t>
            </a:r>
            <a:r>
              <a:rPr sz="1700" b="0" spc="-5" dirty="0">
                <a:latin typeface="Century Gothic"/>
                <a:cs typeface="Century Gothic"/>
              </a:rPr>
              <a:t> </a:t>
            </a:r>
            <a:r>
              <a:rPr sz="1700" b="0" spc="-20" dirty="0">
                <a:latin typeface="Century Gothic"/>
                <a:cs typeface="Century Gothic"/>
              </a:rPr>
              <a:t>major </a:t>
            </a:r>
            <a:r>
              <a:rPr sz="1700" b="0" spc="-10" dirty="0">
                <a:latin typeface="Century Gothic"/>
                <a:cs typeface="Century Gothic"/>
              </a:rPr>
              <a:t>competitors</a:t>
            </a:r>
            <a:endParaRPr sz="1700">
              <a:latin typeface="Century Gothic"/>
              <a:cs typeface="Century Gothic"/>
            </a:endParaRPr>
          </a:p>
          <a:p>
            <a:pPr marL="246379" marR="220345" indent="-228600">
              <a:lnSpc>
                <a:spcPct val="82900"/>
              </a:lnSpc>
              <a:spcBef>
                <a:spcPts val="710"/>
              </a:spcBef>
              <a:buFont typeface="Arial"/>
              <a:buChar char="•"/>
              <a:tabLst>
                <a:tab pos="246379" algn="l"/>
              </a:tabLst>
            </a:pPr>
            <a:r>
              <a:rPr sz="1700" b="0" dirty="0">
                <a:latin typeface="Century Gothic"/>
                <a:cs typeface="Century Gothic"/>
              </a:rPr>
              <a:t>Current</a:t>
            </a:r>
            <a:r>
              <a:rPr sz="1700" b="0" spc="-55" dirty="0">
                <a:latin typeface="Century Gothic"/>
                <a:cs typeface="Century Gothic"/>
              </a:rPr>
              <a:t> </a:t>
            </a:r>
            <a:r>
              <a:rPr sz="1700" b="0" spc="-20" dirty="0">
                <a:latin typeface="Century Gothic"/>
                <a:cs typeface="Century Gothic"/>
              </a:rPr>
              <a:t>climate</a:t>
            </a:r>
            <a:r>
              <a:rPr sz="1700" b="0" spc="-114" dirty="0">
                <a:latin typeface="Century Gothic"/>
                <a:cs typeface="Century Gothic"/>
              </a:rPr>
              <a:t> </a:t>
            </a:r>
            <a:r>
              <a:rPr sz="1700" b="0" dirty="0">
                <a:latin typeface="Century Gothic"/>
                <a:cs typeface="Century Gothic"/>
              </a:rPr>
              <a:t>and</a:t>
            </a:r>
            <a:r>
              <a:rPr sz="1700" b="0" spc="-50" dirty="0">
                <a:latin typeface="Century Gothic"/>
                <a:cs typeface="Century Gothic"/>
              </a:rPr>
              <a:t> </a:t>
            </a:r>
            <a:r>
              <a:rPr sz="1700" b="0" dirty="0">
                <a:latin typeface="Century Gothic"/>
                <a:cs typeface="Century Gothic"/>
              </a:rPr>
              <a:t>trade</a:t>
            </a:r>
            <a:r>
              <a:rPr sz="1700" b="0" spc="-50" dirty="0">
                <a:latin typeface="Century Gothic"/>
                <a:cs typeface="Century Gothic"/>
              </a:rPr>
              <a:t> </a:t>
            </a:r>
            <a:r>
              <a:rPr sz="1700" b="0" dirty="0">
                <a:latin typeface="Century Gothic"/>
                <a:cs typeface="Century Gothic"/>
              </a:rPr>
              <a:t>rules</a:t>
            </a:r>
            <a:r>
              <a:rPr sz="1700" b="0" spc="-60" dirty="0">
                <a:latin typeface="Century Gothic"/>
                <a:cs typeface="Century Gothic"/>
              </a:rPr>
              <a:t> </a:t>
            </a:r>
            <a:r>
              <a:rPr sz="1700" b="0" dirty="0">
                <a:latin typeface="Century Gothic"/>
                <a:cs typeface="Century Gothic"/>
              </a:rPr>
              <a:t>do</a:t>
            </a:r>
            <a:r>
              <a:rPr sz="1700" b="0" spc="-60" dirty="0">
                <a:latin typeface="Century Gothic"/>
                <a:cs typeface="Century Gothic"/>
              </a:rPr>
              <a:t> </a:t>
            </a:r>
            <a:r>
              <a:rPr sz="1700" b="0" dirty="0">
                <a:latin typeface="Century Gothic"/>
                <a:cs typeface="Century Gothic"/>
              </a:rPr>
              <a:t>not</a:t>
            </a:r>
            <a:r>
              <a:rPr sz="1700" b="0" spc="-25" dirty="0">
                <a:latin typeface="Century Gothic"/>
                <a:cs typeface="Century Gothic"/>
              </a:rPr>
              <a:t> </a:t>
            </a:r>
            <a:r>
              <a:rPr sz="1700" b="0" spc="-20" dirty="0">
                <a:latin typeface="Century Gothic"/>
                <a:cs typeface="Century Gothic"/>
              </a:rPr>
              <a:t>give </a:t>
            </a:r>
            <a:r>
              <a:rPr sz="1700" b="0" spc="-10" dirty="0">
                <a:latin typeface="Century Gothic"/>
                <a:cs typeface="Century Gothic"/>
              </a:rPr>
              <a:t>American</a:t>
            </a:r>
            <a:r>
              <a:rPr sz="1700" b="0" spc="-55" dirty="0">
                <a:latin typeface="Century Gothic"/>
                <a:cs typeface="Century Gothic"/>
              </a:rPr>
              <a:t> </a:t>
            </a:r>
            <a:r>
              <a:rPr sz="1700" b="0" spc="-10" dirty="0">
                <a:latin typeface="Century Gothic"/>
                <a:cs typeface="Century Gothic"/>
              </a:rPr>
              <a:t>steel</a:t>
            </a:r>
            <a:r>
              <a:rPr sz="1700" b="0" spc="-80" dirty="0">
                <a:latin typeface="Century Gothic"/>
                <a:cs typeface="Century Gothic"/>
              </a:rPr>
              <a:t> </a:t>
            </a:r>
            <a:r>
              <a:rPr sz="1700" b="0" dirty="0">
                <a:latin typeface="Century Gothic"/>
                <a:cs typeface="Century Gothic"/>
              </a:rPr>
              <a:t>producers</a:t>
            </a:r>
            <a:r>
              <a:rPr sz="1700" b="0" spc="-30" dirty="0">
                <a:latin typeface="Century Gothic"/>
                <a:cs typeface="Century Gothic"/>
              </a:rPr>
              <a:t> </a:t>
            </a:r>
            <a:r>
              <a:rPr sz="1700" b="0" spc="-20" dirty="0">
                <a:latin typeface="Century Gothic"/>
                <a:cs typeface="Century Gothic"/>
              </a:rPr>
              <a:t>credit</a:t>
            </a:r>
            <a:r>
              <a:rPr sz="1700" b="0" spc="-114" dirty="0">
                <a:latin typeface="Century Gothic"/>
                <a:cs typeface="Century Gothic"/>
              </a:rPr>
              <a:t> </a:t>
            </a:r>
            <a:r>
              <a:rPr sz="1700" b="0" dirty="0">
                <a:latin typeface="Century Gothic"/>
                <a:cs typeface="Century Gothic"/>
              </a:rPr>
              <a:t>for</a:t>
            </a:r>
            <a:r>
              <a:rPr sz="1700" b="0" spc="-5" dirty="0">
                <a:latin typeface="Century Gothic"/>
                <a:cs typeface="Century Gothic"/>
              </a:rPr>
              <a:t> </a:t>
            </a:r>
            <a:r>
              <a:rPr sz="1700" b="0" spc="-10" dirty="0">
                <a:latin typeface="Century Gothic"/>
                <a:cs typeface="Century Gothic"/>
              </a:rPr>
              <a:t>their cleaner</a:t>
            </a:r>
            <a:r>
              <a:rPr sz="1700" b="0" spc="-80" dirty="0">
                <a:latin typeface="Century Gothic"/>
                <a:cs typeface="Century Gothic"/>
              </a:rPr>
              <a:t> </a:t>
            </a:r>
            <a:r>
              <a:rPr sz="1700" b="0" spc="-10" dirty="0">
                <a:latin typeface="Century Gothic"/>
                <a:cs typeface="Century Gothic"/>
              </a:rPr>
              <a:t>operations</a:t>
            </a:r>
            <a:endParaRPr sz="1700">
              <a:latin typeface="Century Gothic"/>
              <a:cs typeface="Century Gothic"/>
            </a:endParaRPr>
          </a:p>
          <a:p>
            <a:pPr marL="246379" marR="5080" indent="-229870">
              <a:lnSpc>
                <a:spcPct val="79000"/>
              </a:lnSpc>
              <a:spcBef>
                <a:spcPts val="1000"/>
              </a:spcBef>
              <a:buFont typeface="Arial"/>
              <a:buChar char="•"/>
              <a:tabLst>
                <a:tab pos="246379" algn="l"/>
              </a:tabLst>
            </a:pPr>
            <a:r>
              <a:rPr sz="1700" b="0" dirty="0">
                <a:latin typeface="Century Gothic"/>
                <a:cs typeface="Century Gothic"/>
              </a:rPr>
              <a:t>The</a:t>
            </a:r>
            <a:r>
              <a:rPr sz="1700" b="0" spc="-35" dirty="0">
                <a:latin typeface="Century Gothic"/>
                <a:cs typeface="Century Gothic"/>
              </a:rPr>
              <a:t> </a:t>
            </a:r>
            <a:r>
              <a:rPr sz="1700" b="0" dirty="0">
                <a:latin typeface="Century Gothic"/>
                <a:cs typeface="Century Gothic"/>
              </a:rPr>
              <a:t>US</a:t>
            </a:r>
            <a:r>
              <a:rPr sz="1700" b="0" spc="-65" dirty="0">
                <a:latin typeface="Century Gothic"/>
                <a:cs typeface="Century Gothic"/>
              </a:rPr>
              <a:t> </a:t>
            </a:r>
            <a:r>
              <a:rPr sz="1700" b="0" dirty="0">
                <a:latin typeface="Century Gothic"/>
                <a:cs typeface="Century Gothic"/>
              </a:rPr>
              <a:t>steel</a:t>
            </a:r>
            <a:r>
              <a:rPr sz="1700" b="0" spc="-40" dirty="0">
                <a:latin typeface="Century Gothic"/>
                <a:cs typeface="Century Gothic"/>
              </a:rPr>
              <a:t> </a:t>
            </a:r>
            <a:r>
              <a:rPr sz="1700" b="0" spc="-10" dirty="0">
                <a:latin typeface="Century Gothic"/>
                <a:cs typeface="Century Gothic"/>
              </a:rPr>
              <a:t>industry</a:t>
            </a:r>
            <a:r>
              <a:rPr sz="1700" b="0" spc="-85" dirty="0">
                <a:latin typeface="Century Gothic"/>
                <a:cs typeface="Century Gothic"/>
              </a:rPr>
              <a:t> </a:t>
            </a:r>
            <a:r>
              <a:rPr sz="1700" b="0" dirty="0">
                <a:latin typeface="Century Gothic"/>
                <a:cs typeface="Century Gothic"/>
              </a:rPr>
              <a:t>has</a:t>
            </a:r>
            <a:r>
              <a:rPr sz="1700" b="0" spc="-20" dirty="0">
                <a:latin typeface="Century Gothic"/>
                <a:cs typeface="Century Gothic"/>
              </a:rPr>
              <a:t> </a:t>
            </a:r>
            <a:r>
              <a:rPr sz="1700" b="0" dirty="0">
                <a:latin typeface="Century Gothic"/>
                <a:cs typeface="Century Gothic"/>
              </a:rPr>
              <a:t>a</a:t>
            </a:r>
            <a:r>
              <a:rPr sz="1700" b="0" spc="-55" dirty="0">
                <a:latin typeface="Century Gothic"/>
                <a:cs typeface="Century Gothic"/>
              </a:rPr>
              <a:t> </a:t>
            </a:r>
            <a:r>
              <a:rPr sz="1700" b="0" dirty="0">
                <a:latin typeface="Century Gothic"/>
                <a:cs typeface="Century Gothic"/>
              </a:rPr>
              <a:t>major</a:t>
            </a:r>
            <a:r>
              <a:rPr sz="1700" b="0" spc="-40" dirty="0">
                <a:latin typeface="Century Gothic"/>
                <a:cs typeface="Century Gothic"/>
              </a:rPr>
              <a:t> </a:t>
            </a:r>
            <a:r>
              <a:rPr sz="1700" b="0" spc="-10" dirty="0">
                <a:latin typeface="Century Gothic"/>
                <a:cs typeface="Century Gothic"/>
              </a:rPr>
              <a:t>carbon advantage.</a:t>
            </a:r>
            <a:r>
              <a:rPr sz="1700" b="0" spc="-110" dirty="0">
                <a:latin typeface="Century Gothic"/>
                <a:cs typeface="Century Gothic"/>
              </a:rPr>
              <a:t> </a:t>
            </a:r>
            <a:r>
              <a:rPr sz="1700" b="0" dirty="0">
                <a:latin typeface="Century Gothic"/>
                <a:cs typeface="Century Gothic"/>
              </a:rPr>
              <a:t>Steel</a:t>
            </a:r>
            <a:r>
              <a:rPr sz="1700" b="0" spc="-75" dirty="0">
                <a:latin typeface="Century Gothic"/>
                <a:cs typeface="Century Gothic"/>
              </a:rPr>
              <a:t> </a:t>
            </a:r>
            <a:r>
              <a:rPr sz="1700" b="0" dirty="0">
                <a:latin typeface="Century Gothic"/>
                <a:cs typeface="Century Gothic"/>
              </a:rPr>
              <a:t>exporters</a:t>
            </a:r>
            <a:r>
              <a:rPr sz="1700" b="0" spc="-45" dirty="0">
                <a:latin typeface="Century Gothic"/>
                <a:cs typeface="Century Gothic"/>
              </a:rPr>
              <a:t> </a:t>
            </a:r>
            <a:r>
              <a:rPr sz="1700" b="0" dirty="0">
                <a:latin typeface="Century Gothic"/>
                <a:cs typeface="Century Gothic"/>
              </a:rPr>
              <a:t>to</a:t>
            </a:r>
            <a:r>
              <a:rPr sz="1700" b="0" spc="-40" dirty="0">
                <a:latin typeface="Century Gothic"/>
                <a:cs typeface="Century Gothic"/>
              </a:rPr>
              <a:t> </a:t>
            </a:r>
            <a:r>
              <a:rPr sz="1700" b="0" dirty="0">
                <a:latin typeface="Century Gothic"/>
                <a:cs typeface="Century Gothic"/>
              </a:rPr>
              <a:t>the</a:t>
            </a:r>
            <a:r>
              <a:rPr sz="1700" b="0" spc="-65" dirty="0">
                <a:latin typeface="Century Gothic"/>
                <a:cs typeface="Century Gothic"/>
              </a:rPr>
              <a:t> </a:t>
            </a:r>
            <a:r>
              <a:rPr sz="1700" b="0" dirty="0">
                <a:latin typeface="Century Gothic"/>
                <a:cs typeface="Century Gothic"/>
              </a:rPr>
              <a:t>US</a:t>
            </a:r>
            <a:r>
              <a:rPr sz="1700" b="0" spc="-60" dirty="0">
                <a:latin typeface="Century Gothic"/>
                <a:cs typeface="Century Gothic"/>
              </a:rPr>
              <a:t> </a:t>
            </a:r>
            <a:r>
              <a:rPr sz="1700" b="0" spc="-10" dirty="0">
                <a:latin typeface="Century Gothic"/>
                <a:cs typeface="Century Gothic"/>
              </a:rPr>
              <a:t>emit</a:t>
            </a:r>
            <a:r>
              <a:rPr sz="1700" b="0" spc="-105" dirty="0">
                <a:latin typeface="Century Gothic"/>
                <a:cs typeface="Century Gothic"/>
              </a:rPr>
              <a:t> </a:t>
            </a:r>
            <a:r>
              <a:rPr sz="1700" b="0" spc="-25" dirty="0">
                <a:latin typeface="Century Gothic"/>
                <a:cs typeface="Century Gothic"/>
              </a:rPr>
              <a:t>50- </a:t>
            </a:r>
            <a:r>
              <a:rPr sz="1700" b="0" spc="-10" dirty="0">
                <a:latin typeface="Century Gothic"/>
                <a:cs typeface="Century Gothic"/>
              </a:rPr>
              <a:t>100+%</a:t>
            </a:r>
            <a:r>
              <a:rPr sz="1700" b="0" spc="-110" dirty="0">
                <a:latin typeface="Century Gothic"/>
                <a:cs typeface="Century Gothic"/>
              </a:rPr>
              <a:t> </a:t>
            </a:r>
            <a:r>
              <a:rPr sz="1700" b="0" dirty="0">
                <a:latin typeface="Century Gothic"/>
                <a:cs typeface="Century Gothic"/>
              </a:rPr>
              <a:t>more</a:t>
            </a:r>
            <a:r>
              <a:rPr sz="1700" b="0" spc="-85" dirty="0">
                <a:latin typeface="Century Gothic"/>
                <a:cs typeface="Century Gothic"/>
              </a:rPr>
              <a:t> </a:t>
            </a:r>
            <a:r>
              <a:rPr sz="1700" b="0" dirty="0">
                <a:latin typeface="Century Gothic"/>
                <a:cs typeface="Century Gothic"/>
              </a:rPr>
              <a:t>CO2</a:t>
            </a:r>
            <a:r>
              <a:rPr sz="1700" b="0" spc="-65" dirty="0">
                <a:latin typeface="Century Gothic"/>
                <a:cs typeface="Century Gothic"/>
              </a:rPr>
              <a:t> </a:t>
            </a:r>
            <a:r>
              <a:rPr sz="1700" b="0" spc="-10" dirty="0">
                <a:latin typeface="Century Gothic"/>
                <a:cs typeface="Century Gothic"/>
              </a:rPr>
              <a:t>emissions</a:t>
            </a:r>
            <a:r>
              <a:rPr sz="1700" b="0" spc="-105" dirty="0">
                <a:latin typeface="Century Gothic"/>
                <a:cs typeface="Century Gothic"/>
              </a:rPr>
              <a:t> </a:t>
            </a:r>
            <a:r>
              <a:rPr sz="1700" b="0" dirty="0">
                <a:latin typeface="Century Gothic"/>
                <a:cs typeface="Century Gothic"/>
              </a:rPr>
              <a:t>per</a:t>
            </a:r>
            <a:r>
              <a:rPr sz="1700" b="0" spc="-70" dirty="0">
                <a:latin typeface="Century Gothic"/>
                <a:cs typeface="Century Gothic"/>
              </a:rPr>
              <a:t> </a:t>
            </a:r>
            <a:r>
              <a:rPr sz="1700" b="0" dirty="0">
                <a:latin typeface="Century Gothic"/>
                <a:cs typeface="Century Gothic"/>
              </a:rPr>
              <a:t>tonne</a:t>
            </a:r>
            <a:r>
              <a:rPr sz="1700" b="0" spc="-45" dirty="0">
                <a:latin typeface="Century Gothic"/>
                <a:cs typeface="Century Gothic"/>
              </a:rPr>
              <a:t> </a:t>
            </a:r>
            <a:r>
              <a:rPr sz="1700" b="0" dirty="0">
                <a:latin typeface="Century Gothic"/>
                <a:cs typeface="Century Gothic"/>
              </a:rPr>
              <a:t>than</a:t>
            </a:r>
            <a:r>
              <a:rPr sz="1700" b="0" spc="-65" dirty="0">
                <a:latin typeface="Century Gothic"/>
                <a:cs typeface="Century Gothic"/>
              </a:rPr>
              <a:t> </a:t>
            </a:r>
            <a:r>
              <a:rPr sz="1700" b="0" spc="-25" dirty="0">
                <a:latin typeface="Century Gothic"/>
                <a:cs typeface="Century Gothic"/>
              </a:rPr>
              <a:t>US </a:t>
            </a:r>
            <a:r>
              <a:rPr sz="1700" b="0" spc="-10" dirty="0">
                <a:latin typeface="Century Gothic"/>
                <a:cs typeface="Century Gothic"/>
              </a:rPr>
              <a:t>producers</a:t>
            </a:r>
            <a:r>
              <a:rPr sz="1700" b="0" spc="-45" dirty="0">
                <a:latin typeface="Century Gothic"/>
                <a:cs typeface="Century Gothic"/>
              </a:rPr>
              <a:t> </a:t>
            </a:r>
            <a:r>
              <a:rPr sz="1700" b="0" dirty="0">
                <a:latin typeface="Century Gothic"/>
                <a:cs typeface="Century Gothic"/>
              </a:rPr>
              <a:t>on</a:t>
            </a:r>
            <a:r>
              <a:rPr sz="1700" b="0" spc="-50" dirty="0">
                <a:latin typeface="Century Gothic"/>
                <a:cs typeface="Century Gothic"/>
              </a:rPr>
              <a:t> </a:t>
            </a:r>
            <a:r>
              <a:rPr sz="1700" b="0" spc="-10" dirty="0">
                <a:latin typeface="Century Gothic"/>
                <a:cs typeface="Century Gothic"/>
              </a:rPr>
              <a:t>average</a:t>
            </a:r>
            <a:endParaRPr sz="1700">
              <a:latin typeface="Century Gothic"/>
              <a:cs typeface="Century Gothic"/>
            </a:endParaRPr>
          </a:p>
          <a:p>
            <a:pPr marL="246379" marR="51435" indent="-229235">
              <a:lnSpc>
                <a:spcPct val="82900"/>
              </a:lnSpc>
              <a:spcBef>
                <a:spcPts val="705"/>
              </a:spcBef>
              <a:buFont typeface="Arial"/>
              <a:buChar char="•"/>
              <a:tabLst>
                <a:tab pos="246379" algn="l"/>
              </a:tabLst>
            </a:pPr>
            <a:r>
              <a:rPr sz="1700" b="0" dirty="0">
                <a:latin typeface="Century Gothic"/>
                <a:cs typeface="Century Gothic"/>
              </a:rPr>
              <a:t>The</a:t>
            </a:r>
            <a:r>
              <a:rPr sz="1700" b="0" spc="-85" dirty="0">
                <a:latin typeface="Century Gothic"/>
                <a:cs typeface="Century Gothic"/>
              </a:rPr>
              <a:t> </a:t>
            </a:r>
            <a:r>
              <a:rPr sz="1700" b="0" dirty="0">
                <a:latin typeface="Century Gothic"/>
                <a:cs typeface="Century Gothic"/>
              </a:rPr>
              <a:t>U.S.</a:t>
            </a:r>
            <a:r>
              <a:rPr sz="1700" b="0" spc="-45" dirty="0">
                <a:latin typeface="Century Gothic"/>
                <a:cs typeface="Century Gothic"/>
              </a:rPr>
              <a:t> </a:t>
            </a:r>
            <a:r>
              <a:rPr sz="1700" b="0" dirty="0">
                <a:latin typeface="Century Gothic"/>
                <a:cs typeface="Century Gothic"/>
              </a:rPr>
              <a:t>economy</a:t>
            </a:r>
            <a:r>
              <a:rPr sz="1700" b="0" spc="-60" dirty="0">
                <a:latin typeface="Century Gothic"/>
                <a:cs typeface="Century Gothic"/>
              </a:rPr>
              <a:t> </a:t>
            </a:r>
            <a:r>
              <a:rPr sz="1700" b="0" dirty="0">
                <a:latin typeface="Century Gothic"/>
                <a:cs typeface="Century Gothic"/>
              </a:rPr>
              <a:t>is</a:t>
            </a:r>
            <a:r>
              <a:rPr sz="1700" b="0" spc="-100" dirty="0">
                <a:latin typeface="Century Gothic"/>
                <a:cs typeface="Century Gothic"/>
              </a:rPr>
              <a:t> </a:t>
            </a:r>
            <a:r>
              <a:rPr sz="1700" b="0" dirty="0">
                <a:latin typeface="Century Gothic"/>
                <a:cs typeface="Century Gothic"/>
              </a:rPr>
              <a:t>three</a:t>
            </a:r>
            <a:r>
              <a:rPr sz="1700" b="0" spc="-80" dirty="0">
                <a:latin typeface="Century Gothic"/>
                <a:cs typeface="Century Gothic"/>
              </a:rPr>
              <a:t> </a:t>
            </a:r>
            <a:r>
              <a:rPr sz="1700" b="0" dirty="0">
                <a:latin typeface="Century Gothic"/>
                <a:cs typeface="Century Gothic"/>
              </a:rPr>
              <a:t>times</a:t>
            </a:r>
            <a:r>
              <a:rPr sz="1700" b="0" spc="-95" dirty="0">
                <a:latin typeface="Century Gothic"/>
                <a:cs typeface="Century Gothic"/>
              </a:rPr>
              <a:t> </a:t>
            </a:r>
            <a:r>
              <a:rPr sz="1700" b="0" dirty="0">
                <a:latin typeface="Century Gothic"/>
                <a:cs typeface="Century Gothic"/>
              </a:rPr>
              <a:t>more</a:t>
            </a:r>
            <a:r>
              <a:rPr sz="1700" b="0" spc="-60" dirty="0">
                <a:latin typeface="Century Gothic"/>
                <a:cs typeface="Century Gothic"/>
              </a:rPr>
              <a:t> </a:t>
            </a:r>
            <a:r>
              <a:rPr sz="1700" b="0" spc="-10" dirty="0">
                <a:latin typeface="Century Gothic"/>
                <a:cs typeface="Century Gothic"/>
              </a:rPr>
              <a:t>carbon efficient</a:t>
            </a:r>
            <a:r>
              <a:rPr sz="1700" b="0" spc="-110" dirty="0">
                <a:latin typeface="Century Gothic"/>
                <a:cs typeface="Century Gothic"/>
              </a:rPr>
              <a:t> </a:t>
            </a:r>
            <a:r>
              <a:rPr sz="1700" b="0" dirty="0">
                <a:latin typeface="Century Gothic"/>
                <a:cs typeface="Century Gothic"/>
              </a:rPr>
              <a:t>than</a:t>
            </a:r>
            <a:r>
              <a:rPr sz="1700" b="0" spc="-55" dirty="0">
                <a:latin typeface="Century Gothic"/>
                <a:cs typeface="Century Gothic"/>
              </a:rPr>
              <a:t> </a:t>
            </a:r>
            <a:r>
              <a:rPr sz="1700" b="0" dirty="0">
                <a:latin typeface="Century Gothic"/>
                <a:cs typeface="Century Gothic"/>
              </a:rPr>
              <a:t>that</a:t>
            </a:r>
            <a:r>
              <a:rPr sz="1700" b="0" spc="-15" dirty="0">
                <a:latin typeface="Century Gothic"/>
                <a:cs typeface="Century Gothic"/>
              </a:rPr>
              <a:t> </a:t>
            </a:r>
            <a:r>
              <a:rPr sz="1700" b="0" dirty="0">
                <a:latin typeface="Century Gothic"/>
                <a:cs typeface="Century Gothic"/>
              </a:rPr>
              <a:t>of</a:t>
            </a:r>
            <a:r>
              <a:rPr sz="1700" b="0" spc="-20" dirty="0">
                <a:latin typeface="Century Gothic"/>
                <a:cs typeface="Century Gothic"/>
              </a:rPr>
              <a:t> </a:t>
            </a:r>
            <a:r>
              <a:rPr sz="1700" b="0" dirty="0">
                <a:latin typeface="Century Gothic"/>
                <a:cs typeface="Century Gothic"/>
              </a:rPr>
              <a:t>China</a:t>
            </a:r>
            <a:r>
              <a:rPr sz="1700" b="0" spc="-65" dirty="0">
                <a:latin typeface="Century Gothic"/>
                <a:cs typeface="Century Gothic"/>
              </a:rPr>
              <a:t> </a:t>
            </a:r>
            <a:r>
              <a:rPr sz="1700" b="0" dirty="0">
                <a:latin typeface="Century Gothic"/>
                <a:cs typeface="Century Gothic"/>
              </a:rPr>
              <a:t>and</a:t>
            </a:r>
            <a:r>
              <a:rPr sz="1700" b="0" spc="-45" dirty="0">
                <a:latin typeface="Century Gothic"/>
                <a:cs typeface="Century Gothic"/>
              </a:rPr>
              <a:t> </a:t>
            </a:r>
            <a:r>
              <a:rPr sz="1700" b="0" spc="-10" dirty="0">
                <a:latin typeface="Century Gothic"/>
                <a:cs typeface="Century Gothic"/>
              </a:rPr>
              <a:t>nearly</a:t>
            </a:r>
            <a:r>
              <a:rPr sz="1700" b="0" spc="-80" dirty="0">
                <a:latin typeface="Century Gothic"/>
                <a:cs typeface="Century Gothic"/>
              </a:rPr>
              <a:t> </a:t>
            </a:r>
            <a:r>
              <a:rPr sz="1700" b="0" spc="-20" dirty="0">
                <a:latin typeface="Century Gothic"/>
                <a:cs typeface="Century Gothic"/>
              </a:rPr>
              <a:t>four </a:t>
            </a:r>
            <a:r>
              <a:rPr sz="1700" b="0" dirty="0">
                <a:latin typeface="Century Gothic"/>
                <a:cs typeface="Century Gothic"/>
              </a:rPr>
              <a:t>times</a:t>
            </a:r>
            <a:r>
              <a:rPr sz="1700" b="0" spc="-60" dirty="0">
                <a:latin typeface="Century Gothic"/>
                <a:cs typeface="Century Gothic"/>
              </a:rPr>
              <a:t> </a:t>
            </a:r>
            <a:r>
              <a:rPr sz="1700" b="0" dirty="0">
                <a:latin typeface="Century Gothic"/>
                <a:cs typeface="Century Gothic"/>
              </a:rPr>
              <a:t>as</a:t>
            </a:r>
            <a:r>
              <a:rPr sz="1700" b="0" spc="-10" dirty="0">
                <a:latin typeface="Century Gothic"/>
                <a:cs typeface="Century Gothic"/>
              </a:rPr>
              <a:t> efficient</a:t>
            </a:r>
            <a:r>
              <a:rPr sz="1700" b="0" spc="-110" dirty="0">
                <a:latin typeface="Century Gothic"/>
                <a:cs typeface="Century Gothic"/>
              </a:rPr>
              <a:t> </a:t>
            </a:r>
            <a:r>
              <a:rPr sz="1700" b="0" dirty="0">
                <a:latin typeface="Century Gothic"/>
                <a:cs typeface="Century Gothic"/>
              </a:rPr>
              <a:t>as</a:t>
            </a:r>
            <a:r>
              <a:rPr sz="1700" b="0" spc="10" dirty="0">
                <a:latin typeface="Century Gothic"/>
                <a:cs typeface="Century Gothic"/>
              </a:rPr>
              <a:t> </a:t>
            </a:r>
            <a:r>
              <a:rPr sz="1700" b="0" spc="-10" dirty="0">
                <a:latin typeface="Century Gothic"/>
                <a:cs typeface="Century Gothic"/>
              </a:rPr>
              <a:t>India</a:t>
            </a:r>
            <a:endParaRPr sz="1700">
              <a:latin typeface="Century Gothic"/>
              <a:cs typeface="Century Gothic"/>
            </a:endParaRPr>
          </a:p>
        </p:txBody>
      </p:sp>
      <p:pic>
        <p:nvPicPr>
          <p:cNvPr id="4" name="object 4"/>
          <p:cNvPicPr/>
          <p:nvPr/>
        </p:nvPicPr>
        <p:blipFill>
          <a:blip r:embed="rId2" cstate="print"/>
          <a:stretch>
            <a:fillRect/>
          </a:stretch>
        </p:blipFill>
        <p:spPr>
          <a:xfrm>
            <a:off x="335280" y="1658111"/>
            <a:ext cx="6339839" cy="4154423"/>
          </a:xfrm>
          <a:prstGeom prst="rect">
            <a:avLst/>
          </a:prstGeom>
        </p:spPr>
      </p:pic>
      <p:sp>
        <p:nvSpPr>
          <p:cNvPr id="5" name="object 5"/>
          <p:cNvSpPr txBox="1"/>
          <p:nvPr/>
        </p:nvSpPr>
        <p:spPr>
          <a:xfrm>
            <a:off x="272450" y="6031732"/>
            <a:ext cx="2506345" cy="178435"/>
          </a:xfrm>
          <a:prstGeom prst="rect">
            <a:avLst/>
          </a:prstGeom>
        </p:spPr>
        <p:txBody>
          <a:bodyPr vert="horz" wrap="square" lIns="0" tIns="12700" rIns="0" bIns="0" rtlCol="0">
            <a:spAutoFit/>
          </a:bodyPr>
          <a:lstStyle/>
          <a:p>
            <a:pPr marL="12700">
              <a:lnSpc>
                <a:spcPct val="100000"/>
              </a:lnSpc>
              <a:spcBef>
                <a:spcPts val="100"/>
              </a:spcBef>
            </a:pPr>
            <a:r>
              <a:rPr sz="1000" i="1" spc="-10" dirty="0">
                <a:latin typeface="Century Gothic"/>
                <a:cs typeface="Century Gothic"/>
              </a:rPr>
              <a:t>Source:</a:t>
            </a:r>
            <a:r>
              <a:rPr sz="1000" i="1" spc="-5" dirty="0">
                <a:latin typeface="Century Gothic"/>
                <a:cs typeface="Century Gothic"/>
              </a:rPr>
              <a:t> </a:t>
            </a:r>
            <a:r>
              <a:rPr sz="1000" i="1" spc="-10" dirty="0">
                <a:latin typeface="Century Gothic"/>
                <a:cs typeface="Century Gothic"/>
              </a:rPr>
              <a:t>Climate</a:t>
            </a:r>
            <a:r>
              <a:rPr sz="1000" i="1" spc="-110" dirty="0">
                <a:latin typeface="Century Gothic"/>
                <a:cs typeface="Century Gothic"/>
              </a:rPr>
              <a:t> </a:t>
            </a:r>
            <a:r>
              <a:rPr sz="1000" i="1" spc="-10" dirty="0">
                <a:latin typeface="Century Gothic"/>
                <a:cs typeface="Century Gothic"/>
              </a:rPr>
              <a:t>Leadership</a:t>
            </a:r>
            <a:r>
              <a:rPr sz="1000" i="1" spc="-25" dirty="0">
                <a:latin typeface="Century Gothic"/>
                <a:cs typeface="Century Gothic"/>
              </a:rPr>
              <a:t> </a:t>
            </a:r>
            <a:r>
              <a:rPr sz="1000" i="1" spc="-10" dirty="0">
                <a:latin typeface="Century Gothic"/>
                <a:cs typeface="Century Gothic"/>
              </a:rPr>
              <a:t>Council,</a:t>
            </a:r>
            <a:r>
              <a:rPr sz="1000" i="1" spc="-25" dirty="0">
                <a:latin typeface="Century Gothic"/>
                <a:cs typeface="Century Gothic"/>
              </a:rPr>
              <a:t> CRU</a:t>
            </a:r>
            <a:endParaRPr sz="1000">
              <a:latin typeface="Century Gothic"/>
              <a:cs typeface="Century Gothic"/>
            </a:endParaRPr>
          </a:p>
        </p:txBody>
      </p:sp>
      <p:sp>
        <p:nvSpPr>
          <p:cNvPr id="6" name="object 6"/>
          <p:cNvSpPr txBox="1">
            <a:spLocks noGrp="1"/>
          </p:cNvSpPr>
          <p:nvPr>
            <p:ph type="ftr" sz="quarter" idx="5"/>
          </p:nvPr>
        </p:nvSpPr>
        <p:spPr>
          <a:prstGeom prst="rect">
            <a:avLst/>
          </a:prstGeom>
        </p:spPr>
        <p:txBody>
          <a:bodyPr vert="horz" wrap="square" lIns="0" tIns="13335" rIns="0" bIns="0" rtlCol="0">
            <a:spAutoFit/>
          </a:bodyPr>
          <a:lstStyle/>
          <a:p>
            <a:pPr marL="16510">
              <a:lnSpc>
                <a:spcPct val="100000"/>
              </a:lnSpc>
              <a:spcBef>
                <a:spcPts val="105"/>
              </a:spcBef>
            </a:pPr>
            <a:r>
              <a:rPr dirty="0"/>
              <a:t>American</a:t>
            </a:r>
            <a:r>
              <a:rPr spc="-15" dirty="0"/>
              <a:t> </a:t>
            </a:r>
            <a:r>
              <a:rPr dirty="0"/>
              <a:t>Steel</a:t>
            </a:r>
            <a:r>
              <a:rPr spc="-35" dirty="0"/>
              <a:t> </a:t>
            </a:r>
            <a:r>
              <a:rPr spc="-10" dirty="0"/>
              <a:t>Redefined</a:t>
            </a:r>
          </a:p>
        </p:txBody>
      </p:sp>
      <p:sp>
        <p:nvSpPr>
          <p:cNvPr id="9" name="Date Placeholder 1">
            <a:extLst>
              <a:ext uri="{FF2B5EF4-FFF2-40B4-BE49-F238E27FC236}">
                <a16:creationId xmlns:a16="http://schemas.microsoft.com/office/drawing/2014/main" id="{17BAA009-DC5C-BF99-C754-047A824815CE}"/>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
        <p:nvSpPr>
          <p:cNvPr id="10" name="object 7">
            <a:extLst>
              <a:ext uri="{FF2B5EF4-FFF2-40B4-BE49-F238E27FC236}">
                <a16:creationId xmlns:a16="http://schemas.microsoft.com/office/drawing/2014/main" id="{B5F273F6-DC8C-CC13-E04A-ACA3A15840A5}"/>
              </a:ext>
            </a:extLst>
          </p:cNvPr>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9835A7-5AB5-5865-C715-D617F2F1A4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06" imgH="306" progId="TCLayout.ActiveDocument.1">
                  <p:embed/>
                </p:oleObj>
              </mc:Choice>
              <mc:Fallback>
                <p:oleObj name="think-cell Slide" r:id="rId32" imgW="306" imgH="306" progId="TCLayout.ActiveDocument.1">
                  <p:embed/>
                  <p:pic>
                    <p:nvPicPr>
                      <p:cNvPr id="7" name="Object 6" hidden="1">
                        <a:extLst>
                          <a:ext uri="{FF2B5EF4-FFF2-40B4-BE49-F238E27FC236}">
                            <a16:creationId xmlns:a16="http://schemas.microsoft.com/office/drawing/2014/main" id="{A39835A7-5AB5-5865-C715-D617F2F1A459}"/>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DB9D77-0171-E825-6E3C-39D7EE310FF9}"/>
              </a:ext>
            </a:extLst>
          </p:cNvPr>
          <p:cNvSpPr>
            <a:spLocks noGrp="1"/>
          </p:cNvSpPr>
          <p:nvPr>
            <p:ph type="title"/>
          </p:nvPr>
        </p:nvSpPr>
        <p:spPr/>
        <p:txBody>
          <a:bodyPr vert="horz"/>
          <a:lstStyle/>
          <a:p>
            <a:r>
              <a:rPr lang="en-US"/>
              <a:t>Global steelmaking averages for major producing countries – total crude steel</a:t>
            </a:r>
          </a:p>
        </p:txBody>
      </p:sp>
      <p:sp>
        <p:nvSpPr>
          <p:cNvPr id="3" name="Slide Number Placeholder 2">
            <a:extLst>
              <a:ext uri="{FF2B5EF4-FFF2-40B4-BE49-F238E27FC236}">
                <a16:creationId xmlns:a16="http://schemas.microsoft.com/office/drawing/2014/main" id="{DCA94576-9C9F-C9C1-F8E8-471EB735B9EC}"/>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GB"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16</a:t>
            </a:fld>
            <a:endParaRPr kumimoji="0" lang="en-GB"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7E26AA8-F776-D0A5-8D67-709DAA5E6672}"/>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8" name="Table 6">
            <a:extLst>
              <a:ext uri="{FF2B5EF4-FFF2-40B4-BE49-F238E27FC236}">
                <a16:creationId xmlns:a16="http://schemas.microsoft.com/office/drawing/2014/main" id="{C9511EF8-FDD7-BDA0-B230-0C42CD116EB5}"/>
              </a:ext>
            </a:extLst>
          </p:cNvPr>
          <p:cNvGraphicFramePr>
            <a:graphicFrameLocks/>
          </p:cNvGraphicFramePr>
          <p:nvPr/>
        </p:nvGraphicFramePr>
        <p:xfrm>
          <a:off x="440073" y="1143238"/>
          <a:ext cx="11364242" cy="2712720"/>
        </p:xfrm>
        <a:graphic>
          <a:graphicData uri="http://schemas.openxmlformats.org/drawingml/2006/table">
            <a:tbl>
              <a:tblPr firstRow="1" bandRow="1">
                <a:tableStyleId>{72833802-FEF1-4C79-8D5D-14CF1EAF98D9}</a:tableStyleId>
              </a:tblPr>
              <a:tblGrid>
                <a:gridCol w="3560156">
                  <a:extLst>
                    <a:ext uri="{9D8B030D-6E8A-4147-A177-3AD203B41FA5}">
                      <a16:colId xmlns:a16="http://schemas.microsoft.com/office/drawing/2014/main" val="3210390149"/>
                    </a:ext>
                  </a:extLst>
                </a:gridCol>
                <a:gridCol w="2601362">
                  <a:extLst>
                    <a:ext uri="{9D8B030D-6E8A-4147-A177-3AD203B41FA5}">
                      <a16:colId xmlns:a16="http://schemas.microsoft.com/office/drawing/2014/main" val="2385495830"/>
                    </a:ext>
                  </a:extLst>
                </a:gridCol>
                <a:gridCol w="2601362">
                  <a:extLst>
                    <a:ext uri="{9D8B030D-6E8A-4147-A177-3AD203B41FA5}">
                      <a16:colId xmlns:a16="http://schemas.microsoft.com/office/drawing/2014/main" val="2556973062"/>
                    </a:ext>
                  </a:extLst>
                </a:gridCol>
                <a:gridCol w="2601362">
                  <a:extLst>
                    <a:ext uri="{9D8B030D-6E8A-4147-A177-3AD203B41FA5}">
                      <a16:colId xmlns:a16="http://schemas.microsoft.com/office/drawing/2014/main" val="3788976351"/>
                    </a:ext>
                  </a:extLst>
                </a:gridCol>
              </a:tblGrid>
              <a:tr h="431497">
                <a:tc>
                  <a:txBody>
                    <a:bodyPr/>
                    <a:lstStyle/>
                    <a:p>
                      <a:pPr algn="ctr"/>
                      <a:r>
                        <a:rPr lang="en-GB" sz="1400"/>
                        <a:t>Country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Average Scope 1 emissions intensity t CO2/tcs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Average Scope 2 emissions intensity t CO2/tcs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Total Scope 1 &amp; 2</a:t>
                      </a:r>
                    </a:p>
                    <a:p>
                      <a:pPr algn="ctr"/>
                      <a:r>
                        <a:rPr lang="en-GB" sz="1400"/>
                        <a:t>t CO2 /tcs</a:t>
                      </a:r>
                    </a:p>
                  </a:txBody>
                  <a:tcPr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602560"/>
                  </a:ext>
                </a:extLst>
              </a:tr>
              <a:tr h="228440">
                <a:tc>
                  <a:txBody>
                    <a:bodyPr/>
                    <a:lstStyle/>
                    <a:p>
                      <a:pPr algn="ctr"/>
                      <a:r>
                        <a:rPr lang="en-GB" sz="1200"/>
                        <a:t>Brazil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1.77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205737"/>
                  </a:ext>
                </a:extLst>
              </a:tr>
              <a:tr h="228440">
                <a:tc>
                  <a:txBody>
                    <a:bodyPr/>
                    <a:lstStyle/>
                    <a:p>
                      <a:pPr algn="ctr"/>
                      <a:r>
                        <a:rPr lang="en-GB" sz="1200"/>
                        <a:t>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2.01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885328"/>
                  </a:ext>
                </a:extLst>
              </a:tr>
              <a:tr h="228440">
                <a:tc>
                  <a:txBody>
                    <a:bodyPr/>
                    <a:lstStyle/>
                    <a:p>
                      <a:pPr algn="ctr"/>
                      <a:r>
                        <a:rPr lang="en-GB" sz="1200"/>
                        <a:t>India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2.38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2.51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665711"/>
                  </a:ext>
                </a:extLst>
              </a:tr>
              <a:tr h="228440">
                <a:tc>
                  <a:txBody>
                    <a:bodyPr/>
                    <a:lstStyle/>
                    <a:p>
                      <a:pPr algn="ctr"/>
                      <a:r>
                        <a:rPr lang="en-GB" sz="1200"/>
                        <a:t>Japan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8260893"/>
                  </a:ext>
                </a:extLst>
              </a:tr>
              <a:tr h="228440">
                <a:tc>
                  <a:txBody>
                    <a:bodyPr/>
                    <a:lstStyle/>
                    <a:p>
                      <a:pPr algn="ctr"/>
                      <a:r>
                        <a:rPr lang="en-GB" sz="1200"/>
                        <a:t>Russia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0.07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t>1.77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552624"/>
                  </a:ext>
                </a:extLst>
              </a:tr>
              <a:tr h="228440">
                <a:tc>
                  <a:txBody>
                    <a:bodyPr/>
                    <a:lstStyle/>
                    <a:p>
                      <a:pPr algn="ctr"/>
                      <a:r>
                        <a:rPr lang="en-GB" sz="1200"/>
                        <a:t>South Korea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dirty="0"/>
                        <a:t>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62607"/>
                  </a:ext>
                </a:extLst>
              </a:tr>
              <a:tr h="228440">
                <a:tc>
                  <a:txBody>
                    <a:bodyPr/>
                    <a:lstStyle/>
                    <a:p>
                      <a:pPr algn="ctr"/>
                      <a:r>
                        <a:rPr lang="en-GB" sz="1200"/>
                        <a:t>Turkey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603050"/>
                  </a:ext>
                </a:extLst>
              </a:tr>
              <a:tr h="228440">
                <a:tc>
                  <a:txBody>
                    <a:bodyPr/>
                    <a:lstStyle/>
                    <a:p>
                      <a:pPr algn="ctr"/>
                      <a:r>
                        <a:rPr lang="en-GB" sz="1200"/>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t>0.72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5558275"/>
                  </a:ext>
                </a:extLst>
              </a:tr>
            </a:tbl>
          </a:graphicData>
        </a:graphic>
      </p:graphicFrame>
      <p:graphicFrame>
        <p:nvGraphicFramePr>
          <p:cNvPr id="43" name="Chart 42">
            <a:extLst>
              <a:ext uri="{FF2B5EF4-FFF2-40B4-BE49-F238E27FC236}">
                <a16:creationId xmlns:a16="http://schemas.microsoft.com/office/drawing/2014/main" id="{E7FFBA6B-A9C9-4DAB-6D65-040CCDFA1E60}"/>
              </a:ext>
            </a:extLst>
          </p:cNvPr>
          <p:cNvGraphicFramePr/>
          <p:nvPr>
            <p:custDataLst>
              <p:tags r:id="rId2"/>
            </p:custDataLst>
          </p:nvPr>
        </p:nvGraphicFramePr>
        <p:xfrm>
          <a:off x="330200" y="4313238"/>
          <a:ext cx="11557000" cy="1770062"/>
        </p:xfrm>
        <a:graphic>
          <a:graphicData uri="http://schemas.openxmlformats.org/drawingml/2006/chart">
            <c:chart xmlns:c="http://schemas.openxmlformats.org/drawingml/2006/chart" xmlns:r="http://schemas.openxmlformats.org/officeDocument/2006/relationships" r:id="rId34"/>
          </a:graphicData>
        </a:graphic>
      </p:graphicFrame>
      <p:sp>
        <p:nvSpPr>
          <p:cNvPr id="26" name="Text Placeholder 2">
            <a:extLst>
              <a:ext uri="{FF2B5EF4-FFF2-40B4-BE49-F238E27FC236}">
                <a16:creationId xmlns:a16="http://schemas.microsoft.com/office/drawing/2014/main" id="{06622A05-9348-4EB4-94B2-52A0CAFCD62B}"/>
              </a:ext>
            </a:extLst>
          </p:cNvPr>
          <p:cNvSpPr>
            <a:spLocks noGrp="1"/>
          </p:cNvSpPr>
          <p:nvPr>
            <p:custDataLst>
              <p:tags r:id="rId3"/>
            </p:custDataLst>
          </p:nvPr>
        </p:nvSpPr>
        <p:spPr bwMode="gray">
          <a:xfrm>
            <a:off x="954088" y="4778375"/>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75F2374-133A-4CB9-B7E0-D00083381149}" type="datetime'''0.''''''''''''''0''''''''''''''''''''''''''1'''''''''''''">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0.01</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 Placeholder 2">
            <a:extLst>
              <a:ext uri="{FF2B5EF4-FFF2-40B4-BE49-F238E27FC236}">
                <a16:creationId xmlns:a16="http://schemas.microsoft.com/office/drawing/2014/main" id="{D10CF6AC-214E-E24E-678B-C05F11390BAA}"/>
              </a:ext>
            </a:extLst>
          </p:cNvPr>
          <p:cNvSpPr>
            <a:spLocks noGrp="1"/>
          </p:cNvSpPr>
          <p:nvPr>
            <p:custDataLst>
              <p:tags r:id="rId4"/>
            </p:custDataLst>
          </p:nvPr>
        </p:nvSpPr>
        <p:spPr bwMode="gray">
          <a:xfrm>
            <a:off x="5226050" y="4721225"/>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8D532B6-ED1D-4781-AD12-E9A7441C553C}" type="datetime'0''''''''''''''''.''''0''''1'''''">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0.01</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 Placeholder 2">
            <a:extLst>
              <a:ext uri="{FF2B5EF4-FFF2-40B4-BE49-F238E27FC236}">
                <a16:creationId xmlns:a16="http://schemas.microsoft.com/office/drawing/2014/main" id="{5F7093B7-C418-308B-DEFD-4E4EAF869C38}"/>
              </a:ext>
            </a:extLst>
          </p:cNvPr>
          <p:cNvSpPr>
            <a:spLocks noGrp="1"/>
          </p:cNvSpPr>
          <p:nvPr>
            <p:custDataLst>
              <p:tags r:id="rId5"/>
            </p:custDataLst>
          </p:nvPr>
        </p:nvSpPr>
        <p:spPr bwMode="gray">
          <a:xfrm>
            <a:off x="3802063" y="4346575"/>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2571527-98C6-405E-BD23-F424F6A69164}" type="datetime'''''''''''''''''''''0''''''.''''''1''3'''''''''''''''''''">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0.13</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4D659E47-A3D4-FD89-0060-6951B422C982}"/>
              </a:ext>
            </a:extLst>
          </p:cNvPr>
          <p:cNvSpPr>
            <a:spLocks noGrp="1"/>
          </p:cNvSpPr>
          <p:nvPr>
            <p:custDataLst>
              <p:tags r:id="rId6"/>
            </p:custDataLst>
          </p:nvPr>
        </p:nvSpPr>
        <p:spPr bwMode="auto">
          <a:xfrm>
            <a:off x="928688" y="6051550"/>
            <a:ext cx="3921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8447B53-7104-4DD1-93A4-1F449807D7F7}" type="datetime'''B''r''''''''''''''''''a''''z''''''i''''l'">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Brazil</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3" name="Text Placeholder 2">
            <a:extLst>
              <a:ext uri="{FF2B5EF4-FFF2-40B4-BE49-F238E27FC236}">
                <a16:creationId xmlns:a16="http://schemas.microsoft.com/office/drawing/2014/main" id="{153E01FA-42CC-4BB0-D5A2-735CE927F046}"/>
              </a:ext>
            </a:extLst>
          </p:cNvPr>
          <p:cNvSpPr>
            <a:spLocks noGrp="1"/>
          </p:cNvSpPr>
          <p:nvPr>
            <p:custDataLst>
              <p:tags r:id="rId7"/>
            </p:custDataLst>
          </p:nvPr>
        </p:nvSpPr>
        <p:spPr bwMode="gray">
          <a:xfrm>
            <a:off x="9498013" y="4851401"/>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A250F40-F51B-4723-9C46-DA2F61507D0D}" type="datetime'''''''''''''''''''''''''''1''''''''''''.''''''''''4''''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1.41</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2" name="Text Placeholder 2">
            <a:extLst>
              <a:ext uri="{FF2B5EF4-FFF2-40B4-BE49-F238E27FC236}">
                <a16:creationId xmlns:a16="http://schemas.microsoft.com/office/drawing/2014/main" id="{3301CF9D-C7D3-5F83-0AF5-988F54821907}"/>
              </a:ext>
            </a:extLst>
          </p:cNvPr>
          <p:cNvSpPr>
            <a:spLocks noGrp="1"/>
          </p:cNvSpPr>
          <p:nvPr>
            <p:custDataLst>
              <p:tags r:id="rId8"/>
            </p:custDataLst>
          </p:nvPr>
        </p:nvSpPr>
        <p:spPr bwMode="auto">
          <a:xfrm>
            <a:off x="2344738" y="6051550"/>
            <a:ext cx="40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CC0ED39-7D85-41EE-B74C-FAFA8E69FBA0}" type="datetime'''''''Ch''''i''''''''''''n''''''''''''''''''''''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China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1" name="Text Placeholder 2">
            <a:extLst>
              <a:ext uri="{FF2B5EF4-FFF2-40B4-BE49-F238E27FC236}">
                <a16:creationId xmlns:a16="http://schemas.microsoft.com/office/drawing/2014/main" id="{674C9EB0-71FC-943E-874E-B570EE287BB8}"/>
              </a:ext>
            </a:extLst>
          </p:cNvPr>
          <p:cNvSpPr>
            <a:spLocks noGrp="1"/>
          </p:cNvSpPr>
          <p:nvPr>
            <p:custDataLst>
              <p:tags r:id="rId9"/>
            </p:custDataLst>
          </p:nvPr>
        </p:nvSpPr>
        <p:spPr bwMode="auto">
          <a:xfrm>
            <a:off x="5183188" y="6051550"/>
            <a:ext cx="4254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8A2FF23-EC18-458F-A4E4-DEAD0354EE3F}" type="datetime'''''''J''''a''''''''''''''p''''''''''''''''a''n'''''">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Japan</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9" name="Text Placeholder 2">
            <a:extLst>
              <a:ext uri="{FF2B5EF4-FFF2-40B4-BE49-F238E27FC236}">
                <a16:creationId xmlns:a16="http://schemas.microsoft.com/office/drawing/2014/main" id="{938F0840-D74B-485F-4D01-7762F7023D87}"/>
              </a:ext>
            </a:extLst>
          </p:cNvPr>
          <p:cNvSpPr>
            <a:spLocks noGrp="1"/>
          </p:cNvSpPr>
          <p:nvPr>
            <p:custDataLst>
              <p:tags r:id="rId10"/>
            </p:custDataLst>
          </p:nvPr>
        </p:nvSpPr>
        <p:spPr bwMode="auto">
          <a:xfrm>
            <a:off x="9432925" y="6051550"/>
            <a:ext cx="471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6DD6AA0-23AA-45CA-B7E6-A85F20086074}" type="datetime'''T''''''u''''''''''r''''''''k''''e''''''''''''''''''y'''''">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Turkey</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 name="Text Placeholder 2">
            <a:extLst>
              <a:ext uri="{FF2B5EF4-FFF2-40B4-BE49-F238E27FC236}">
                <a16:creationId xmlns:a16="http://schemas.microsoft.com/office/drawing/2014/main" id="{FD7D6F8F-9E82-6E7A-2617-CA227EEE912F}"/>
              </a:ext>
            </a:extLst>
          </p:cNvPr>
          <p:cNvSpPr>
            <a:spLocks noGrp="1"/>
          </p:cNvSpPr>
          <p:nvPr>
            <p:custDataLst>
              <p:tags r:id="rId11"/>
            </p:custDataLst>
          </p:nvPr>
        </p:nvSpPr>
        <p:spPr bwMode="gray">
          <a:xfrm>
            <a:off x="2378075" y="4657725"/>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FA6D548-4E7E-4070-8841-51EB9042AD66}" type="datetime'''''''''0''''''''''''''''''''''.''''''''''0''9'''''">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0.09</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 Placeholder 2">
            <a:extLst>
              <a:ext uri="{FF2B5EF4-FFF2-40B4-BE49-F238E27FC236}">
                <a16:creationId xmlns:a16="http://schemas.microsoft.com/office/drawing/2014/main" id="{31050A12-BF92-B8A1-97FF-8546DE1487E9}"/>
              </a:ext>
            </a:extLst>
          </p:cNvPr>
          <p:cNvSpPr>
            <a:spLocks noGrp="1"/>
          </p:cNvSpPr>
          <p:nvPr>
            <p:custDataLst>
              <p:tags r:id="rId12"/>
            </p:custDataLst>
          </p:nvPr>
        </p:nvSpPr>
        <p:spPr bwMode="gray">
          <a:xfrm>
            <a:off x="8074025" y="4757738"/>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9633C1F-6637-4698-A8A3-398596199B24}" type="datetime'''''''''''''''1''''''''.''''''5''''''''''''''''''''''''''4'''">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1.54</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778CCBF7-A5CF-91E2-8E58-3BF621B320A8}"/>
              </a:ext>
            </a:extLst>
          </p:cNvPr>
          <p:cNvSpPr>
            <a:spLocks noGrp="1"/>
          </p:cNvSpPr>
          <p:nvPr>
            <p:custDataLst>
              <p:tags r:id="rId13"/>
            </p:custDataLst>
          </p:nvPr>
        </p:nvSpPr>
        <p:spPr bwMode="auto">
          <a:xfrm>
            <a:off x="3802063" y="6051550"/>
            <a:ext cx="341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49CA02C-33FC-4DB8-8EDD-385AEDA969BD}" type="datetime'''''''''''''''''''''''''I''''''''n''d''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India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 name="Text Placeholder 2">
            <a:extLst>
              <a:ext uri="{FF2B5EF4-FFF2-40B4-BE49-F238E27FC236}">
                <a16:creationId xmlns:a16="http://schemas.microsoft.com/office/drawing/2014/main" id="{A787E666-F5C9-3720-2AD1-65702279CE19}"/>
              </a:ext>
            </a:extLst>
          </p:cNvPr>
          <p:cNvSpPr>
            <a:spLocks noGrp="1"/>
          </p:cNvSpPr>
          <p:nvPr>
            <p:custDataLst>
              <p:tags r:id="rId14"/>
            </p:custDataLst>
          </p:nvPr>
        </p:nvSpPr>
        <p:spPr bwMode="gray">
          <a:xfrm>
            <a:off x="6650038" y="480218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2291339-7D4C-4954-B56F-83D9B9702E3B}" type="datetime'''''''0''.0''''''''''''''''''''''''''''''''7'''''''">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0.07</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 Placeholder 2">
            <a:extLst>
              <a:ext uri="{FF2B5EF4-FFF2-40B4-BE49-F238E27FC236}">
                <a16:creationId xmlns:a16="http://schemas.microsoft.com/office/drawing/2014/main" id="{518DD95A-CDDA-8A22-DF64-CD97C4AB2458}"/>
              </a:ext>
            </a:extLst>
          </p:cNvPr>
          <p:cNvSpPr>
            <a:spLocks noGrp="1"/>
          </p:cNvSpPr>
          <p:nvPr>
            <p:custDataLst>
              <p:tags r:id="rId15"/>
            </p:custDataLst>
          </p:nvPr>
        </p:nvSpPr>
        <p:spPr bwMode="auto">
          <a:xfrm>
            <a:off x="6581775" y="6051550"/>
            <a:ext cx="476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29BF654-BA4F-4976-8BBF-70EAAA098C98}" type="datetime'''''''''''''''''''R''''''''''''u''ss''''''''''''''''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Russia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52" name="Text Placeholder 2">
            <a:extLst>
              <a:ext uri="{FF2B5EF4-FFF2-40B4-BE49-F238E27FC236}">
                <a16:creationId xmlns:a16="http://schemas.microsoft.com/office/drawing/2014/main" id="{181ADA15-0064-CD40-A79D-B518AE9E0F24}"/>
              </a:ext>
            </a:extLst>
          </p:cNvPr>
          <p:cNvSpPr>
            <a:spLocks noGrp="1"/>
          </p:cNvSpPr>
          <p:nvPr>
            <p:custDataLst>
              <p:tags r:id="rId16"/>
            </p:custDataLst>
          </p:nvPr>
        </p:nvSpPr>
        <p:spPr bwMode="gray">
          <a:xfrm>
            <a:off x="8074025" y="4940300"/>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FCD031D-3BAF-49A2-8045-1996355F6E8C}" type="datetime'''''0''''''''''''''''''.''''0''''''''''4'''''''''''''">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0.04</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50" name="Text Placeholder 2">
            <a:extLst>
              <a:ext uri="{FF2B5EF4-FFF2-40B4-BE49-F238E27FC236}">
                <a16:creationId xmlns:a16="http://schemas.microsoft.com/office/drawing/2014/main" id="{842A0258-1533-89F5-A5A7-1FDA8E6FDB26}"/>
              </a:ext>
            </a:extLst>
          </p:cNvPr>
          <p:cNvSpPr>
            <a:spLocks noGrp="1"/>
          </p:cNvSpPr>
          <p:nvPr>
            <p:custDataLst>
              <p:tags r:id="rId17"/>
            </p:custDataLst>
          </p:nvPr>
        </p:nvSpPr>
        <p:spPr bwMode="auto">
          <a:xfrm>
            <a:off x="7815263" y="6051550"/>
            <a:ext cx="857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E146949-15A7-49D9-A374-2A1344781C82}" type="datetime'''''''''''''''Sout''''''''''h'' ''''''''''''K''o''r''e''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South Korea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2" name="Text Placeholder 2">
            <a:extLst>
              <a:ext uri="{FF2B5EF4-FFF2-40B4-BE49-F238E27FC236}">
                <a16:creationId xmlns:a16="http://schemas.microsoft.com/office/drawing/2014/main" id="{5B855E21-A6C4-3C96-F2C6-37CF14079824}"/>
              </a:ext>
            </a:extLst>
          </p:cNvPr>
          <p:cNvSpPr>
            <a:spLocks noGrp="1"/>
          </p:cNvSpPr>
          <p:nvPr>
            <p:custDataLst>
              <p:tags r:id="rId18"/>
            </p:custDataLst>
          </p:nvPr>
        </p:nvSpPr>
        <p:spPr bwMode="gray">
          <a:xfrm>
            <a:off x="9498013" y="5033963"/>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817984C-499D-44DA-B817-3BE8E3235413}" type="datetime'0''''''''''''''''''''''''''''.0''''''''7'''''''''">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0.07</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2">
            <a:extLst>
              <a:ext uri="{FF2B5EF4-FFF2-40B4-BE49-F238E27FC236}">
                <a16:creationId xmlns:a16="http://schemas.microsoft.com/office/drawing/2014/main" id="{F20CB60B-9691-1060-8559-94247AED21AA}"/>
              </a:ext>
            </a:extLst>
          </p:cNvPr>
          <p:cNvSpPr>
            <a:spLocks noGrp="1"/>
          </p:cNvSpPr>
          <p:nvPr>
            <p:custDataLst>
              <p:tags r:id="rId19"/>
            </p:custDataLst>
          </p:nvPr>
        </p:nvSpPr>
        <p:spPr bwMode="gray">
          <a:xfrm>
            <a:off x="10922000" y="5499100"/>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A604380-B4FA-4D47-B27B-66A385D9336A}" type="datetime'''''''''''0''''''''''''''''''''''''.''''''''''''''''''1''''5'">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0.15</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 Placeholder 2">
            <a:extLst>
              <a:ext uri="{FF2B5EF4-FFF2-40B4-BE49-F238E27FC236}">
                <a16:creationId xmlns:a16="http://schemas.microsoft.com/office/drawing/2014/main" id="{A049D2F8-C00D-92E2-DF2A-394A9B6B89F8}"/>
              </a:ext>
            </a:extLst>
          </p:cNvPr>
          <p:cNvSpPr>
            <a:spLocks noGrp="1"/>
          </p:cNvSpPr>
          <p:nvPr>
            <p:custDataLst>
              <p:tags r:id="rId20"/>
            </p:custDataLst>
          </p:nvPr>
        </p:nvSpPr>
        <p:spPr bwMode="auto">
          <a:xfrm>
            <a:off x="10629900" y="6051550"/>
            <a:ext cx="9255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1B989F9-5DAD-4426-B461-6CB675047449}" type="datetime'''U''n''''''i''t''e''''d ''''''''''''''St''a''''''t''''''e''s'">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United States</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094DA40E-3CAC-1A33-5BA5-C7770E3DBE84}"/>
              </a:ext>
            </a:extLst>
          </p:cNvPr>
          <p:cNvSpPr>
            <a:spLocks noGrp="1"/>
          </p:cNvSpPr>
          <p:nvPr>
            <p:custDataLst>
              <p:tags r:id="rId21"/>
            </p:custDataLst>
          </p:nvPr>
        </p:nvSpPr>
        <p:spPr bwMode="gray">
          <a:xfrm>
            <a:off x="954088" y="4595814"/>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EBBE320-4C47-43DC-BA91-91724D2CD782}" type="datetime'''''''''1''''''''''''''''''''.''''''''''7''''''''''8'''''">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1.78</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647CA3EA-DDD7-9155-8495-5B2679E69603}"/>
              </a:ext>
            </a:extLst>
          </p:cNvPr>
          <p:cNvSpPr>
            <a:spLocks noGrp="1"/>
          </p:cNvSpPr>
          <p:nvPr>
            <p:custDataLst>
              <p:tags r:id="rId22"/>
            </p:custDataLst>
          </p:nvPr>
        </p:nvSpPr>
        <p:spPr bwMode="gray">
          <a:xfrm>
            <a:off x="2378075" y="4475164"/>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FF0E319-5B1A-4A02-8BC9-1083D294171C}" type="datetime'2''''''''''''''''''''''''''''''''''''.''''''''''0''''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2.01</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3" name="Text Placeholder 2">
            <a:extLst>
              <a:ext uri="{FF2B5EF4-FFF2-40B4-BE49-F238E27FC236}">
                <a16:creationId xmlns:a16="http://schemas.microsoft.com/office/drawing/2014/main" id="{B48B1ED0-B9B1-F6EF-ED7D-C65BADB3B469}"/>
              </a:ext>
            </a:extLst>
          </p:cNvPr>
          <p:cNvSpPr>
            <a:spLocks noGrp="1"/>
          </p:cNvSpPr>
          <p:nvPr>
            <p:custDataLst>
              <p:tags r:id="rId23"/>
            </p:custDataLst>
          </p:nvPr>
        </p:nvSpPr>
        <p:spPr bwMode="gray">
          <a:xfrm>
            <a:off x="3802063" y="4164014"/>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7E2BF13-0B86-4C08-9C36-7E14B7BB53B7}" type="datetime'''''''2''''''.5''''''''''''''''''''''''''''''''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2.51</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5" name="Text Placeholder 2">
            <a:extLst>
              <a:ext uri="{FF2B5EF4-FFF2-40B4-BE49-F238E27FC236}">
                <a16:creationId xmlns:a16="http://schemas.microsoft.com/office/drawing/2014/main" id="{8511BC63-B365-E1D3-E559-B7F26A08228B}"/>
              </a:ext>
            </a:extLst>
          </p:cNvPr>
          <p:cNvSpPr>
            <a:spLocks noGrp="1"/>
          </p:cNvSpPr>
          <p:nvPr>
            <p:custDataLst>
              <p:tags r:id="rId24"/>
            </p:custDataLst>
          </p:nvPr>
        </p:nvSpPr>
        <p:spPr bwMode="gray">
          <a:xfrm>
            <a:off x="5226050" y="4538664"/>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1834A19-EAC6-4119-A0F2-822B359D6C50}" type="datetime'''''''''''''''''''''''1''''''''''.''87'''''''">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1.87</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7" name="Text Placeholder 2">
            <a:extLst>
              <a:ext uri="{FF2B5EF4-FFF2-40B4-BE49-F238E27FC236}">
                <a16:creationId xmlns:a16="http://schemas.microsoft.com/office/drawing/2014/main" id="{048ED0AA-D9FB-2A3A-41AF-1A43E93F5D21}"/>
              </a:ext>
            </a:extLst>
          </p:cNvPr>
          <p:cNvSpPr>
            <a:spLocks noGrp="1"/>
          </p:cNvSpPr>
          <p:nvPr>
            <p:custDataLst>
              <p:tags r:id="rId25"/>
            </p:custDataLst>
          </p:nvPr>
        </p:nvSpPr>
        <p:spPr bwMode="gray">
          <a:xfrm>
            <a:off x="6650038" y="4619625"/>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6801263-1F24-4B4A-B02B-65060BD5AAC2}" type="datetime'1''''''''''''''''''''''''''''.''''''''''''''''''''7''''7'">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1.77</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24" name="Text Placeholder 2">
            <a:extLst>
              <a:ext uri="{FF2B5EF4-FFF2-40B4-BE49-F238E27FC236}">
                <a16:creationId xmlns:a16="http://schemas.microsoft.com/office/drawing/2014/main" id="{CAA45DFF-7919-D32B-24E3-B5FCB6BDD0D7}"/>
              </a:ext>
            </a:extLst>
          </p:cNvPr>
          <p:cNvSpPr>
            <a:spLocks noGrp="1"/>
          </p:cNvSpPr>
          <p:nvPr>
            <p:custDataLst>
              <p:tags r:id="rId26"/>
            </p:custDataLst>
          </p:nvPr>
        </p:nvSpPr>
        <p:spPr bwMode="gray">
          <a:xfrm>
            <a:off x="10922000" y="5316539"/>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883F76B-5E02-4A44-ADF5-34A405B23EE8}" type="datetime'''''''0''''''.''''7''''''''''''''''''''''''''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0.72</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93063E17-6AE6-7706-3DFE-F40F179E6147}"/>
              </a:ext>
            </a:extLst>
          </p:cNvPr>
          <p:cNvSpPr/>
          <p:nvPr>
            <p:custDataLst>
              <p:tags r:id="rId27"/>
            </p:custDataLst>
          </p:nvPr>
        </p:nvSpPr>
        <p:spPr bwMode="auto">
          <a:xfrm>
            <a:off x="5091113" y="6578600"/>
            <a:ext cx="214313" cy="160338"/>
          </a:xfrm>
          <a:prstGeom prst="rect">
            <a:avLst/>
          </a:prstGeom>
          <a:solidFill>
            <a:schemeClr val="accent1"/>
          </a:solidFill>
          <a:ln w="19050"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9A5B030-33D3-FE5A-A080-1B5DDE28DA14}"/>
              </a:ext>
            </a:extLst>
          </p:cNvPr>
          <p:cNvSpPr/>
          <p:nvPr>
            <p:custDataLst>
              <p:tags r:id="rId28"/>
            </p:custDataLst>
          </p:nvPr>
        </p:nvSpPr>
        <p:spPr bwMode="auto">
          <a:xfrm>
            <a:off x="6015038" y="6578600"/>
            <a:ext cx="214313" cy="160338"/>
          </a:xfrm>
          <a:prstGeom prst="rect">
            <a:avLst/>
          </a:prstGeom>
          <a:solidFill>
            <a:schemeClr val="accent3"/>
          </a:solidFill>
          <a:ln w="19050"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 Placeholder 2">
            <a:extLst>
              <a:ext uri="{FF2B5EF4-FFF2-40B4-BE49-F238E27FC236}">
                <a16:creationId xmlns:a16="http://schemas.microsoft.com/office/drawing/2014/main" id="{5521C5FD-9253-8E13-56EE-00EFE0D40FB4}"/>
              </a:ext>
            </a:extLst>
          </p:cNvPr>
          <p:cNvSpPr>
            <a:spLocks noGrp="1"/>
          </p:cNvSpPr>
          <p:nvPr>
            <p:custDataLst>
              <p:tags r:id="rId29"/>
            </p:custDataLst>
          </p:nvPr>
        </p:nvSpPr>
        <p:spPr bwMode="auto">
          <a:xfrm>
            <a:off x="6280150" y="6573838"/>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EC41A9D-EFBE-4F48-AADD-F4B8883569FD}" type="datetime'''''''''S''c''''''''''op''e'''' ''''''''''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2</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 name="Text Placeholder 2">
            <a:extLst>
              <a:ext uri="{FF2B5EF4-FFF2-40B4-BE49-F238E27FC236}">
                <a16:creationId xmlns:a16="http://schemas.microsoft.com/office/drawing/2014/main" id="{3077ADE0-8755-4AFA-6690-5D6D832CD042}"/>
              </a:ext>
            </a:extLst>
          </p:cNvPr>
          <p:cNvSpPr>
            <a:spLocks noGrp="1"/>
          </p:cNvSpPr>
          <p:nvPr>
            <p:custDataLst>
              <p:tags r:id="rId30"/>
            </p:custDataLst>
          </p:nvPr>
        </p:nvSpPr>
        <p:spPr bwMode="auto">
          <a:xfrm>
            <a:off x="5356225" y="6573838"/>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EA8059B-571E-435F-B904-805650A359E5}" type="datetime'''''''Sc''''''''''''o''pe'''''' ''''''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0" name="TextBox 39">
            <a:extLst>
              <a:ext uri="{FF2B5EF4-FFF2-40B4-BE49-F238E27FC236}">
                <a16:creationId xmlns:a16="http://schemas.microsoft.com/office/drawing/2014/main" id="{79BBA778-C6E6-83E9-FD85-06E950F86580}"/>
              </a:ext>
            </a:extLst>
          </p:cNvPr>
          <p:cNvSpPr txBox="1"/>
          <p:nvPr/>
        </p:nvSpPr>
        <p:spPr>
          <a:xfrm>
            <a:off x="440073" y="3860006"/>
            <a:ext cx="11336918" cy="252413"/>
          </a:xfrm>
          <a:prstGeom prst="rect">
            <a:avLst/>
          </a:prstGeom>
          <a:noFill/>
        </p:spPr>
        <p:txBody>
          <a:bodyPr wrap="square" rtlCol="0">
            <a:no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B4B4B"/>
                </a:solidFill>
                <a:effectLst/>
                <a:uLnTx/>
                <a:uFillTx/>
                <a:latin typeface="Arial"/>
                <a:ea typeface="+mn-ea"/>
                <a:cs typeface="+mn-cs"/>
              </a:rPr>
              <a:t>Crude steel carbon intensities (Scope 1 and 2 only)</a:t>
            </a:r>
          </a:p>
        </p:txBody>
      </p:sp>
      <p:sp>
        <p:nvSpPr>
          <p:cNvPr id="4" name="TextBox 3">
            <a:extLst>
              <a:ext uri="{FF2B5EF4-FFF2-40B4-BE49-F238E27FC236}">
                <a16:creationId xmlns:a16="http://schemas.microsoft.com/office/drawing/2014/main" id="{0D296638-2ECD-9904-6323-8B63D6B07FA5}"/>
              </a:ext>
            </a:extLst>
          </p:cNvPr>
          <p:cNvSpPr txBox="1"/>
          <p:nvPr/>
        </p:nvSpPr>
        <p:spPr>
          <a:xfrm>
            <a:off x="410515" y="6506731"/>
            <a:ext cx="4105501" cy="182563"/>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B4B4B">
                    <a:lumMod val="50000"/>
                  </a:srgbClr>
                </a:solidFill>
                <a:effectLst/>
                <a:uLnTx/>
                <a:uFillTx/>
                <a:latin typeface="Arial"/>
                <a:ea typeface="+mn-ea"/>
                <a:cs typeface="+mn-cs"/>
              </a:rPr>
              <a:t>DATA: CRU; Differences in figures in the graph and table are attributed to rounding of emissions intensities.</a:t>
            </a:r>
          </a:p>
        </p:txBody>
      </p:sp>
      <p:sp>
        <p:nvSpPr>
          <p:cNvPr id="6" name="Date Placeholder 1">
            <a:extLst>
              <a:ext uri="{FF2B5EF4-FFF2-40B4-BE49-F238E27FC236}">
                <a16:creationId xmlns:a16="http://schemas.microsoft.com/office/drawing/2014/main" id="{1C54B75B-20E0-2E99-4306-4709A7F2772F}"/>
              </a:ext>
            </a:extLst>
          </p:cNvPr>
          <p:cNvSpPr txBox="1">
            <a:spLocks/>
          </p:cNvSpPr>
          <p:nvPr/>
        </p:nvSpPr>
        <p:spPr>
          <a:xfrm>
            <a:off x="10245688" y="6488330"/>
            <a:ext cx="1082318"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158004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9835A7-5AB5-5865-C715-D617F2F1A4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06" imgH="306" progId="TCLayout.ActiveDocument.1">
                  <p:embed/>
                </p:oleObj>
              </mc:Choice>
              <mc:Fallback>
                <p:oleObj name="think-cell Slide" r:id="rId32" imgW="306" imgH="306" progId="TCLayout.ActiveDocument.1">
                  <p:embed/>
                  <p:pic>
                    <p:nvPicPr>
                      <p:cNvPr id="7" name="Object 6" hidden="1">
                        <a:extLst>
                          <a:ext uri="{FF2B5EF4-FFF2-40B4-BE49-F238E27FC236}">
                            <a16:creationId xmlns:a16="http://schemas.microsoft.com/office/drawing/2014/main" id="{A39835A7-5AB5-5865-C715-D617F2F1A459}"/>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DB9D77-0171-E825-6E3C-39D7EE310FF9}"/>
              </a:ext>
            </a:extLst>
          </p:cNvPr>
          <p:cNvSpPr>
            <a:spLocks noGrp="1"/>
          </p:cNvSpPr>
          <p:nvPr>
            <p:ph type="title"/>
          </p:nvPr>
        </p:nvSpPr>
        <p:spPr/>
        <p:txBody>
          <a:bodyPr vert="horz"/>
          <a:lstStyle/>
          <a:p>
            <a:r>
              <a:rPr lang="en-US"/>
              <a:t>Global steelmaking averages for major producing countries – BF-BOF crude steel</a:t>
            </a:r>
          </a:p>
        </p:txBody>
      </p:sp>
      <p:sp>
        <p:nvSpPr>
          <p:cNvPr id="3" name="Slide Number Placeholder 2">
            <a:extLst>
              <a:ext uri="{FF2B5EF4-FFF2-40B4-BE49-F238E27FC236}">
                <a16:creationId xmlns:a16="http://schemas.microsoft.com/office/drawing/2014/main" id="{DCA94576-9C9F-C9C1-F8E8-471EB735B9EC}"/>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GB"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7E26AA8-F776-D0A5-8D67-709DAA5E6672}"/>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8" name="Table 6">
            <a:extLst>
              <a:ext uri="{FF2B5EF4-FFF2-40B4-BE49-F238E27FC236}">
                <a16:creationId xmlns:a16="http://schemas.microsoft.com/office/drawing/2014/main" id="{C9511EF8-FDD7-BDA0-B230-0C42CD116EB5}"/>
              </a:ext>
            </a:extLst>
          </p:cNvPr>
          <p:cNvGraphicFramePr>
            <a:graphicFrameLocks/>
          </p:cNvGraphicFramePr>
          <p:nvPr/>
        </p:nvGraphicFramePr>
        <p:xfrm>
          <a:off x="412750" y="1187450"/>
          <a:ext cx="11364242" cy="2712720"/>
        </p:xfrm>
        <a:graphic>
          <a:graphicData uri="http://schemas.openxmlformats.org/drawingml/2006/table">
            <a:tbl>
              <a:tblPr firstRow="1" bandRow="1">
                <a:tableStyleId>{72833802-FEF1-4C79-8D5D-14CF1EAF98D9}</a:tableStyleId>
              </a:tblPr>
              <a:tblGrid>
                <a:gridCol w="3560156">
                  <a:extLst>
                    <a:ext uri="{9D8B030D-6E8A-4147-A177-3AD203B41FA5}">
                      <a16:colId xmlns:a16="http://schemas.microsoft.com/office/drawing/2014/main" val="3210390149"/>
                    </a:ext>
                  </a:extLst>
                </a:gridCol>
                <a:gridCol w="2601362">
                  <a:extLst>
                    <a:ext uri="{9D8B030D-6E8A-4147-A177-3AD203B41FA5}">
                      <a16:colId xmlns:a16="http://schemas.microsoft.com/office/drawing/2014/main" val="2385495830"/>
                    </a:ext>
                  </a:extLst>
                </a:gridCol>
                <a:gridCol w="2601362">
                  <a:extLst>
                    <a:ext uri="{9D8B030D-6E8A-4147-A177-3AD203B41FA5}">
                      <a16:colId xmlns:a16="http://schemas.microsoft.com/office/drawing/2014/main" val="2556973062"/>
                    </a:ext>
                  </a:extLst>
                </a:gridCol>
                <a:gridCol w="2601362">
                  <a:extLst>
                    <a:ext uri="{9D8B030D-6E8A-4147-A177-3AD203B41FA5}">
                      <a16:colId xmlns:a16="http://schemas.microsoft.com/office/drawing/2014/main" val="3788976351"/>
                    </a:ext>
                  </a:extLst>
                </a:gridCol>
              </a:tblGrid>
              <a:tr h="460731">
                <a:tc>
                  <a:txBody>
                    <a:bodyPr/>
                    <a:lstStyle/>
                    <a:p>
                      <a:pPr algn="ctr"/>
                      <a:r>
                        <a:rPr lang="en-GB" sz="1400"/>
                        <a:t>Country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Average Scope 1 emissions intensity t CO2/tcs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Average Scope 2 emissions intensity t CO2/tcs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t>Total Scope 1 &amp; 2</a:t>
                      </a:r>
                    </a:p>
                    <a:p>
                      <a:pPr algn="ctr"/>
                      <a:r>
                        <a:rPr lang="en-GB" sz="1400"/>
                        <a:t>t CO2 /tcs</a:t>
                      </a:r>
                    </a:p>
                  </a:txBody>
                  <a:tcPr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602560"/>
                  </a:ext>
                </a:extLst>
              </a:tr>
              <a:tr h="243916">
                <a:tc>
                  <a:txBody>
                    <a:bodyPr/>
                    <a:lstStyle/>
                    <a:p>
                      <a:pPr algn="ctr"/>
                      <a:r>
                        <a:rPr lang="en-GB" sz="1200"/>
                        <a:t>Brazil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1.93</a:t>
                      </a: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205737"/>
                  </a:ext>
                </a:extLst>
              </a:tr>
              <a:tr h="243916">
                <a:tc>
                  <a:txBody>
                    <a:bodyPr/>
                    <a:lstStyle/>
                    <a:p>
                      <a:pPr algn="ctr"/>
                      <a:r>
                        <a:rPr lang="en-GB" sz="1200"/>
                        <a:t>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2885328"/>
                  </a:ext>
                </a:extLst>
              </a:tr>
              <a:tr h="243916">
                <a:tc>
                  <a:txBody>
                    <a:bodyPr/>
                    <a:lstStyle/>
                    <a:p>
                      <a:pPr algn="ctr"/>
                      <a:r>
                        <a:rPr lang="en-GB" sz="1200"/>
                        <a:t>India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665711"/>
                  </a:ext>
                </a:extLst>
              </a:tr>
              <a:tr h="243916">
                <a:tc>
                  <a:txBody>
                    <a:bodyPr/>
                    <a:lstStyle/>
                    <a:p>
                      <a:pPr algn="ctr"/>
                      <a:r>
                        <a:rPr lang="en-GB" sz="1200"/>
                        <a:t>Japan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8260893"/>
                  </a:ext>
                </a:extLst>
              </a:tr>
              <a:tr h="243916">
                <a:tc>
                  <a:txBody>
                    <a:bodyPr/>
                    <a:lstStyle/>
                    <a:p>
                      <a:pPr algn="ctr"/>
                      <a:r>
                        <a:rPr lang="en-GB" sz="1200"/>
                        <a:t>Russia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1.79</a:t>
                      </a: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552624"/>
                  </a:ext>
                </a:extLst>
              </a:tr>
              <a:tr h="243916">
                <a:tc>
                  <a:txBody>
                    <a:bodyPr/>
                    <a:lstStyle/>
                    <a:p>
                      <a:pPr algn="ctr"/>
                      <a:r>
                        <a:rPr lang="en-GB" sz="1200"/>
                        <a:t>South Korea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62607"/>
                  </a:ext>
                </a:extLst>
              </a:tr>
              <a:tr h="243916">
                <a:tc>
                  <a:txBody>
                    <a:bodyPr/>
                    <a:lstStyle/>
                    <a:p>
                      <a:pPr algn="ctr"/>
                      <a:r>
                        <a:rPr lang="en-GB" sz="1200"/>
                        <a:t>Turkey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a:t>1.81</a:t>
                      </a: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603050"/>
                  </a:ext>
                </a:extLst>
              </a:tr>
              <a:tr h="243916">
                <a:tc>
                  <a:txBody>
                    <a:bodyPr/>
                    <a:lstStyle/>
                    <a:p>
                      <a:pPr algn="ctr"/>
                      <a:r>
                        <a:rPr lang="en-GB" sz="1200" dirty="0"/>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a:t>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1" dirty="0"/>
                        <a:t>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3342983"/>
                  </a:ext>
                </a:extLst>
              </a:tr>
            </a:tbl>
          </a:graphicData>
        </a:graphic>
      </p:graphicFrame>
      <p:graphicFrame>
        <p:nvGraphicFramePr>
          <p:cNvPr id="33" name="Chart 32">
            <a:extLst>
              <a:ext uri="{FF2B5EF4-FFF2-40B4-BE49-F238E27FC236}">
                <a16:creationId xmlns:a16="http://schemas.microsoft.com/office/drawing/2014/main" id="{BD31F138-9A79-6A3B-87CE-14AFE048D919}"/>
              </a:ext>
            </a:extLst>
          </p:cNvPr>
          <p:cNvGraphicFramePr/>
          <p:nvPr>
            <p:custDataLst>
              <p:tags r:id="rId2"/>
            </p:custDataLst>
          </p:nvPr>
        </p:nvGraphicFramePr>
        <p:xfrm>
          <a:off x="330200" y="4491038"/>
          <a:ext cx="11530013" cy="1770062"/>
        </p:xfrm>
        <a:graphic>
          <a:graphicData uri="http://schemas.openxmlformats.org/drawingml/2006/chart">
            <c:chart xmlns:c="http://schemas.openxmlformats.org/drawingml/2006/chart" xmlns:r="http://schemas.openxmlformats.org/officeDocument/2006/relationships" r:id="rId34"/>
          </a:graphicData>
        </a:graphic>
      </p:graphicFrame>
      <p:sp>
        <p:nvSpPr>
          <p:cNvPr id="14" name="Text Placeholder 2">
            <a:extLst>
              <a:ext uri="{FF2B5EF4-FFF2-40B4-BE49-F238E27FC236}">
                <a16:creationId xmlns:a16="http://schemas.microsoft.com/office/drawing/2014/main" id="{4D659E47-A3D4-FD89-0060-6951B422C982}"/>
              </a:ext>
            </a:extLst>
          </p:cNvPr>
          <p:cNvSpPr>
            <a:spLocks noGrp="1"/>
          </p:cNvSpPr>
          <p:nvPr>
            <p:custDataLst>
              <p:tags r:id="rId3"/>
            </p:custDataLst>
          </p:nvPr>
        </p:nvSpPr>
        <p:spPr bwMode="auto">
          <a:xfrm>
            <a:off x="927100" y="6229350"/>
            <a:ext cx="3921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8447B53-7104-4DD1-93A4-1F449807D7F7}" type="datetime'''B''r''''''''''''''''''a''''z''''''i''''l'">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Brazil</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6" name="Text Placeholder 2">
            <a:extLst>
              <a:ext uri="{FF2B5EF4-FFF2-40B4-BE49-F238E27FC236}">
                <a16:creationId xmlns:a16="http://schemas.microsoft.com/office/drawing/2014/main" id="{06622A05-9348-4EB4-94B2-52A0CAFCD62B}"/>
              </a:ext>
            </a:extLst>
          </p:cNvPr>
          <p:cNvSpPr>
            <a:spLocks noGrp="1"/>
          </p:cNvSpPr>
          <p:nvPr>
            <p:custDataLst>
              <p:tags r:id="rId4"/>
            </p:custDataLst>
          </p:nvPr>
        </p:nvSpPr>
        <p:spPr bwMode="gray">
          <a:xfrm>
            <a:off x="952500" y="478313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C3A553A-9A79-40B4-87C5-399AEA3BF9BB}" type="datetime'''0''''''''''''''''''''''.''''''''''''''''''0''''0'''''">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0.00</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778CCBF7-A5CF-91E2-8E58-3BF621B320A8}"/>
              </a:ext>
            </a:extLst>
          </p:cNvPr>
          <p:cNvSpPr>
            <a:spLocks noGrp="1"/>
          </p:cNvSpPr>
          <p:nvPr>
            <p:custDataLst>
              <p:tags r:id="rId5"/>
            </p:custDataLst>
          </p:nvPr>
        </p:nvSpPr>
        <p:spPr bwMode="auto">
          <a:xfrm>
            <a:off x="3794125" y="6229350"/>
            <a:ext cx="3413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49CA02C-33FC-4DB8-8EDD-385AEDA969BD}" type="datetime'''''''''''''''''''''''''I''''''''n''d''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India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5" name="Text Placeholder 2">
            <a:extLst>
              <a:ext uri="{FF2B5EF4-FFF2-40B4-BE49-F238E27FC236}">
                <a16:creationId xmlns:a16="http://schemas.microsoft.com/office/drawing/2014/main" id="{5F7093B7-C418-308B-DEFD-4E4EAF869C38}"/>
              </a:ext>
            </a:extLst>
          </p:cNvPr>
          <p:cNvSpPr>
            <a:spLocks noGrp="1"/>
          </p:cNvSpPr>
          <p:nvPr>
            <p:custDataLst>
              <p:tags r:id="rId6"/>
            </p:custDataLst>
          </p:nvPr>
        </p:nvSpPr>
        <p:spPr bwMode="gray">
          <a:xfrm>
            <a:off x="3794125" y="451008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06D6990-80AC-4E9D-B4D3-5F53C7A68EDD}" type="datetime'''''''''''''''''''''''''''0.0''''''''8'''''''''''''''''">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0.08</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 Placeholder 2">
            <a:extLst>
              <a:ext uri="{FF2B5EF4-FFF2-40B4-BE49-F238E27FC236}">
                <a16:creationId xmlns:a16="http://schemas.microsoft.com/office/drawing/2014/main" id="{FD7D6F8F-9E82-6E7A-2617-CA227EEE912F}"/>
              </a:ext>
            </a:extLst>
          </p:cNvPr>
          <p:cNvSpPr>
            <a:spLocks noGrp="1"/>
          </p:cNvSpPr>
          <p:nvPr>
            <p:custDataLst>
              <p:tags r:id="rId7"/>
            </p:custDataLst>
          </p:nvPr>
        </p:nvSpPr>
        <p:spPr bwMode="gray">
          <a:xfrm>
            <a:off x="2373313" y="4768850"/>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BB39D6F-47D7-4169-B996-06FBA2072A21}" type="datetime'''''0''''''''.''''''''''''''''''''0''''7'''''''''''''">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0.07</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 Placeholder 2">
            <a:extLst>
              <a:ext uri="{FF2B5EF4-FFF2-40B4-BE49-F238E27FC236}">
                <a16:creationId xmlns:a16="http://schemas.microsoft.com/office/drawing/2014/main" id="{B689EB4E-CEDD-686D-6B52-9CF055E50E0A}"/>
              </a:ext>
            </a:extLst>
          </p:cNvPr>
          <p:cNvSpPr>
            <a:spLocks noGrp="1"/>
          </p:cNvSpPr>
          <p:nvPr>
            <p:custDataLst>
              <p:tags r:id="rId8"/>
            </p:custDataLst>
          </p:nvPr>
        </p:nvSpPr>
        <p:spPr bwMode="gray">
          <a:xfrm>
            <a:off x="6634163" y="470852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A6956DB-C157-4070-8B76-2DE07153B746}" type="datetime'''1.''''''7''''''''''''''''9'''''''''''''''''''''''">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1.79</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2" name="Text Placeholder 2">
            <a:extLst>
              <a:ext uri="{FF2B5EF4-FFF2-40B4-BE49-F238E27FC236}">
                <a16:creationId xmlns:a16="http://schemas.microsoft.com/office/drawing/2014/main" id="{3301CF9D-C7D3-5F83-0AF5-988F54821907}"/>
              </a:ext>
            </a:extLst>
          </p:cNvPr>
          <p:cNvSpPr>
            <a:spLocks noGrp="1"/>
          </p:cNvSpPr>
          <p:nvPr>
            <p:custDataLst>
              <p:tags r:id="rId9"/>
            </p:custDataLst>
          </p:nvPr>
        </p:nvSpPr>
        <p:spPr bwMode="auto">
          <a:xfrm>
            <a:off x="2339975" y="6229350"/>
            <a:ext cx="40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CC0ED39-7D85-41EE-B74C-FAFA8E69FBA0}" type="datetime'''''''Ch''''i''''''''''''n''''''''''''''''''''''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China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3" name="Text Placeholder 2">
            <a:extLst>
              <a:ext uri="{FF2B5EF4-FFF2-40B4-BE49-F238E27FC236}">
                <a16:creationId xmlns:a16="http://schemas.microsoft.com/office/drawing/2014/main" id="{25C32EA9-9A73-88D7-837A-4D4B986CD8E2}"/>
              </a:ext>
            </a:extLst>
          </p:cNvPr>
          <p:cNvSpPr>
            <a:spLocks noGrp="1"/>
          </p:cNvSpPr>
          <p:nvPr>
            <p:custDataLst>
              <p:tags r:id="rId10"/>
            </p:custDataLst>
          </p:nvPr>
        </p:nvSpPr>
        <p:spPr bwMode="gray">
          <a:xfrm>
            <a:off x="10896600" y="497522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74405F7-35FA-4482-B775-7242EE01599E}" type="datetime'''''''''1''''''.''''''''''''''''''''3''''''''''''''''''''''9'">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1.39</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22" name="Text Placeholder 2">
            <a:extLst>
              <a:ext uri="{FF2B5EF4-FFF2-40B4-BE49-F238E27FC236}">
                <a16:creationId xmlns:a16="http://schemas.microsoft.com/office/drawing/2014/main" id="{D10CF6AC-214E-E24E-678B-C05F11390BAA}"/>
              </a:ext>
            </a:extLst>
          </p:cNvPr>
          <p:cNvSpPr>
            <a:spLocks noGrp="1"/>
          </p:cNvSpPr>
          <p:nvPr>
            <p:custDataLst>
              <p:tags r:id="rId11"/>
            </p:custDataLst>
          </p:nvPr>
        </p:nvSpPr>
        <p:spPr bwMode="gray">
          <a:xfrm>
            <a:off x="5214938" y="486568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3248AE5-EBEE-49B6-9BD0-74D1CE03A424}" type="datetime'''0''''''''''''''''''''''.''''''''''0''1'''''">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0.01</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 Placeholder 2">
            <a:extLst>
              <a:ext uri="{FF2B5EF4-FFF2-40B4-BE49-F238E27FC236}">
                <a16:creationId xmlns:a16="http://schemas.microsoft.com/office/drawing/2014/main" id="{674C9EB0-71FC-943E-874E-B570EE287BB8}"/>
              </a:ext>
            </a:extLst>
          </p:cNvPr>
          <p:cNvSpPr>
            <a:spLocks noGrp="1"/>
          </p:cNvSpPr>
          <p:nvPr>
            <p:custDataLst>
              <p:tags r:id="rId12"/>
            </p:custDataLst>
          </p:nvPr>
        </p:nvSpPr>
        <p:spPr bwMode="auto">
          <a:xfrm>
            <a:off x="5172075" y="6229350"/>
            <a:ext cx="4254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8A2FF23-EC18-458F-A4E4-DEAD0354EE3F}" type="datetime'''''''J''''a''''''''''''''p''''''''''''''''a''n'''''">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Japan</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9" name="Text Placeholder 2">
            <a:extLst>
              <a:ext uri="{FF2B5EF4-FFF2-40B4-BE49-F238E27FC236}">
                <a16:creationId xmlns:a16="http://schemas.microsoft.com/office/drawing/2014/main" id="{82EE4E77-8883-DD3E-9182-058899BD4203}"/>
              </a:ext>
            </a:extLst>
          </p:cNvPr>
          <p:cNvSpPr>
            <a:spLocks noGrp="1"/>
          </p:cNvSpPr>
          <p:nvPr>
            <p:custDataLst>
              <p:tags r:id="rId13"/>
            </p:custDataLst>
          </p:nvPr>
        </p:nvSpPr>
        <p:spPr bwMode="gray">
          <a:xfrm>
            <a:off x="6634163" y="489108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93BD3E8-258A-44E6-AB19-CEC307074E93}" type="datetime'''''0''''''''''.''0''''''''''4'''''''''">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0.04</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 Placeholder 2">
            <a:extLst>
              <a:ext uri="{FF2B5EF4-FFF2-40B4-BE49-F238E27FC236}">
                <a16:creationId xmlns:a16="http://schemas.microsoft.com/office/drawing/2014/main" id="{E7980AE8-0672-7E77-CAF5-11DAA0E1BD08}"/>
              </a:ext>
            </a:extLst>
          </p:cNvPr>
          <p:cNvSpPr>
            <a:spLocks noGrp="1"/>
          </p:cNvSpPr>
          <p:nvPr>
            <p:custDataLst>
              <p:tags r:id="rId14"/>
            </p:custDataLst>
          </p:nvPr>
        </p:nvSpPr>
        <p:spPr bwMode="auto">
          <a:xfrm>
            <a:off x="6565900" y="6229350"/>
            <a:ext cx="476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C143379-2743-480E-A5D6-55766D7E42EE}" type="datetime'''''R''u''ss''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Russia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5" name="Text Placeholder 2">
            <a:extLst>
              <a:ext uri="{FF2B5EF4-FFF2-40B4-BE49-F238E27FC236}">
                <a16:creationId xmlns:a16="http://schemas.microsoft.com/office/drawing/2014/main" id="{F9CE0B27-7992-7D62-CAE8-843E50619A82}"/>
              </a:ext>
            </a:extLst>
          </p:cNvPr>
          <p:cNvSpPr>
            <a:spLocks noGrp="1"/>
          </p:cNvSpPr>
          <p:nvPr>
            <p:custDataLst>
              <p:tags r:id="rId15"/>
            </p:custDataLst>
          </p:nvPr>
        </p:nvSpPr>
        <p:spPr bwMode="gray">
          <a:xfrm>
            <a:off x="5214938" y="468312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62D4411-836D-42EF-8CD0-0CE198D5B411}" type="datetime'''''''''1''''''''''''''''.''''''8''''''''''''''''''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1.80</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30" name="Text Placeholder 2">
            <a:extLst>
              <a:ext uri="{FF2B5EF4-FFF2-40B4-BE49-F238E27FC236}">
                <a16:creationId xmlns:a16="http://schemas.microsoft.com/office/drawing/2014/main" id="{A787E666-F5C9-3720-2AD1-65702279CE19}"/>
              </a:ext>
            </a:extLst>
          </p:cNvPr>
          <p:cNvSpPr>
            <a:spLocks noGrp="1"/>
          </p:cNvSpPr>
          <p:nvPr>
            <p:custDataLst>
              <p:tags r:id="rId16"/>
            </p:custDataLst>
          </p:nvPr>
        </p:nvSpPr>
        <p:spPr bwMode="gray">
          <a:xfrm>
            <a:off x="8054975" y="5003800"/>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28770A4-6440-47FC-A364-B9A748E0C41C}" type="datetime'0.''''''''''''0''1'''''''''''">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0.01</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 Placeholder 2">
            <a:extLst>
              <a:ext uri="{FF2B5EF4-FFF2-40B4-BE49-F238E27FC236}">
                <a16:creationId xmlns:a16="http://schemas.microsoft.com/office/drawing/2014/main" id="{518DD95A-CDDA-8A22-DF64-CD97C4AB2458}"/>
              </a:ext>
            </a:extLst>
          </p:cNvPr>
          <p:cNvSpPr>
            <a:spLocks noGrp="1"/>
          </p:cNvSpPr>
          <p:nvPr>
            <p:custDataLst>
              <p:tags r:id="rId17"/>
            </p:custDataLst>
          </p:nvPr>
        </p:nvSpPr>
        <p:spPr bwMode="auto">
          <a:xfrm>
            <a:off x="7796213" y="6229350"/>
            <a:ext cx="857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DB769EE-DB82-4A70-BEA2-A050197918F3}" type="datetime'''Sout''''''''''''h ''''''K''o''''''''r''e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South Korea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2" name="Text Placeholder 2">
            <a:extLst>
              <a:ext uri="{FF2B5EF4-FFF2-40B4-BE49-F238E27FC236}">
                <a16:creationId xmlns:a16="http://schemas.microsoft.com/office/drawing/2014/main" id="{5B855E21-A6C4-3C96-F2C6-37CF14079824}"/>
              </a:ext>
            </a:extLst>
          </p:cNvPr>
          <p:cNvSpPr>
            <a:spLocks noGrp="1"/>
          </p:cNvSpPr>
          <p:nvPr>
            <p:custDataLst>
              <p:tags r:id="rId18"/>
            </p:custDataLst>
          </p:nvPr>
        </p:nvSpPr>
        <p:spPr bwMode="gray">
          <a:xfrm>
            <a:off x="9475788" y="4867275"/>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E373499-851B-4098-BD9D-7B4F51D1433C}" type="datetime'0''''''''''''''''''.''''''03'''''''''">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0.03</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 Placeholder 2">
            <a:extLst>
              <a:ext uri="{FF2B5EF4-FFF2-40B4-BE49-F238E27FC236}">
                <a16:creationId xmlns:a16="http://schemas.microsoft.com/office/drawing/2014/main" id="{938F0840-D74B-485F-4D01-7762F7023D87}"/>
              </a:ext>
            </a:extLst>
          </p:cNvPr>
          <p:cNvSpPr>
            <a:spLocks noGrp="1"/>
          </p:cNvSpPr>
          <p:nvPr>
            <p:custDataLst>
              <p:tags r:id="rId19"/>
            </p:custDataLst>
          </p:nvPr>
        </p:nvSpPr>
        <p:spPr bwMode="auto">
          <a:xfrm>
            <a:off x="9410700" y="6229350"/>
            <a:ext cx="471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6DD6AA0-23AA-45CA-B7E6-A85F20086074}" type="datetime'''T''''''u''''''''''r''''''''k''''e''''''''''''''''''y'''''">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Turkey</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3" name="Text Placeholder 2">
            <a:extLst>
              <a:ext uri="{FF2B5EF4-FFF2-40B4-BE49-F238E27FC236}">
                <a16:creationId xmlns:a16="http://schemas.microsoft.com/office/drawing/2014/main" id="{9F14265C-9E5A-536F-A5B6-1A55BBC398F8}"/>
              </a:ext>
            </a:extLst>
          </p:cNvPr>
          <p:cNvSpPr>
            <a:spLocks noGrp="1"/>
          </p:cNvSpPr>
          <p:nvPr>
            <p:custDataLst>
              <p:tags r:id="rId20"/>
            </p:custDataLst>
          </p:nvPr>
        </p:nvSpPr>
        <p:spPr bwMode="gray">
          <a:xfrm>
            <a:off x="10896600" y="5157788"/>
            <a:ext cx="339725" cy="182563"/>
          </a:xfrm>
          <a:prstGeom prst="rect">
            <a:avLst/>
          </a:prstGeom>
          <a:solidFill>
            <a:schemeClr val="accent3"/>
          </a:solidFill>
          <a:ln>
            <a:noFill/>
          </a:ln>
          <a:effectLst/>
        </p:spPr>
        <p:txBody>
          <a:bodyPr vert="horz" wrap="none" lIns="22225" tIns="0" rIns="22225"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0A1C63A-6A29-4BB2-A72F-8D6470180B21}" type="datetime'''0''''''''''''''''''''.''''''0''''''3'''''''''''''''''''''''">
              <a:rPr kumimoji="0" lang="en-GB" alt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0.03</a:t>
            </a:fld>
            <a:endParaRPr kumimoji="0" lang="en-GB" sz="1200" b="0" i="0" u="none" strike="noStrike" kern="1200" cap="none" spc="0" normalizeH="0" baseline="0" noProof="0">
              <a:ln>
                <a:noFill/>
              </a:ln>
              <a:solidFill>
                <a:prstClr val="white"/>
              </a:solidFill>
              <a:effectLst/>
              <a:uLnTx/>
              <a:uFillTx/>
              <a:latin typeface="Arial"/>
              <a:ea typeface="+mn-ea"/>
              <a:cs typeface="+mn-cs"/>
            </a:endParaRPr>
          </a:p>
        </p:txBody>
      </p:sp>
      <p:sp>
        <p:nvSpPr>
          <p:cNvPr id="42" name="Text Placeholder 2">
            <a:extLst>
              <a:ext uri="{FF2B5EF4-FFF2-40B4-BE49-F238E27FC236}">
                <a16:creationId xmlns:a16="http://schemas.microsoft.com/office/drawing/2014/main" id="{67832FEC-764C-5139-E40E-B04BEB448A3C}"/>
              </a:ext>
            </a:extLst>
          </p:cNvPr>
          <p:cNvSpPr>
            <a:spLocks noGrp="1"/>
          </p:cNvSpPr>
          <p:nvPr>
            <p:custDataLst>
              <p:tags r:id="rId21"/>
            </p:custDataLst>
          </p:nvPr>
        </p:nvSpPr>
        <p:spPr bwMode="auto">
          <a:xfrm>
            <a:off x="10604500" y="6229350"/>
            <a:ext cx="9255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DF8749F-0D07-4A5B-A898-7893E2B672C8}" type="datetime'''''''U''''''n''''''''it''''ed ''''''''S''''''t''''a''''''tes'">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United States</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D38331BF-74D4-1CF9-FCA2-42362FE9BF25}"/>
              </a:ext>
            </a:extLst>
          </p:cNvPr>
          <p:cNvSpPr>
            <a:spLocks noGrp="1"/>
          </p:cNvSpPr>
          <p:nvPr>
            <p:custDataLst>
              <p:tags r:id="rId22"/>
            </p:custDataLst>
          </p:nvPr>
        </p:nvSpPr>
        <p:spPr bwMode="gray">
          <a:xfrm>
            <a:off x="952500" y="460057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09A15DF-C9CF-4561-8EBD-E5FD2B68388B}" type="datetime'''''''1''''''''''''.''''''''9''3'''''''''''''''''">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1.93</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0" name="Text Placeholder 2">
            <a:extLst>
              <a:ext uri="{FF2B5EF4-FFF2-40B4-BE49-F238E27FC236}">
                <a16:creationId xmlns:a16="http://schemas.microsoft.com/office/drawing/2014/main" id="{16661DE8-E792-1CA9-9E59-B888D4AB057D}"/>
              </a:ext>
            </a:extLst>
          </p:cNvPr>
          <p:cNvSpPr>
            <a:spLocks noGrp="1"/>
          </p:cNvSpPr>
          <p:nvPr>
            <p:custDataLst>
              <p:tags r:id="rId23"/>
            </p:custDataLst>
          </p:nvPr>
        </p:nvSpPr>
        <p:spPr bwMode="gray">
          <a:xfrm>
            <a:off x="2373313" y="4586289"/>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B09CBC5-5126-45F4-9E2F-6709C5A2FAAB}" type="datetime'''''''1.98'''''''''">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1.98</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3" name="Text Placeholder 2">
            <a:extLst>
              <a:ext uri="{FF2B5EF4-FFF2-40B4-BE49-F238E27FC236}">
                <a16:creationId xmlns:a16="http://schemas.microsoft.com/office/drawing/2014/main" id="{B8DD24B3-2D1B-3A2F-B93A-C1FB0722948B}"/>
              </a:ext>
            </a:extLst>
          </p:cNvPr>
          <p:cNvSpPr>
            <a:spLocks noGrp="1"/>
          </p:cNvSpPr>
          <p:nvPr>
            <p:custDataLst>
              <p:tags r:id="rId24"/>
            </p:custDataLst>
          </p:nvPr>
        </p:nvSpPr>
        <p:spPr bwMode="gray">
          <a:xfrm>
            <a:off x="3794125" y="432752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04DB460-BDE3-4FB5-92DF-B2061F6CABD3}" type="datetime'''''''''2''''''''''''''''''''.''''''''3''''''''''7'''''''''">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2.37</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7" name="Text Placeholder 2">
            <a:extLst>
              <a:ext uri="{FF2B5EF4-FFF2-40B4-BE49-F238E27FC236}">
                <a16:creationId xmlns:a16="http://schemas.microsoft.com/office/drawing/2014/main" id="{79B11C4F-DC21-EA28-CC9C-B0775B15F09D}"/>
              </a:ext>
            </a:extLst>
          </p:cNvPr>
          <p:cNvSpPr>
            <a:spLocks noGrp="1"/>
          </p:cNvSpPr>
          <p:nvPr>
            <p:custDataLst>
              <p:tags r:id="rId25"/>
            </p:custDataLst>
          </p:nvPr>
        </p:nvSpPr>
        <p:spPr bwMode="gray">
          <a:xfrm>
            <a:off x="8054975" y="4821239"/>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9A09228-5ACD-4778-A793-3A132C1EA26D}" type="datetime'1''''''''''''''''''''''''''.''6''''''''''''''''''''''''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1.60</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18" name="Text Placeholder 2">
            <a:extLst>
              <a:ext uri="{FF2B5EF4-FFF2-40B4-BE49-F238E27FC236}">
                <a16:creationId xmlns:a16="http://schemas.microsoft.com/office/drawing/2014/main" id="{B6977FB8-7B10-D5A6-8CE1-1CAE49A1E49B}"/>
              </a:ext>
            </a:extLst>
          </p:cNvPr>
          <p:cNvSpPr>
            <a:spLocks noGrp="1"/>
          </p:cNvSpPr>
          <p:nvPr>
            <p:custDataLst>
              <p:tags r:id="rId26"/>
            </p:custDataLst>
          </p:nvPr>
        </p:nvSpPr>
        <p:spPr bwMode="gray">
          <a:xfrm>
            <a:off x="9475789" y="4683126"/>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38BAE88-CB8D-49C5-A77B-66DF9B6AAC3C}" type="datetime'''''''''''1''''''''''.8''''''''''''''''''''''''''''''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1.81</a:t>
            </a:fld>
            <a:endParaRPr kumimoji="0" lang="en-GB" sz="1200" b="0" i="0" u="none" strike="noStrike" kern="1200" cap="none" spc="0" normalizeH="0" baseline="0" noProof="0" dirty="0">
              <a:ln>
                <a:noFill/>
              </a:ln>
              <a:solidFill>
                <a:srgbClr val="4B4B4B"/>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93063E17-6AE6-7706-3DFE-F40F179E6147}"/>
              </a:ext>
            </a:extLst>
          </p:cNvPr>
          <p:cNvSpPr/>
          <p:nvPr>
            <p:custDataLst>
              <p:tags r:id="rId27"/>
            </p:custDataLst>
          </p:nvPr>
        </p:nvSpPr>
        <p:spPr bwMode="auto">
          <a:xfrm>
            <a:off x="5091113" y="6578600"/>
            <a:ext cx="214313" cy="160338"/>
          </a:xfrm>
          <a:prstGeom prst="rect">
            <a:avLst/>
          </a:prstGeom>
          <a:solidFill>
            <a:schemeClr val="accent1"/>
          </a:solidFill>
          <a:ln w="19050"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9A5B030-33D3-FE5A-A080-1B5DDE28DA14}"/>
              </a:ext>
            </a:extLst>
          </p:cNvPr>
          <p:cNvSpPr/>
          <p:nvPr>
            <p:custDataLst>
              <p:tags r:id="rId28"/>
            </p:custDataLst>
          </p:nvPr>
        </p:nvSpPr>
        <p:spPr bwMode="auto">
          <a:xfrm>
            <a:off x="6015038" y="6578600"/>
            <a:ext cx="214313" cy="160338"/>
          </a:xfrm>
          <a:prstGeom prst="rect">
            <a:avLst/>
          </a:prstGeom>
          <a:solidFill>
            <a:schemeClr val="accent3"/>
          </a:solidFill>
          <a:ln w="19050"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6" name="Text Placeholder 2">
            <a:extLst>
              <a:ext uri="{FF2B5EF4-FFF2-40B4-BE49-F238E27FC236}">
                <a16:creationId xmlns:a16="http://schemas.microsoft.com/office/drawing/2014/main" id="{3077ADE0-8755-4AFA-6690-5D6D832CD042}"/>
              </a:ext>
            </a:extLst>
          </p:cNvPr>
          <p:cNvSpPr>
            <a:spLocks noGrp="1"/>
          </p:cNvSpPr>
          <p:nvPr>
            <p:custDataLst>
              <p:tags r:id="rId29"/>
            </p:custDataLst>
          </p:nvPr>
        </p:nvSpPr>
        <p:spPr bwMode="auto">
          <a:xfrm>
            <a:off x="5356225" y="6573838"/>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EA8059B-571E-435F-B904-805650A359E5}" type="datetime'''''''Sc''''''''''''o''pe'''''' ''''''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7" name="Text Placeholder 2">
            <a:extLst>
              <a:ext uri="{FF2B5EF4-FFF2-40B4-BE49-F238E27FC236}">
                <a16:creationId xmlns:a16="http://schemas.microsoft.com/office/drawing/2014/main" id="{5521C5FD-9253-8E13-56EE-00EFE0D40FB4}"/>
              </a:ext>
            </a:extLst>
          </p:cNvPr>
          <p:cNvSpPr>
            <a:spLocks noGrp="1"/>
          </p:cNvSpPr>
          <p:nvPr>
            <p:custDataLst>
              <p:tags r:id="rId30"/>
            </p:custDataLst>
          </p:nvPr>
        </p:nvSpPr>
        <p:spPr bwMode="auto">
          <a:xfrm>
            <a:off x="6280150" y="6573838"/>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EC41A9D-EFBE-4F48-AADD-F4B8883569FD}" type="datetime'''''''''S''c''''''''''op''e'''' ''''''''''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2</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0" name="TextBox 39">
            <a:extLst>
              <a:ext uri="{FF2B5EF4-FFF2-40B4-BE49-F238E27FC236}">
                <a16:creationId xmlns:a16="http://schemas.microsoft.com/office/drawing/2014/main" id="{79BBA778-C6E6-83E9-FD85-06E950F86580}"/>
              </a:ext>
            </a:extLst>
          </p:cNvPr>
          <p:cNvSpPr txBox="1"/>
          <p:nvPr/>
        </p:nvSpPr>
        <p:spPr>
          <a:xfrm>
            <a:off x="410515" y="4017646"/>
            <a:ext cx="11190934" cy="274320"/>
          </a:xfrm>
          <a:prstGeom prst="rect">
            <a:avLst/>
          </a:prstGeom>
          <a:noFill/>
        </p:spPr>
        <p:txBody>
          <a:bodyPr wrap="square" rtlCol="0" anchor="ctr">
            <a:no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B4B4B"/>
                </a:solidFill>
                <a:effectLst/>
                <a:uLnTx/>
                <a:uFillTx/>
                <a:latin typeface="Arial"/>
                <a:ea typeface="+mn-ea"/>
                <a:cs typeface="+mn-cs"/>
              </a:rPr>
              <a:t>BF-BOF crude steel CO2 intensities (Scope 1 and 2 only)</a:t>
            </a:r>
          </a:p>
        </p:txBody>
      </p:sp>
      <p:sp>
        <p:nvSpPr>
          <p:cNvPr id="6" name="TextBox 5">
            <a:extLst>
              <a:ext uri="{FF2B5EF4-FFF2-40B4-BE49-F238E27FC236}">
                <a16:creationId xmlns:a16="http://schemas.microsoft.com/office/drawing/2014/main" id="{62B77577-D290-F956-1F02-1978F0231E4F}"/>
              </a:ext>
            </a:extLst>
          </p:cNvPr>
          <p:cNvSpPr txBox="1"/>
          <p:nvPr/>
        </p:nvSpPr>
        <p:spPr>
          <a:xfrm>
            <a:off x="410515" y="6506731"/>
            <a:ext cx="4105501" cy="182563"/>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B4B4B">
                    <a:lumMod val="50000"/>
                  </a:srgbClr>
                </a:solidFill>
                <a:effectLst/>
                <a:uLnTx/>
                <a:uFillTx/>
                <a:latin typeface="Arial"/>
                <a:ea typeface="+mn-ea"/>
                <a:cs typeface="+mn-cs"/>
              </a:rPr>
              <a:t>DATA: CRU; Differences in figures in the graph and table are attributed to rounding of emissions intensities.</a:t>
            </a:r>
          </a:p>
        </p:txBody>
      </p:sp>
      <p:sp>
        <p:nvSpPr>
          <p:cNvPr id="4" name="Date Placeholder 1">
            <a:extLst>
              <a:ext uri="{FF2B5EF4-FFF2-40B4-BE49-F238E27FC236}">
                <a16:creationId xmlns:a16="http://schemas.microsoft.com/office/drawing/2014/main" id="{F29239ED-60DC-92EA-198B-F774AD3581C4}"/>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187774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Object 179" hidden="1">
            <a:extLst>
              <a:ext uri="{FF2B5EF4-FFF2-40B4-BE49-F238E27FC236}">
                <a16:creationId xmlns:a16="http://schemas.microsoft.com/office/drawing/2014/main" id="{ECAAF371-7D9A-43F9-A3FF-27AB9F638F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44" imgH="338" progId="TCLayout.ActiveDocument.1">
                  <p:embed/>
                </p:oleObj>
              </mc:Choice>
              <mc:Fallback>
                <p:oleObj name="think-cell Slide" r:id="rId28" imgW="344" imgH="338" progId="TCLayout.ActiveDocument.1">
                  <p:embed/>
                  <p:pic>
                    <p:nvPicPr>
                      <p:cNvPr id="180" name="Object 179" hidden="1">
                        <a:extLst>
                          <a:ext uri="{FF2B5EF4-FFF2-40B4-BE49-F238E27FC236}">
                            <a16:creationId xmlns:a16="http://schemas.microsoft.com/office/drawing/2014/main" id="{ECAAF371-7D9A-43F9-A3FF-27AB9F638F3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DD1FA8-E30D-4C7A-AA51-C2060288CA23}"/>
              </a:ext>
            </a:extLst>
          </p:cNvPr>
          <p:cNvSpPr>
            <a:spLocks noGrp="1"/>
          </p:cNvSpPr>
          <p:nvPr>
            <p:ph type="title"/>
          </p:nvPr>
        </p:nvSpPr>
        <p:spPr/>
        <p:txBody>
          <a:bodyPr vert="horz"/>
          <a:lstStyle/>
          <a:p>
            <a:r>
              <a:rPr lang="en-US" sz="2000"/>
              <a:t>CRU’s modelled coverage of the US steel market </a:t>
            </a:r>
          </a:p>
        </p:txBody>
      </p:sp>
      <p:sp>
        <p:nvSpPr>
          <p:cNvPr id="3" name="Slide Number Placeholder 2">
            <a:extLst>
              <a:ext uri="{FF2B5EF4-FFF2-40B4-BE49-F238E27FC236}">
                <a16:creationId xmlns:a16="http://schemas.microsoft.com/office/drawing/2014/main" id="{FDA485EA-B168-4CB1-9BEA-F98FEBF911FB}"/>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US"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FB67AB3-D0F7-4AC4-8338-6EA91EFB6CCB}"/>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p>
        </p:txBody>
      </p:sp>
      <p:sp>
        <p:nvSpPr>
          <p:cNvPr id="96" name="Content Placeholder 48">
            <a:extLst>
              <a:ext uri="{FF2B5EF4-FFF2-40B4-BE49-F238E27FC236}">
                <a16:creationId xmlns:a16="http://schemas.microsoft.com/office/drawing/2014/main" id="{A37AF0CE-0B39-4EE1-A0A1-DC53AAF8EAFB}"/>
              </a:ext>
            </a:extLst>
          </p:cNvPr>
          <p:cNvSpPr>
            <a:spLocks noGrp="1"/>
          </p:cNvSpPr>
          <p:nvPr>
            <p:ph sz="quarter" idx="13"/>
          </p:nvPr>
        </p:nvSpPr>
        <p:spPr>
          <a:xfrm>
            <a:off x="6022944" y="1131887"/>
            <a:ext cx="5754048" cy="2755899"/>
          </a:xfrm>
          <a:ln w="12700">
            <a:solidFill>
              <a:schemeClr val="tx1"/>
            </a:solidFill>
          </a:ln>
        </p:spPr>
        <p:txBody>
          <a:bodyPr/>
          <a:lstStyle/>
          <a:p>
            <a:r>
              <a:rPr lang="en-US"/>
              <a:t> </a:t>
            </a:r>
          </a:p>
        </p:txBody>
      </p:sp>
      <p:sp>
        <p:nvSpPr>
          <p:cNvPr id="98" name="Content Placeholder 6">
            <a:extLst>
              <a:ext uri="{FF2B5EF4-FFF2-40B4-BE49-F238E27FC236}">
                <a16:creationId xmlns:a16="http://schemas.microsoft.com/office/drawing/2014/main" id="{D7E2563E-1214-4075-B99F-F89BC31DD327}"/>
              </a:ext>
            </a:extLst>
          </p:cNvPr>
          <p:cNvSpPr txBox="1">
            <a:spLocks/>
          </p:cNvSpPr>
          <p:nvPr/>
        </p:nvSpPr>
        <p:spPr>
          <a:xfrm>
            <a:off x="396631" y="4151313"/>
            <a:ext cx="5626313" cy="2295525"/>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sp>
        <p:nvSpPr>
          <p:cNvPr id="149" name="Content Placeholder 6">
            <a:extLst>
              <a:ext uri="{FF2B5EF4-FFF2-40B4-BE49-F238E27FC236}">
                <a16:creationId xmlns:a16="http://schemas.microsoft.com/office/drawing/2014/main" id="{B9D32293-7614-49A9-B4CB-9051E0C60B67}"/>
              </a:ext>
            </a:extLst>
          </p:cNvPr>
          <p:cNvSpPr txBox="1">
            <a:spLocks/>
          </p:cNvSpPr>
          <p:nvPr/>
        </p:nvSpPr>
        <p:spPr>
          <a:xfrm>
            <a:off x="6022944" y="4151313"/>
            <a:ext cx="5754047" cy="2295525"/>
          </a:xfrm>
          <a:prstGeom prst="rect">
            <a:avLst/>
          </a:prstGeom>
          <a:ln w="12700">
            <a:solidFill>
              <a:schemeClr val="tx1"/>
            </a:solidFill>
          </a:ln>
        </p:spPr>
        <p:txBody>
          <a:bodyPr vert="horz" lIns="0" tIns="0" rIns="0" bIns="0" rtlCol="0" anchor="t" anchorCtr="0">
            <a:noAutofit/>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92" b="0" i="0" u="none" strike="noStrike" kern="1200" cap="none" spc="0" normalizeH="0" baseline="0" noProof="0">
              <a:ln>
                <a:noFill/>
              </a:ln>
              <a:solidFill>
                <a:srgbClr val="4B4B4B"/>
              </a:solidFill>
              <a:effectLst/>
              <a:uLnTx/>
              <a:uFillTx/>
              <a:latin typeface="Arial"/>
              <a:ea typeface="+mn-ea"/>
              <a:cs typeface="+mn-cs"/>
            </a:endParaRPr>
          </a:p>
        </p:txBody>
      </p:sp>
      <p:sp>
        <p:nvSpPr>
          <p:cNvPr id="150" name="TextBox 149">
            <a:extLst>
              <a:ext uri="{FF2B5EF4-FFF2-40B4-BE49-F238E27FC236}">
                <a16:creationId xmlns:a16="http://schemas.microsoft.com/office/drawing/2014/main" id="{672E5E7B-8DC7-4D7B-A272-30108325BC1D}"/>
              </a:ext>
            </a:extLst>
          </p:cNvPr>
          <p:cNvSpPr txBox="1"/>
          <p:nvPr/>
        </p:nvSpPr>
        <p:spPr>
          <a:xfrm>
            <a:off x="396631" y="3889375"/>
            <a:ext cx="5626313" cy="26035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US steel production by product type, Mt product </a:t>
            </a:r>
          </a:p>
        </p:txBody>
      </p:sp>
      <p:sp>
        <p:nvSpPr>
          <p:cNvPr id="151" name="TextBox 150">
            <a:extLst>
              <a:ext uri="{FF2B5EF4-FFF2-40B4-BE49-F238E27FC236}">
                <a16:creationId xmlns:a16="http://schemas.microsoft.com/office/drawing/2014/main" id="{D88872BC-F5B9-41FF-AFC3-DD9881413EA8}"/>
              </a:ext>
            </a:extLst>
          </p:cNvPr>
          <p:cNvSpPr txBox="1"/>
          <p:nvPr/>
        </p:nvSpPr>
        <p:spPr>
          <a:xfrm>
            <a:off x="6022943" y="3889375"/>
            <a:ext cx="5754047"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US EAF steel production by primary OBM inputs, Mt, 2021</a:t>
            </a:r>
          </a:p>
        </p:txBody>
      </p:sp>
      <p:sp>
        <p:nvSpPr>
          <p:cNvPr id="15" name="TextBox 14">
            <a:extLst>
              <a:ext uri="{FF2B5EF4-FFF2-40B4-BE49-F238E27FC236}">
                <a16:creationId xmlns:a16="http://schemas.microsoft.com/office/drawing/2014/main" id="{46D2B279-E79D-5684-5299-6B369B866301}"/>
              </a:ext>
            </a:extLst>
          </p:cNvPr>
          <p:cNvSpPr txBox="1"/>
          <p:nvPr/>
        </p:nvSpPr>
        <p:spPr>
          <a:xfrm>
            <a:off x="6022942" y="1119733"/>
            <a:ext cx="5754048"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US crude steel production by steelmaking production route, 2021, Mt crude steel </a:t>
            </a:r>
          </a:p>
        </p:txBody>
      </p:sp>
      <p:sp>
        <p:nvSpPr>
          <p:cNvPr id="16" name="TextBox 15">
            <a:extLst>
              <a:ext uri="{FF2B5EF4-FFF2-40B4-BE49-F238E27FC236}">
                <a16:creationId xmlns:a16="http://schemas.microsoft.com/office/drawing/2014/main" id="{299D07FB-00BF-1161-C46A-E02F09C18001}"/>
              </a:ext>
            </a:extLst>
          </p:cNvPr>
          <p:cNvSpPr txBox="1"/>
          <p:nvPr/>
        </p:nvSpPr>
        <p:spPr>
          <a:xfrm>
            <a:off x="396626" y="1119846"/>
            <a:ext cx="5626314"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dirty="0">
                <a:ln>
                  <a:noFill/>
                </a:ln>
                <a:solidFill>
                  <a:prstClr val="white"/>
                </a:solidFill>
                <a:effectLst/>
                <a:uLnTx/>
                <a:uFillTx/>
                <a:latin typeface="Arial"/>
                <a:ea typeface="+mn-ea"/>
                <a:cs typeface="+mn-cs"/>
              </a:rPr>
              <a:t>CRU Cost Model coverage for US crude steel, 2021, Mt crude steel</a:t>
            </a:r>
          </a:p>
        </p:txBody>
      </p:sp>
      <p:sp>
        <p:nvSpPr>
          <p:cNvPr id="17" name="Content Placeholder 6">
            <a:extLst>
              <a:ext uri="{FF2B5EF4-FFF2-40B4-BE49-F238E27FC236}">
                <a16:creationId xmlns:a16="http://schemas.microsoft.com/office/drawing/2014/main" id="{36854326-6C9B-6539-BB4E-E12EAE38378C}"/>
              </a:ext>
            </a:extLst>
          </p:cNvPr>
          <p:cNvSpPr txBox="1">
            <a:spLocks/>
          </p:cNvSpPr>
          <p:nvPr/>
        </p:nvSpPr>
        <p:spPr>
          <a:xfrm>
            <a:off x="396623" y="1373733"/>
            <a:ext cx="5615580" cy="2514054"/>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graphicFrame>
        <p:nvGraphicFramePr>
          <p:cNvPr id="14" name="Chart 13">
            <a:extLst>
              <a:ext uri="{FF2B5EF4-FFF2-40B4-BE49-F238E27FC236}">
                <a16:creationId xmlns:a16="http://schemas.microsoft.com/office/drawing/2014/main" id="{CFB81EAE-AD4A-4925-BBEA-6C2D38EA2BE7}"/>
              </a:ext>
            </a:extLst>
          </p:cNvPr>
          <p:cNvGraphicFramePr/>
          <p:nvPr>
            <p:custDataLst>
              <p:tags r:id="rId2"/>
            </p:custDataLst>
          </p:nvPr>
        </p:nvGraphicFramePr>
        <p:xfrm>
          <a:off x="382588" y="1512888"/>
          <a:ext cx="3792537" cy="2074862"/>
        </p:xfrm>
        <a:graphic>
          <a:graphicData uri="http://schemas.openxmlformats.org/drawingml/2006/chart">
            <c:chart xmlns:c="http://schemas.openxmlformats.org/drawingml/2006/chart" xmlns:r="http://schemas.openxmlformats.org/officeDocument/2006/relationships" r:id="rId30"/>
          </a:graphicData>
        </a:graphic>
      </p:graphicFrame>
      <p:sp>
        <p:nvSpPr>
          <p:cNvPr id="6" name="Text Placeholder 2">
            <a:extLst>
              <a:ext uri="{FF2B5EF4-FFF2-40B4-BE49-F238E27FC236}">
                <a16:creationId xmlns:a16="http://schemas.microsoft.com/office/drawing/2014/main" id="{2F96F9EB-C14E-7E3B-10A9-1150F8721780}"/>
              </a:ext>
            </a:extLst>
          </p:cNvPr>
          <p:cNvSpPr>
            <a:spLocks noGrp="1"/>
          </p:cNvSpPr>
          <p:nvPr>
            <p:custDataLst>
              <p:tags r:id="rId3"/>
            </p:custDataLst>
          </p:nvPr>
        </p:nvSpPr>
        <p:spPr bwMode="auto">
          <a:xfrm>
            <a:off x="936625" y="3532188"/>
            <a:ext cx="12858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1890DE6-952B-4161-AC01-45983FD8C954}" type="datetime'''C''RU'' ''Ste''el C''''o''st M''''o''''''''''''de''''l'">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Steel Cost Model</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790548E7-BAB8-4D89-E39A-B0EFE37910AE}"/>
              </a:ext>
            </a:extLst>
          </p:cNvPr>
          <p:cNvSpPr>
            <a:spLocks noGrp="1"/>
          </p:cNvSpPr>
          <p:nvPr>
            <p:custDataLst>
              <p:tags r:id="rId4"/>
            </p:custDataLst>
          </p:nvPr>
        </p:nvSpPr>
        <p:spPr bwMode="auto">
          <a:xfrm>
            <a:off x="2759075" y="3532188"/>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F82EE38-710F-45EB-AC42-46E59AD09E05}" type="datetime'CRU Crude ''Ste''''el Ma''''''rket Out''''''lo''''''o''''k'''">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Crude Steel Market Outlook</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68EC53E3-E692-A74F-28D5-686B6D84BC20}"/>
              </a:ext>
            </a:extLst>
          </p:cNvPr>
          <p:cNvSpPr/>
          <p:nvPr/>
        </p:nvSpPr>
        <p:spPr>
          <a:xfrm>
            <a:off x="4296792" y="1872617"/>
            <a:ext cx="1593744" cy="1355403"/>
          </a:xfrm>
          <a:prstGeom prst="rect">
            <a:avLst/>
          </a:prstGeom>
          <a:solidFill>
            <a:schemeClr val="accent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CRU Cost Model coverage = 89% of US crude steel production</a:t>
            </a:r>
          </a:p>
        </p:txBody>
      </p:sp>
      <p:graphicFrame>
        <p:nvGraphicFramePr>
          <p:cNvPr id="34" name="Chart 33">
            <a:extLst>
              <a:ext uri="{FF2B5EF4-FFF2-40B4-BE49-F238E27FC236}">
                <a16:creationId xmlns:a16="http://schemas.microsoft.com/office/drawing/2014/main" id="{6C223FE5-28F4-4757-3548-71E73A5806DF}"/>
              </a:ext>
            </a:extLst>
          </p:cNvPr>
          <p:cNvGraphicFramePr/>
          <p:nvPr>
            <p:custDataLst>
              <p:tags r:id="rId5"/>
            </p:custDataLst>
          </p:nvPr>
        </p:nvGraphicFramePr>
        <p:xfrm>
          <a:off x="6040438" y="1557338"/>
          <a:ext cx="2165350" cy="1984375"/>
        </p:xfrm>
        <a:graphic>
          <a:graphicData uri="http://schemas.openxmlformats.org/drawingml/2006/chart">
            <c:chart xmlns:c="http://schemas.openxmlformats.org/drawingml/2006/chart" xmlns:r="http://schemas.openxmlformats.org/officeDocument/2006/relationships" r:id="rId31"/>
          </a:graphicData>
        </a:graphic>
      </p:graphicFrame>
      <p:sp>
        <p:nvSpPr>
          <p:cNvPr id="117" name="Rectangle 116">
            <a:extLst>
              <a:ext uri="{FF2B5EF4-FFF2-40B4-BE49-F238E27FC236}">
                <a16:creationId xmlns:a16="http://schemas.microsoft.com/office/drawing/2014/main" id="{6B1AEB3F-794D-01DA-4CAE-CA0CB3DD132B}"/>
              </a:ext>
            </a:extLst>
          </p:cNvPr>
          <p:cNvSpPr/>
          <p:nvPr>
            <p:custDataLst>
              <p:tags r:id="rId6"/>
            </p:custDataLst>
          </p:nvPr>
        </p:nvSpPr>
        <p:spPr bwMode="auto">
          <a:xfrm>
            <a:off x="7319963" y="3544888"/>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6D90A73A-D100-B5AB-D3B3-30DEA1C51A8C}"/>
              </a:ext>
            </a:extLst>
          </p:cNvPr>
          <p:cNvSpPr/>
          <p:nvPr>
            <p:custDataLst>
              <p:tags r:id="rId7"/>
            </p:custDataLst>
          </p:nvPr>
        </p:nvSpPr>
        <p:spPr bwMode="auto">
          <a:xfrm>
            <a:off x="6523038" y="3544888"/>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9" name="Text Placeholder 2">
            <a:extLst>
              <a:ext uri="{FF2B5EF4-FFF2-40B4-BE49-F238E27FC236}">
                <a16:creationId xmlns:a16="http://schemas.microsoft.com/office/drawing/2014/main" id="{48800905-FCDE-01C9-705E-D5B1BE8E200F}"/>
              </a:ext>
            </a:extLst>
          </p:cNvPr>
          <p:cNvSpPr>
            <a:spLocks noGrp="1"/>
          </p:cNvSpPr>
          <p:nvPr>
            <p:custDataLst>
              <p:tags r:id="rId8"/>
            </p:custDataLst>
          </p:nvPr>
        </p:nvSpPr>
        <p:spPr bwMode="auto">
          <a:xfrm>
            <a:off x="7550150" y="3540125"/>
            <a:ext cx="246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A272A3D-4614-4F26-B5A2-AD32FC787A86}" type="datetime'''E''''''''''A''''''''''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05" name="Text Placeholder 2">
            <a:extLst>
              <a:ext uri="{FF2B5EF4-FFF2-40B4-BE49-F238E27FC236}">
                <a16:creationId xmlns:a16="http://schemas.microsoft.com/office/drawing/2014/main" id="{2817F96E-88F1-76FE-11FA-9D119A961B1E}"/>
              </a:ext>
            </a:extLst>
          </p:cNvPr>
          <p:cNvSpPr>
            <a:spLocks noGrp="1"/>
          </p:cNvSpPr>
          <p:nvPr>
            <p:custDataLst>
              <p:tags r:id="rId9"/>
            </p:custDataLst>
          </p:nvPr>
        </p:nvSpPr>
        <p:spPr bwMode="auto">
          <a:xfrm>
            <a:off x="6753225" y="3540125"/>
            <a:ext cx="465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F5EE4C-6CA4-4E08-B075-F9233A01C44A}"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30" name="Chart 29">
            <a:extLst>
              <a:ext uri="{FF2B5EF4-FFF2-40B4-BE49-F238E27FC236}">
                <a16:creationId xmlns:a16="http://schemas.microsoft.com/office/drawing/2014/main" id="{51084503-8BB5-A305-5BFE-3B47AB1A64F8}"/>
              </a:ext>
            </a:extLst>
          </p:cNvPr>
          <p:cNvGraphicFramePr/>
          <p:nvPr>
            <p:custDataLst>
              <p:tags r:id="rId10"/>
            </p:custDataLst>
          </p:nvPr>
        </p:nvGraphicFramePr>
        <p:xfrm>
          <a:off x="8145463" y="1466850"/>
          <a:ext cx="3543300" cy="2120900"/>
        </p:xfrm>
        <a:graphic>
          <a:graphicData uri="http://schemas.openxmlformats.org/drawingml/2006/chart">
            <c:chart xmlns:c="http://schemas.openxmlformats.org/drawingml/2006/chart" xmlns:r="http://schemas.openxmlformats.org/officeDocument/2006/relationships" r:id="rId32"/>
          </a:graphicData>
        </a:graphic>
      </p:graphicFrame>
      <p:sp>
        <p:nvSpPr>
          <p:cNvPr id="123" name="Text Placeholder 2">
            <a:extLst>
              <a:ext uri="{FF2B5EF4-FFF2-40B4-BE49-F238E27FC236}">
                <a16:creationId xmlns:a16="http://schemas.microsoft.com/office/drawing/2014/main" id="{2694CEB1-09C7-76B2-8DF9-2888221CF72D}"/>
              </a:ext>
            </a:extLst>
          </p:cNvPr>
          <p:cNvSpPr>
            <a:spLocks noGrp="1"/>
          </p:cNvSpPr>
          <p:nvPr>
            <p:custDataLst>
              <p:tags r:id="rId11"/>
            </p:custDataLst>
          </p:nvPr>
        </p:nvSpPr>
        <p:spPr bwMode="auto">
          <a:xfrm>
            <a:off x="10701339" y="3532188"/>
            <a:ext cx="258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72BAC6-72BF-42F9-85B0-C62DBFEA460A}" type="datetime'''''''''''''''E''''''A''''''''''''''''''''F'''">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22" name="Text Placeholder 2">
            <a:extLst>
              <a:ext uri="{FF2B5EF4-FFF2-40B4-BE49-F238E27FC236}">
                <a16:creationId xmlns:a16="http://schemas.microsoft.com/office/drawing/2014/main" id="{291B057A-B3C9-AF06-78FC-ED94358E4F76}"/>
              </a:ext>
            </a:extLst>
          </p:cNvPr>
          <p:cNvSpPr>
            <a:spLocks noGrp="1"/>
          </p:cNvSpPr>
          <p:nvPr>
            <p:custDataLst>
              <p:tags r:id="rId12"/>
            </p:custDataLst>
          </p:nvPr>
        </p:nvSpPr>
        <p:spPr bwMode="auto">
          <a:xfrm>
            <a:off x="9042399" y="3532188"/>
            <a:ext cx="477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3102A5-EB00-404A-8B32-236D75A26DB7}"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47" name="Chart 46">
            <a:extLst>
              <a:ext uri="{FF2B5EF4-FFF2-40B4-BE49-F238E27FC236}">
                <a16:creationId xmlns:a16="http://schemas.microsoft.com/office/drawing/2014/main" id="{05E706FE-D562-1C14-EE97-A925F0EAEF69}"/>
              </a:ext>
            </a:extLst>
          </p:cNvPr>
          <p:cNvGraphicFramePr/>
          <p:nvPr>
            <p:custDataLst>
              <p:tags r:id="rId13"/>
            </p:custDataLst>
          </p:nvPr>
        </p:nvGraphicFramePr>
        <p:xfrm>
          <a:off x="6003925" y="4251325"/>
          <a:ext cx="5684838" cy="2030413"/>
        </p:xfrm>
        <a:graphic>
          <a:graphicData uri="http://schemas.openxmlformats.org/drawingml/2006/chart">
            <c:chart xmlns:c="http://schemas.openxmlformats.org/drawingml/2006/chart" xmlns:r="http://schemas.openxmlformats.org/officeDocument/2006/relationships" r:id="rId33"/>
          </a:graphicData>
        </a:graphic>
      </p:graphicFrame>
      <p:sp>
        <p:nvSpPr>
          <p:cNvPr id="264" name="Text Placeholder 2">
            <a:extLst>
              <a:ext uri="{FF2B5EF4-FFF2-40B4-BE49-F238E27FC236}">
                <a16:creationId xmlns:a16="http://schemas.microsoft.com/office/drawing/2014/main" id="{D697975A-544B-C3F3-E892-D8EC8D40BA9D}"/>
              </a:ext>
            </a:extLst>
          </p:cNvPr>
          <p:cNvSpPr>
            <a:spLocks noGrp="1"/>
          </p:cNvSpPr>
          <p:nvPr>
            <p:custDataLst>
              <p:tags r:id="rId14"/>
            </p:custDataLst>
          </p:nvPr>
        </p:nvSpPr>
        <p:spPr bwMode="auto">
          <a:xfrm>
            <a:off x="10498138" y="6226175"/>
            <a:ext cx="906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B6746DF-AF60-4620-B50F-D85647B46347}" type="datetime'''H''''ot'''''''''''''''''' M''e''''ta''l-''''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Hot Metal-EAFs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1" name="Text Placeholder 2">
            <a:extLst>
              <a:ext uri="{FF2B5EF4-FFF2-40B4-BE49-F238E27FC236}">
                <a16:creationId xmlns:a16="http://schemas.microsoft.com/office/drawing/2014/main" id="{2570967A-F792-0496-F1C4-2F4D95D9EC79}"/>
              </a:ext>
            </a:extLst>
          </p:cNvPr>
          <p:cNvSpPr>
            <a:spLocks noGrp="1"/>
          </p:cNvSpPr>
          <p:nvPr>
            <p:custDataLst>
              <p:tags r:id="rId15"/>
            </p:custDataLst>
          </p:nvPr>
        </p:nvSpPr>
        <p:spPr bwMode="auto">
          <a:xfrm>
            <a:off x="6675438" y="6226175"/>
            <a:ext cx="687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1F4F944-01D3-473E-B8F2-990890851B37}" type="datetime'''''''''''''''''''''S''''''crap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Scrap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0" name="Text Placeholder 2">
            <a:extLst>
              <a:ext uri="{FF2B5EF4-FFF2-40B4-BE49-F238E27FC236}">
                <a16:creationId xmlns:a16="http://schemas.microsoft.com/office/drawing/2014/main" id="{481974B9-5515-BB84-35CA-FB0D3DE128BF}"/>
              </a:ext>
            </a:extLst>
          </p:cNvPr>
          <p:cNvSpPr>
            <a:spLocks noGrp="1"/>
          </p:cNvSpPr>
          <p:nvPr>
            <p:custDataLst>
              <p:tags r:id="rId16"/>
            </p:custDataLst>
          </p:nvPr>
        </p:nvSpPr>
        <p:spPr bwMode="auto">
          <a:xfrm>
            <a:off x="9347200" y="6226175"/>
            <a:ext cx="584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9B30910-B20C-44AD-A65E-713F08D48EB4}" type="datetime'''D''''''''''RI-''''''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DRI-EAFs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78" name="Text Placeholder 2">
            <a:extLst>
              <a:ext uri="{FF2B5EF4-FFF2-40B4-BE49-F238E27FC236}">
                <a16:creationId xmlns:a16="http://schemas.microsoft.com/office/drawing/2014/main" id="{168C1E87-B91F-116F-9B89-44A19A54A339}"/>
              </a:ext>
            </a:extLst>
          </p:cNvPr>
          <p:cNvSpPr>
            <a:spLocks noGrp="1"/>
          </p:cNvSpPr>
          <p:nvPr>
            <p:custDataLst>
              <p:tags r:id="rId17"/>
            </p:custDataLst>
          </p:nvPr>
        </p:nvSpPr>
        <p:spPr bwMode="auto">
          <a:xfrm>
            <a:off x="7999413" y="6226175"/>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8FC96E7-10CB-4ED6-A469-C12DBC7808EC}" type="datetime'M''P''''''''''I -''''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MPI -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42" name="Text Placeholder 2">
            <a:extLst>
              <a:ext uri="{FF2B5EF4-FFF2-40B4-BE49-F238E27FC236}">
                <a16:creationId xmlns:a16="http://schemas.microsoft.com/office/drawing/2014/main" id="{78D0FC64-E5C6-4B05-6DB6-48056313FB1E}"/>
              </a:ext>
            </a:extLst>
          </p:cNvPr>
          <p:cNvSpPr>
            <a:spLocks noGrp="1"/>
          </p:cNvSpPr>
          <p:nvPr>
            <p:custDataLst>
              <p:tags r:id="rId18"/>
            </p:custDataLst>
          </p:nvPr>
        </p:nvSpPr>
        <p:spPr bwMode="gray">
          <a:xfrm>
            <a:off x="10845800" y="6005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40055E6-58B9-4DA4-83A5-0F5E555C8A27}" type="datetime'0''''''''.''''''''''''''''0'''''''">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22" name="Chart 21">
            <a:extLst>
              <a:ext uri="{FF2B5EF4-FFF2-40B4-BE49-F238E27FC236}">
                <a16:creationId xmlns:a16="http://schemas.microsoft.com/office/drawing/2014/main" id="{E6D2F690-249C-BA0C-3A79-A9FB65E7019E}"/>
              </a:ext>
            </a:extLst>
          </p:cNvPr>
          <p:cNvGraphicFramePr/>
          <p:nvPr>
            <p:custDataLst>
              <p:tags r:id="rId19"/>
            </p:custDataLst>
          </p:nvPr>
        </p:nvGraphicFramePr>
        <p:xfrm>
          <a:off x="423863" y="4251325"/>
          <a:ext cx="2165350" cy="1984375"/>
        </p:xfrm>
        <a:graphic>
          <a:graphicData uri="http://schemas.openxmlformats.org/drawingml/2006/chart">
            <c:chart xmlns:c="http://schemas.openxmlformats.org/drawingml/2006/chart" xmlns:r="http://schemas.openxmlformats.org/officeDocument/2006/relationships" r:id="rId34"/>
          </a:graphicData>
        </a:graphic>
      </p:graphicFrame>
      <p:sp>
        <p:nvSpPr>
          <p:cNvPr id="304" name="Rectangle 303">
            <a:extLst>
              <a:ext uri="{FF2B5EF4-FFF2-40B4-BE49-F238E27FC236}">
                <a16:creationId xmlns:a16="http://schemas.microsoft.com/office/drawing/2014/main" id="{02669FBC-C913-89A3-FBAD-57CDFB34134D}"/>
              </a:ext>
            </a:extLst>
          </p:cNvPr>
          <p:cNvSpPr/>
          <p:nvPr>
            <p:custDataLst>
              <p:tags r:id="rId20"/>
            </p:custDataLst>
          </p:nvPr>
        </p:nvSpPr>
        <p:spPr bwMode="auto">
          <a:xfrm>
            <a:off x="1525588" y="6238875"/>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3" name="Rectangle 302">
            <a:extLst>
              <a:ext uri="{FF2B5EF4-FFF2-40B4-BE49-F238E27FC236}">
                <a16:creationId xmlns:a16="http://schemas.microsoft.com/office/drawing/2014/main" id="{E3220E43-29AC-9050-5713-9D47E99AAC89}"/>
              </a:ext>
            </a:extLst>
          </p:cNvPr>
          <p:cNvSpPr/>
          <p:nvPr>
            <p:custDataLst>
              <p:tags r:id="rId21"/>
            </p:custDataLst>
          </p:nvPr>
        </p:nvSpPr>
        <p:spPr bwMode="auto">
          <a:xfrm>
            <a:off x="919163" y="6238875"/>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5" name="Text Placeholder 2">
            <a:extLst>
              <a:ext uri="{FF2B5EF4-FFF2-40B4-BE49-F238E27FC236}">
                <a16:creationId xmlns:a16="http://schemas.microsoft.com/office/drawing/2014/main" id="{FDA3AD34-2360-8242-5DAD-D7A163BEE201}"/>
              </a:ext>
            </a:extLst>
          </p:cNvPr>
          <p:cNvSpPr>
            <a:spLocks noGrp="1"/>
          </p:cNvSpPr>
          <p:nvPr>
            <p:custDataLst>
              <p:tags r:id="rId22"/>
            </p:custDataLst>
          </p:nvPr>
        </p:nvSpPr>
        <p:spPr bwMode="auto">
          <a:xfrm>
            <a:off x="1149350" y="6234113"/>
            <a:ext cx="2746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A7C7840-6D89-439E-B9EF-44A31E1DA20A}"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6" name="Text Placeholder 2">
            <a:extLst>
              <a:ext uri="{FF2B5EF4-FFF2-40B4-BE49-F238E27FC236}">
                <a16:creationId xmlns:a16="http://schemas.microsoft.com/office/drawing/2014/main" id="{92EB292D-07D7-8D21-47CA-93FBEE4EDB52}"/>
              </a:ext>
            </a:extLst>
          </p:cNvPr>
          <p:cNvSpPr>
            <a:spLocks noGrp="1"/>
          </p:cNvSpPr>
          <p:nvPr>
            <p:custDataLst>
              <p:tags r:id="rId23"/>
            </p:custDataLst>
          </p:nvPr>
        </p:nvSpPr>
        <p:spPr bwMode="auto">
          <a:xfrm>
            <a:off x="1755775" y="6234113"/>
            <a:ext cx="3429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548DB4A-FC5F-48AE-936B-C3843E99188F}" type="datetime'''''L''o''''''''n''''''''''g''''''''''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26" name="Chart 25">
            <a:extLst>
              <a:ext uri="{FF2B5EF4-FFF2-40B4-BE49-F238E27FC236}">
                <a16:creationId xmlns:a16="http://schemas.microsoft.com/office/drawing/2014/main" id="{6BEA71C4-CEAE-78A6-0ADD-8605DCFA76EA}"/>
              </a:ext>
            </a:extLst>
          </p:cNvPr>
          <p:cNvGraphicFramePr/>
          <p:nvPr>
            <p:custDataLst>
              <p:tags r:id="rId24"/>
            </p:custDataLst>
          </p:nvPr>
        </p:nvGraphicFramePr>
        <p:xfrm>
          <a:off x="2430463" y="4148138"/>
          <a:ext cx="3543300" cy="2133600"/>
        </p:xfrm>
        <a:graphic>
          <a:graphicData uri="http://schemas.openxmlformats.org/drawingml/2006/chart">
            <c:chart xmlns:c="http://schemas.openxmlformats.org/drawingml/2006/chart" xmlns:r="http://schemas.openxmlformats.org/officeDocument/2006/relationships" r:id="rId35"/>
          </a:graphicData>
        </a:graphic>
      </p:graphicFrame>
      <p:sp>
        <p:nvSpPr>
          <p:cNvPr id="309" name="Text Placeholder 2">
            <a:extLst>
              <a:ext uri="{FF2B5EF4-FFF2-40B4-BE49-F238E27FC236}">
                <a16:creationId xmlns:a16="http://schemas.microsoft.com/office/drawing/2014/main" id="{04235A01-3B57-81ED-EB1E-AD4311726619}"/>
              </a:ext>
            </a:extLst>
          </p:cNvPr>
          <p:cNvSpPr>
            <a:spLocks noGrp="1"/>
          </p:cNvSpPr>
          <p:nvPr>
            <p:custDataLst>
              <p:tags r:id="rId25"/>
            </p:custDataLst>
          </p:nvPr>
        </p:nvSpPr>
        <p:spPr bwMode="auto">
          <a:xfrm>
            <a:off x="4937124" y="6226175"/>
            <a:ext cx="355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6848471-7572-4142-8B4C-C7C315F8A541}" type="datetime'L''''''o''''''''''''''''''ng''s'''">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8" name="Text Placeholder 2">
            <a:extLst>
              <a:ext uri="{FF2B5EF4-FFF2-40B4-BE49-F238E27FC236}">
                <a16:creationId xmlns:a16="http://schemas.microsoft.com/office/drawing/2014/main" id="{77792C4C-957B-82E5-25F4-122A0AB81673}"/>
              </a:ext>
            </a:extLst>
          </p:cNvPr>
          <p:cNvSpPr>
            <a:spLocks noGrp="1"/>
          </p:cNvSpPr>
          <p:nvPr>
            <p:custDataLst>
              <p:tags r:id="rId26"/>
            </p:custDataLst>
          </p:nvPr>
        </p:nvSpPr>
        <p:spPr bwMode="auto">
          <a:xfrm>
            <a:off x="3422650" y="62261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569EFC1-75C2-41F5-B712-9B23049F63B0}"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4" name="TextBox 3">
            <a:extLst>
              <a:ext uri="{FF2B5EF4-FFF2-40B4-BE49-F238E27FC236}">
                <a16:creationId xmlns:a16="http://schemas.microsoft.com/office/drawing/2014/main" id="{B72EE107-8825-A10A-569C-D9DE80062590}"/>
              </a:ext>
            </a:extLst>
          </p:cNvPr>
          <p:cNvSpPr txBox="1"/>
          <p:nvPr/>
        </p:nvSpPr>
        <p:spPr>
          <a:xfrm>
            <a:off x="410515" y="6506731"/>
            <a:ext cx="11112262" cy="303644"/>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B4B4B">
                    <a:lumMod val="50000"/>
                  </a:srgbClr>
                </a:solidFill>
                <a:effectLst/>
                <a:uLnTx/>
                <a:uFillTx/>
                <a:latin typeface="Arial"/>
                <a:ea typeface="+mn-ea"/>
                <a:cs typeface="+mn-cs"/>
              </a:rPr>
              <a:t>DATA: CRU; please note that data presented within this slide is from CRU’s Steel Cost Model unless otherwise stated</a:t>
            </a:r>
          </a:p>
        </p:txBody>
      </p:sp>
      <p:sp>
        <p:nvSpPr>
          <p:cNvPr id="8" name="Date Placeholder 1">
            <a:extLst>
              <a:ext uri="{FF2B5EF4-FFF2-40B4-BE49-F238E27FC236}">
                <a16:creationId xmlns:a16="http://schemas.microsoft.com/office/drawing/2014/main" id="{57C4265F-1759-A698-C272-0C45FB5D6BBC}"/>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185472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Object 179" hidden="1">
            <a:extLst>
              <a:ext uri="{FF2B5EF4-FFF2-40B4-BE49-F238E27FC236}">
                <a16:creationId xmlns:a16="http://schemas.microsoft.com/office/drawing/2014/main" id="{ECAAF371-7D9A-43F9-A3FF-27AB9F638F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344" imgH="338" progId="TCLayout.ActiveDocument.1">
                  <p:embed/>
                </p:oleObj>
              </mc:Choice>
              <mc:Fallback>
                <p:oleObj name="think-cell Slide" r:id="rId28" imgW="344" imgH="338" progId="TCLayout.ActiveDocument.1">
                  <p:embed/>
                  <p:pic>
                    <p:nvPicPr>
                      <p:cNvPr id="180" name="Object 179" hidden="1">
                        <a:extLst>
                          <a:ext uri="{FF2B5EF4-FFF2-40B4-BE49-F238E27FC236}">
                            <a16:creationId xmlns:a16="http://schemas.microsoft.com/office/drawing/2014/main" id="{ECAAF371-7D9A-43F9-A3FF-27AB9F638F3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DD1FA8-E30D-4C7A-AA51-C2060288CA23}"/>
              </a:ext>
            </a:extLst>
          </p:cNvPr>
          <p:cNvSpPr>
            <a:spLocks noGrp="1"/>
          </p:cNvSpPr>
          <p:nvPr>
            <p:ph type="title"/>
          </p:nvPr>
        </p:nvSpPr>
        <p:spPr/>
        <p:txBody>
          <a:bodyPr vert="horz"/>
          <a:lstStyle/>
          <a:p>
            <a:r>
              <a:rPr lang="en-US" sz="2000"/>
              <a:t>CRU’s modelled coverage of the Chinese steel market</a:t>
            </a:r>
          </a:p>
        </p:txBody>
      </p:sp>
      <p:sp>
        <p:nvSpPr>
          <p:cNvPr id="3" name="Slide Number Placeholder 2">
            <a:extLst>
              <a:ext uri="{FF2B5EF4-FFF2-40B4-BE49-F238E27FC236}">
                <a16:creationId xmlns:a16="http://schemas.microsoft.com/office/drawing/2014/main" id="{FDA485EA-B168-4CB1-9BEA-F98FEBF911FB}"/>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US"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FB67AB3-D0F7-4AC4-8338-6EA91EFB6CCB}"/>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p>
        </p:txBody>
      </p:sp>
      <p:sp>
        <p:nvSpPr>
          <p:cNvPr id="96" name="Content Placeholder 48">
            <a:extLst>
              <a:ext uri="{FF2B5EF4-FFF2-40B4-BE49-F238E27FC236}">
                <a16:creationId xmlns:a16="http://schemas.microsoft.com/office/drawing/2014/main" id="{A37AF0CE-0B39-4EE1-A0A1-DC53AAF8EAFB}"/>
              </a:ext>
            </a:extLst>
          </p:cNvPr>
          <p:cNvSpPr>
            <a:spLocks noGrp="1"/>
          </p:cNvSpPr>
          <p:nvPr>
            <p:ph sz="quarter" idx="13"/>
          </p:nvPr>
        </p:nvSpPr>
        <p:spPr>
          <a:xfrm>
            <a:off x="6022944" y="1131887"/>
            <a:ext cx="5754048" cy="2755899"/>
          </a:xfrm>
          <a:ln w="12700">
            <a:solidFill>
              <a:schemeClr val="tx1"/>
            </a:solidFill>
          </a:ln>
        </p:spPr>
        <p:txBody>
          <a:bodyPr/>
          <a:lstStyle/>
          <a:p>
            <a:r>
              <a:rPr lang="en-US"/>
              <a:t> </a:t>
            </a:r>
          </a:p>
        </p:txBody>
      </p:sp>
      <p:sp>
        <p:nvSpPr>
          <p:cNvPr id="98" name="Content Placeholder 6">
            <a:extLst>
              <a:ext uri="{FF2B5EF4-FFF2-40B4-BE49-F238E27FC236}">
                <a16:creationId xmlns:a16="http://schemas.microsoft.com/office/drawing/2014/main" id="{D7E2563E-1214-4075-B99F-F89BC31DD327}"/>
              </a:ext>
            </a:extLst>
          </p:cNvPr>
          <p:cNvSpPr txBox="1">
            <a:spLocks/>
          </p:cNvSpPr>
          <p:nvPr/>
        </p:nvSpPr>
        <p:spPr>
          <a:xfrm>
            <a:off x="396631" y="4151313"/>
            <a:ext cx="5626313" cy="2295525"/>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sp>
        <p:nvSpPr>
          <p:cNvPr id="149" name="Content Placeholder 6">
            <a:extLst>
              <a:ext uri="{FF2B5EF4-FFF2-40B4-BE49-F238E27FC236}">
                <a16:creationId xmlns:a16="http://schemas.microsoft.com/office/drawing/2014/main" id="{B9D32293-7614-49A9-B4CB-9051E0C60B67}"/>
              </a:ext>
            </a:extLst>
          </p:cNvPr>
          <p:cNvSpPr txBox="1">
            <a:spLocks/>
          </p:cNvSpPr>
          <p:nvPr/>
        </p:nvSpPr>
        <p:spPr>
          <a:xfrm>
            <a:off x="6022944" y="4151313"/>
            <a:ext cx="5754047" cy="2295525"/>
          </a:xfrm>
          <a:prstGeom prst="rect">
            <a:avLst/>
          </a:prstGeom>
          <a:ln w="12700">
            <a:solidFill>
              <a:schemeClr val="tx1"/>
            </a:solidFill>
          </a:ln>
        </p:spPr>
        <p:txBody>
          <a:bodyPr vert="horz" lIns="0" tIns="0" rIns="0" bIns="0" rtlCol="0" anchor="t" anchorCtr="0">
            <a:noAutofit/>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92" b="0" i="0" u="none" strike="noStrike" kern="1200" cap="none" spc="0" normalizeH="0" baseline="0" noProof="0">
              <a:ln>
                <a:noFill/>
              </a:ln>
              <a:solidFill>
                <a:srgbClr val="4B4B4B"/>
              </a:solidFill>
              <a:effectLst/>
              <a:uLnTx/>
              <a:uFillTx/>
              <a:latin typeface="Arial"/>
              <a:ea typeface="+mn-ea"/>
              <a:cs typeface="+mn-cs"/>
            </a:endParaRPr>
          </a:p>
        </p:txBody>
      </p:sp>
      <p:sp>
        <p:nvSpPr>
          <p:cNvPr id="150" name="TextBox 149">
            <a:extLst>
              <a:ext uri="{FF2B5EF4-FFF2-40B4-BE49-F238E27FC236}">
                <a16:creationId xmlns:a16="http://schemas.microsoft.com/office/drawing/2014/main" id="{672E5E7B-8DC7-4D7B-A272-30108325BC1D}"/>
              </a:ext>
            </a:extLst>
          </p:cNvPr>
          <p:cNvSpPr txBox="1"/>
          <p:nvPr/>
        </p:nvSpPr>
        <p:spPr>
          <a:xfrm>
            <a:off x="396631" y="3889375"/>
            <a:ext cx="5626313" cy="26035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Chinese steel production by product type, Mt product </a:t>
            </a:r>
          </a:p>
        </p:txBody>
      </p:sp>
      <p:sp>
        <p:nvSpPr>
          <p:cNvPr id="151" name="TextBox 150">
            <a:extLst>
              <a:ext uri="{FF2B5EF4-FFF2-40B4-BE49-F238E27FC236}">
                <a16:creationId xmlns:a16="http://schemas.microsoft.com/office/drawing/2014/main" id="{D88872BC-F5B9-41FF-AFC3-DD9881413EA8}"/>
              </a:ext>
            </a:extLst>
          </p:cNvPr>
          <p:cNvSpPr txBox="1"/>
          <p:nvPr/>
        </p:nvSpPr>
        <p:spPr>
          <a:xfrm>
            <a:off x="6022943" y="3889375"/>
            <a:ext cx="5754047"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Chinese EAF steel production by primary OBM inputs, Mt, 2021</a:t>
            </a:r>
          </a:p>
        </p:txBody>
      </p:sp>
      <p:sp>
        <p:nvSpPr>
          <p:cNvPr id="15" name="TextBox 14">
            <a:extLst>
              <a:ext uri="{FF2B5EF4-FFF2-40B4-BE49-F238E27FC236}">
                <a16:creationId xmlns:a16="http://schemas.microsoft.com/office/drawing/2014/main" id="{46D2B279-E79D-5684-5299-6B369B866301}"/>
              </a:ext>
            </a:extLst>
          </p:cNvPr>
          <p:cNvSpPr txBox="1"/>
          <p:nvPr/>
        </p:nvSpPr>
        <p:spPr>
          <a:xfrm>
            <a:off x="6022942" y="1119733"/>
            <a:ext cx="5754048"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Chinese crude steel production by steelmaking production route, 2021, Mt crude steel </a:t>
            </a:r>
          </a:p>
        </p:txBody>
      </p:sp>
      <p:sp>
        <p:nvSpPr>
          <p:cNvPr id="16" name="TextBox 15">
            <a:extLst>
              <a:ext uri="{FF2B5EF4-FFF2-40B4-BE49-F238E27FC236}">
                <a16:creationId xmlns:a16="http://schemas.microsoft.com/office/drawing/2014/main" id="{299D07FB-00BF-1161-C46A-E02F09C18001}"/>
              </a:ext>
            </a:extLst>
          </p:cNvPr>
          <p:cNvSpPr txBox="1"/>
          <p:nvPr/>
        </p:nvSpPr>
        <p:spPr>
          <a:xfrm>
            <a:off x="396626" y="1119846"/>
            <a:ext cx="5626314"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dirty="0">
                <a:ln>
                  <a:noFill/>
                </a:ln>
                <a:solidFill>
                  <a:prstClr val="white"/>
                </a:solidFill>
                <a:effectLst/>
                <a:uLnTx/>
                <a:uFillTx/>
                <a:latin typeface="Arial"/>
                <a:ea typeface="+mn-ea"/>
                <a:cs typeface="+mn-cs"/>
              </a:rPr>
              <a:t>CRU Cost Model coverage for Chinese crude steel, 2021, Mt crude steel</a:t>
            </a:r>
          </a:p>
        </p:txBody>
      </p:sp>
      <p:sp>
        <p:nvSpPr>
          <p:cNvPr id="17" name="Content Placeholder 6">
            <a:extLst>
              <a:ext uri="{FF2B5EF4-FFF2-40B4-BE49-F238E27FC236}">
                <a16:creationId xmlns:a16="http://schemas.microsoft.com/office/drawing/2014/main" id="{36854326-6C9B-6539-BB4E-E12EAE38378C}"/>
              </a:ext>
            </a:extLst>
          </p:cNvPr>
          <p:cNvSpPr txBox="1">
            <a:spLocks/>
          </p:cNvSpPr>
          <p:nvPr/>
        </p:nvSpPr>
        <p:spPr>
          <a:xfrm>
            <a:off x="396623" y="1373733"/>
            <a:ext cx="5615580" cy="2514054"/>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graphicFrame>
        <p:nvGraphicFramePr>
          <p:cNvPr id="25" name="Chart 24">
            <a:extLst>
              <a:ext uri="{FF2B5EF4-FFF2-40B4-BE49-F238E27FC236}">
                <a16:creationId xmlns:a16="http://schemas.microsoft.com/office/drawing/2014/main" id="{8356EB37-264B-1BCA-5C7B-07DD4E1C9AD8}"/>
              </a:ext>
            </a:extLst>
          </p:cNvPr>
          <p:cNvGraphicFramePr/>
          <p:nvPr>
            <p:custDataLst>
              <p:tags r:id="rId2"/>
            </p:custDataLst>
          </p:nvPr>
        </p:nvGraphicFramePr>
        <p:xfrm>
          <a:off x="333375" y="1512888"/>
          <a:ext cx="3841750" cy="2074862"/>
        </p:xfrm>
        <a:graphic>
          <a:graphicData uri="http://schemas.openxmlformats.org/drawingml/2006/chart">
            <c:chart xmlns:c="http://schemas.openxmlformats.org/drawingml/2006/chart" xmlns:r="http://schemas.openxmlformats.org/officeDocument/2006/relationships" r:id="rId30"/>
          </a:graphicData>
        </a:graphic>
      </p:graphicFrame>
      <p:sp>
        <p:nvSpPr>
          <p:cNvPr id="6" name="Text Placeholder 2">
            <a:extLst>
              <a:ext uri="{FF2B5EF4-FFF2-40B4-BE49-F238E27FC236}">
                <a16:creationId xmlns:a16="http://schemas.microsoft.com/office/drawing/2014/main" id="{2F96F9EB-C14E-7E3B-10A9-1150F8721780}"/>
              </a:ext>
            </a:extLst>
          </p:cNvPr>
          <p:cNvSpPr>
            <a:spLocks noGrp="1"/>
          </p:cNvSpPr>
          <p:nvPr>
            <p:custDataLst>
              <p:tags r:id="rId3"/>
            </p:custDataLst>
          </p:nvPr>
        </p:nvSpPr>
        <p:spPr bwMode="auto">
          <a:xfrm>
            <a:off x="1030288" y="3532188"/>
            <a:ext cx="12858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1890DE6-952B-4161-AC01-45983FD8C954}" type="datetime'''C''RU'' ''Ste''el C''''o''st M''''o''''''''''''de''''l'">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Steel Cost Model</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790548E7-BAB8-4D89-E39A-B0EFE37910AE}"/>
              </a:ext>
            </a:extLst>
          </p:cNvPr>
          <p:cNvSpPr>
            <a:spLocks noGrp="1"/>
          </p:cNvSpPr>
          <p:nvPr>
            <p:custDataLst>
              <p:tags r:id="rId4"/>
            </p:custDataLst>
          </p:nvPr>
        </p:nvSpPr>
        <p:spPr bwMode="auto">
          <a:xfrm>
            <a:off x="2790825" y="3532188"/>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F82EE38-710F-45EB-AC42-46E59AD09E05}" type="datetime'CRU Crude ''Ste''''el Ma''''''rket Out''''''lo''''''o''''k'''">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Crude Steel Market Outlook</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68EC53E3-E692-A74F-28D5-686B6D84BC20}"/>
              </a:ext>
            </a:extLst>
          </p:cNvPr>
          <p:cNvSpPr/>
          <p:nvPr/>
        </p:nvSpPr>
        <p:spPr>
          <a:xfrm>
            <a:off x="4296792" y="1872617"/>
            <a:ext cx="1593744" cy="1355403"/>
          </a:xfrm>
          <a:prstGeom prst="rect">
            <a:avLst/>
          </a:prstGeom>
          <a:solidFill>
            <a:schemeClr val="accent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CRU Cost Model coverage = 37% of Chinese crude steel production</a:t>
            </a:r>
          </a:p>
        </p:txBody>
      </p:sp>
      <p:graphicFrame>
        <p:nvGraphicFramePr>
          <p:cNvPr id="13" name="Chart 12">
            <a:extLst>
              <a:ext uri="{FF2B5EF4-FFF2-40B4-BE49-F238E27FC236}">
                <a16:creationId xmlns:a16="http://schemas.microsoft.com/office/drawing/2014/main" id="{EE1482C0-7E38-37A0-DD3E-4848D1E0AE51}"/>
              </a:ext>
            </a:extLst>
          </p:cNvPr>
          <p:cNvGraphicFramePr/>
          <p:nvPr>
            <p:custDataLst>
              <p:tags r:id="rId5"/>
            </p:custDataLst>
          </p:nvPr>
        </p:nvGraphicFramePr>
        <p:xfrm>
          <a:off x="6040438" y="1557338"/>
          <a:ext cx="2165350" cy="1984375"/>
        </p:xfrm>
        <a:graphic>
          <a:graphicData uri="http://schemas.openxmlformats.org/drawingml/2006/chart">
            <c:chart xmlns:c="http://schemas.openxmlformats.org/drawingml/2006/chart" xmlns:r="http://schemas.openxmlformats.org/officeDocument/2006/relationships" r:id="rId31"/>
          </a:graphicData>
        </a:graphic>
      </p:graphicFrame>
      <p:sp>
        <p:nvSpPr>
          <p:cNvPr id="116" name="Rectangle 115">
            <a:extLst>
              <a:ext uri="{FF2B5EF4-FFF2-40B4-BE49-F238E27FC236}">
                <a16:creationId xmlns:a16="http://schemas.microsoft.com/office/drawing/2014/main" id="{6D90A73A-D100-B5AB-D3B3-30DEA1C51A8C}"/>
              </a:ext>
            </a:extLst>
          </p:cNvPr>
          <p:cNvSpPr/>
          <p:nvPr>
            <p:custDataLst>
              <p:tags r:id="rId6"/>
            </p:custDataLst>
          </p:nvPr>
        </p:nvSpPr>
        <p:spPr bwMode="auto">
          <a:xfrm>
            <a:off x="6523038" y="3544888"/>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6B1AEB3F-794D-01DA-4CAE-CA0CB3DD132B}"/>
              </a:ext>
            </a:extLst>
          </p:cNvPr>
          <p:cNvSpPr/>
          <p:nvPr>
            <p:custDataLst>
              <p:tags r:id="rId7"/>
            </p:custDataLst>
          </p:nvPr>
        </p:nvSpPr>
        <p:spPr bwMode="auto">
          <a:xfrm>
            <a:off x="7319963" y="3544888"/>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5" name="Text Placeholder 2">
            <a:extLst>
              <a:ext uri="{FF2B5EF4-FFF2-40B4-BE49-F238E27FC236}">
                <a16:creationId xmlns:a16="http://schemas.microsoft.com/office/drawing/2014/main" id="{2817F96E-88F1-76FE-11FA-9D119A961B1E}"/>
              </a:ext>
            </a:extLst>
          </p:cNvPr>
          <p:cNvSpPr>
            <a:spLocks noGrp="1"/>
          </p:cNvSpPr>
          <p:nvPr>
            <p:custDataLst>
              <p:tags r:id="rId8"/>
            </p:custDataLst>
          </p:nvPr>
        </p:nvSpPr>
        <p:spPr bwMode="auto">
          <a:xfrm>
            <a:off x="6753225" y="3540125"/>
            <a:ext cx="465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F5EE4C-6CA4-4E08-B075-F9233A01C44A}"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09" name="Text Placeholder 2">
            <a:extLst>
              <a:ext uri="{FF2B5EF4-FFF2-40B4-BE49-F238E27FC236}">
                <a16:creationId xmlns:a16="http://schemas.microsoft.com/office/drawing/2014/main" id="{48800905-FCDE-01C9-705E-D5B1BE8E200F}"/>
              </a:ext>
            </a:extLst>
          </p:cNvPr>
          <p:cNvSpPr>
            <a:spLocks noGrp="1"/>
          </p:cNvSpPr>
          <p:nvPr>
            <p:custDataLst>
              <p:tags r:id="rId9"/>
            </p:custDataLst>
          </p:nvPr>
        </p:nvSpPr>
        <p:spPr bwMode="auto">
          <a:xfrm>
            <a:off x="7550150" y="3540125"/>
            <a:ext cx="246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A272A3D-4614-4F26-B5A2-AD32FC787A86}" type="datetime'''E''''''''''A''''''''''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DEA3D528-3AFE-3446-3FCA-199C006A5EE2}"/>
              </a:ext>
            </a:extLst>
          </p:cNvPr>
          <p:cNvGraphicFramePr/>
          <p:nvPr>
            <p:custDataLst>
              <p:tags r:id="rId10"/>
            </p:custDataLst>
          </p:nvPr>
        </p:nvGraphicFramePr>
        <p:xfrm>
          <a:off x="8075613" y="1512888"/>
          <a:ext cx="3613150" cy="2074862"/>
        </p:xfrm>
        <a:graphic>
          <a:graphicData uri="http://schemas.openxmlformats.org/drawingml/2006/chart">
            <c:chart xmlns:c="http://schemas.openxmlformats.org/drawingml/2006/chart" xmlns:r="http://schemas.openxmlformats.org/officeDocument/2006/relationships" r:id="rId32"/>
          </a:graphicData>
        </a:graphic>
      </p:graphicFrame>
      <p:sp>
        <p:nvSpPr>
          <p:cNvPr id="123" name="Text Placeholder 2">
            <a:extLst>
              <a:ext uri="{FF2B5EF4-FFF2-40B4-BE49-F238E27FC236}">
                <a16:creationId xmlns:a16="http://schemas.microsoft.com/office/drawing/2014/main" id="{2694CEB1-09C7-76B2-8DF9-2888221CF72D}"/>
              </a:ext>
            </a:extLst>
          </p:cNvPr>
          <p:cNvSpPr>
            <a:spLocks noGrp="1"/>
          </p:cNvSpPr>
          <p:nvPr>
            <p:custDataLst>
              <p:tags r:id="rId11"/>
            </p:custDataLst>
          </p:nvPr>
        </p:nvSpPr>
        <p:spPr bwMode="auto">
          <a:xfrm>
            <a:off x="10701339" y="3532188"/>
            <a:ext cx="258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72BAC6-72BF-42F9-85B0-C62DBFEA460A}" type="datetime'''''''''''''''E''''''A''''''''''''''''''''F'''">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22" name="Text Placeholder 2">
            <a:extLst>
              <a:ext uri="{FF2B5EF4-FFF2-40B4-BE49-F238E27FC236}">
                <a16:creationId xmlns:a16="http://schemas.microsoft.com/office/drawing/2014/main" id="{291B057A-B3C9-AF06-78FC-ED94358E4F76}"/>
              </a:ext>
            </a:extLst>
          </p:cNvPr>
          <p:cNvSpPr>
            <a:spLocks noGrp="1"/>
          </p:cNvSpPr>
          <p:nvPr>
            <p:custDataLst>
              <p:tags r:id="rId12"/>
            </p:custDataLst>
          </p:nvPr>
        </p:nvSpPr>
        <p:spPr bwMode="auto">
          <a:xfrm>
            <a:off x="9042399" y="3532188"/>
            <a:ext cx="477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3102A5-EB00-404A-8B32-236D75A26DB7}"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34" name="Chart 33">
            <a:extLst>
              <a:ext uri="{FF2B5EF4-FFF2-40B4-BE49-F238E27FC236}">
                <a16:creationId xmlns:a16="http://schemas.microsoft.com/office/drawing/2014/main" id="{0FEEED89-77D2-CF93-C5C7-F7CE79F6C6BB}"/>
              </a:ext>
            </a:extLst>
          </p:cNvPr>
          <p:cNvGraphicFramePr/>
          <p:nvPr>
            <p:custDataLst>
              <p:tags r:id="rId13"/>
            </p:custDataLst>
          </p:nvPr>
        </p:nvGraphicFramePr>
        <p:xfrm>
          <a:off x="6003925" y="4154488"/>
          <a:ext cx="5684838" cy="2127250"/>
        </p:xfrm>
        <a:graphic>
          <a:graphicData uri="http://schemas.openxmlformats.org/drawingml/2006/chart">
            <c:chart xmlns:c="http://schemas.openxmlformats.org/drawingml/2006/chart" xmlns:r="http://schemas.openxmlformats.org/officeDocument/2006/relationships" r:id="rId33"/>
          </a:graphicData>
        </a:graphic>
      </p:graphicFrame>
      <p:sp>
        <p:nvSpPr>
          <p:cNvPr id="264" name="Text Placeholder 2">
            <a:extLst>
              <a:ext uri="{FF2B5EF4-FFF2-40B4-BE49-F238E27FC236}">
                <a16:creationId xmlns:a16="http://schemas.microsoft.com/office/drawing/2014/main" id="{D697975A-544B-C3F3-E892-D8EC8D40BA9D}"/>
              </a:ext>
            </a:extLst>
          </p:cNvPr>
          <p:cNvSpPr>
            <a:spLocks noGrp="1"/>
          </p:cNvSpPr>
          <p:nvPr>
            <p:custDataLst>
              <p:tags r:id="rId14"/>
            </p:custDataLst>
          </p:nvPr>
        </p:nvSpPr>
        <p:spPr bwMode="auto">
          <a:xfrm>
            <a:off x="10498138" y="6226175"/>
            <a:ext cx="906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B6746DF-AF60-4620-B50F-D85647B46347}" type="datetime'''H''''ot'''''''''''''''''' M''e''''ta''l-''''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Hot Metal-EAFs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1" name="Text Placeholder 2">
            <a:extLst>
              <a:ext uri="{FF2B5EF4-FFF2-40B4-BE49-F238E27FC236}">
                <a16:creationId xmlns:a16="http://schemas.microsoft.com/office/drawing/2014/main" id="{2570967A-F792-0496-F1C4-2F4D95D9EC79}"/>
              </a:ext>
            </a:extLst>
          </p:cNvPr>
          <p:cNvSpPr>
            <a:spLocks noGrp="1"/>
          </p:cNvSpPr>
          <p:nvPr>
            <p:custDataLst>
              <p:tags r:id="rId15"/>
            </p:custDataLst>
          </p:nvPr>
        </p:nvSpPr>
        <p:spPr bwMode="auto">
          <a:xfrm>
            <a:off x="6675438" y="6226175"/>
            <a:ext cx="687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1F4F944-01D3-473E-B8F2-990890851B37}" type="datetime'''''''''''''''''''''S''''''crap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Scrap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78" name="Text Placeholder 2">
            <a:extLst>
              <a:ext uri="{FF2B5EF4-FFF2-40B4-BE49-F238E27FC236}">
                <a16:creationId xmlns:a16="http://schemas.microsoft.com/office/drawing/2014/main" id="{168C1E87-B91F-116F-9B89-44A19A54A339}"/>
              </a:ext>
            </a:extLst>
          </p:cNvPr>
          <p:cNvSpPr>
            <a:spLocks noGrp="1"/>
          </p:cNvSpPr>
          <p:nvPr>
            <p:custDataLst>
              <p:tags r:id="rId16"/>
            </p:custDataLst>
          </p:nvPr>
        </p:nvSpPr>
        <p:spPr bwMode="auto">
          <a:xfrm>
            <a:off x="7999413" y="6226175"/>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8FC96E7-10CB-4ED6-A469-C12DBC7808EC}" type="datetime'M''P''''''''''I -''''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MPI -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1D362732-BA64-6831-2645-698D8499AB05}"/>
              </a:ext>
            </a:extLst>
          </p:cNvPr>
          <p:cNvSpPr>
            <a:spLocks noGrp="1"/>
          </p:cNvSpPr>
          <p:nvPr>
            <p:custDataLst>
              <p:tags r:id="rId17"/>
            </p:custDataLst>
          </p:nvPr>
        </p:nvSpPr>
        <p:spPr bwMode="gray">
          <a:xfrm>
            <a:off x="8224838" y="6005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CA39326-5DB0-46D2-943D-974AF7C70017}" type="datetime'''''''''''''''''''''''0''''''''''''''''.0'">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0" name="Text Placeholder 2">
            <a:extLst>
              <a:ext uri="{FF2B5EF4-FFF2-40B4-BE49-F238E27FC236}">
                <a16:creationId xmlns:a16="http://schemas.microsoft.com/office/drawing/2014/main" id="{481974B9-5515-BB84-35CA-FB0D3DE128BF}"/>
              </a:ext>
            </a:extLst>
          </p:cNvPr>
          <p:cNvSpPr>
            <a:spLocks noGrp="1"/>
          </p:cNvSpPr>
          <p:nvPr>
            <p:custDataLst>
              <p:tags r:id="rId18"/>
            </p:custDataLst>
          </p:nvPr>
        </p:nvSpPr>
        <p:spPr bwMode="auto">
          <a:xfrm>
            <a:off x="9347200" y="6226175"/>
            <a:ext cx="584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9B30910-B20C-44AD-A65E-713F08D48EB4}" type="datetime'''D''''''''''RI-''''''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DRI-EAFs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29" name="Chart 28">
            <a:extLst>
              <a:ext uri="{FF2B5EF4-FFF2-40B4-BE49-F238E27FC236}">
                <a16:creationId xmlns:a16="http://schemas.microsoft.com/office/drawing/2014/main" id="{B51BDCE7-359D-5E2C-B50C-9A0FFEC59A3C}"/>
              </a:ext>
            </a:extLst>
          </p:cNvPr>
          <p:cNvGraphicFramePr/>
          <p:nvPr>
            <p:custDataLst>
              <p:tags r:id="rId19"/>
            </p:custDataLst>
          </p:nvPr>
        </p:nvGraphicFramePr>
        <p:xfrm>
          <a:off x="434975" y="4251325"/>
          <a:ext cx="2165350" cy="1984375"/>
        </p:xfrm>
        <a:graphic>
          <a:graphicData uri="http://schemas.openxmlformats.org/drawingml/2006/chart">
            <c:chart xmlns:c="http://schemas.openxmlformats.org/drawingml/2006/chart" xmlns:r="http://schemas.openxmlformats.org/officeDocument/2006/relationships" r:id="rId34"/>
          </a:graphicData>
        </a:graphic>
      </p:graphicFrame>
      <p:sp>
        <p:nvSpPr>
          <p:cNvPr id="303" name="Rectangle 302">
            <a:extLst>
              <a:ext uri="{FF2B5EF4-FFF2-40B4-BE49-F238E27FC236}">
                <a16:creationId xmlns:a16="http://schemas.microsoft.com/office/drawing/2014/main" id="{E3220E43-29AC-9050-5713-9D47E99AAC89}"/>
              </a:ext>
            </a:extLst>
          </p:cNvPr>
          <p:cNvSpPr/>
          <p:nvPr>
            <p:custDataLst>
              <p:tags r:id="rId20"/>
            </p:custDataLst>
          </p:nvPr>
        </p:nvSpPr>
        <p:spPr bwMode="auto">
          <a:xfrm>
            <a:off x="919163" y="6238875"/>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4" name="Rectangle 303">
            <a:extLst>
              <a:ext uri="{FF2B5EF4-FFF2-40B4-BE49-F238E27FC236}">
                <a16:creationId xmlns:a16="http://schemas.microsoft.com/office/drawing/2014/main" id="{02669FBC-C913-89A3-FBAD-57CDFB34134D}"/>
              </a:ext>
            </a:extLst>
          </p:cNvPr>
          <p:cNvSpPr/>
          <p:nvPr>
            <p:custDataLst>
              <p:tags r:id="rId21"/>
            </p:custDataLst>
          </p:nvPr>
        </p:nvSpPr>
        <p:spPr bwMode="auto">
          <a:xfrm>
            <a:off x="1525588" y="6238875"/>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5" name="Text Placeholder 2">
            <a:extLst>
              <a:ext uri="{FF2B5EF4-FFF2-40B4-BE49-F238E27FC236}">
                <a16:creationId xmlns:a16="http://schemas.microsoft.com/office/drawing/2014/main" id="{FDA3AD34-2360-8242-5DAD-D7A163BEE201}"/>
              </a:ext>
            </a:extLst>
          </p:cNvPr>
          <p:cNvSpPr>
            <a:spLocks noGrp="1"/>
          </p:cNvSpPr>
          <p:nvPr>
            <p:custDataLst>
              <p:tags r:id="rId22"/>
            </p:custDataLst>
          </p:nvPr>
        </p:nvSpPr>
        <p:spPr bwMode="auto">
          <a:xfrm>
            <a:off x="1149350" y="6234113"/>
            <a:ext cx="2746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A7C7840-6D89-439E-B9EF-44A31E1DA20A}"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6" name="Text Placeholder 2">
            <a:extLst>
              <a:ext uri="{FF2B5EF4-FFF2-40B4-BE49-F238E27FC236}">
                <a16:creationId xmlns:a16="http://schemas.microsoft.com/office/drawing/2014/main" id="{92EB292D-07D7-8D21-47CA-93FBEE4EDB52}"/>
              </a:ext>
            </a:extLst>
          </p:cNvPr>
          <p:cNvSpPr>
            <a:spLocks noGrp="1"/>
          </p:cNvSpPr>
          <p:nvPr>
            <p:custDataLst>
              <p:tags r:id="rId23"/>
            </p:custDataLst>
          </p:nvPr>
        </p:nvSpPr>
        <p:spPr bwMode="auto">
          <a:xfrm>
            <a:off x="1755775" y="6234113"/>
            <a:ext cx="3429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548DB4A-FC5F-48AE-936B-C3843E99188F}" type="datetime'''''L''o''''''''n''''''''''g''''''''''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23" name="Chart 22">
            <a:extLst>
              <a:ext uri="{FF2B5EF4-FFF2-40B4-BE49-F238E27FC236}">
                <a16:creationId xmlns:a16="http://schemas.microsoft.com/office/drawing/2014/main" id="{E6E4B61B-3E28-E196-F46B-D0D3638253F5}"/>
              </a:ext>
            </a:extLst>
          </p:cNvPr>
          <p:cNvGraphicFramePr/>
          <p:nvPr>
            <p:custDataLst>
              <p:tags r:id="rId24"/>
            </p:custDataLst>
          </p:nvPr>
        </p:nvGraphicFramePr>
        <p:xfrm>
          <a:off x="2360613" y="4206875"/>
          <a:ext cx="3613150" cy="2074863"/>
        </p:xfrm>
        <a:graphic>
          <a:graphicData uri="http://schemas.openxmlformats.org/drawingml/2006/chart">
            <c:chart xmlns:c="http://schemas.openxmlformats.org/drawingml/2006/chart" xmlns:r="http://schemas.openxmlformats.org/officeDocument/2006/relationships" r:id="rId35"/>
          </a:graphicData>
        </a:graphic>
      </p:graphicFrame>
      <p:sp>
        <p:nvSpPr>
          <p:cNvPr id="308" name="Text Placeholder 2">
            <a:extLst>
              <a:ext uri="{FF2B5EF4-FFF2-40B4-BE49-F238E27FC236}">
                <a16:creationId xmlns:a16="http://schemas.microsoft.com/office/drawing/2014/main" id="{77792C4C-957B-82E5-25F4-122A0AB81673}"/>
              </a:ext>
            </a:extLst>
          </p:cNvPr>
          <p:cNvSpPr>
            <a:spLocks noGrp="1"/>
          </p:cNvSpPr>
          <p:nvPr>
            <p:custDataLst>
              <p:tags r:id="rId25"/>
            </p:custDataLst>
          </p:nvPr>
        </p:nvSpPr>
        <p:spPr bwMode="auto">
          <a:xfrm>
            <a:off x="3422650" y="62261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569EFC1-75C2-41F5-B712-9B23049F63B0}"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9" name="Text Placeholder 2">
            <a:extLst>
              <a:ext uri="{FF2B5EF4-FFF2-40B4-BE49-F238E27FC236}">
                <a16:creationId xmlns:a16="http://schemas.microsoft.com/office/drawing/2014/main" id="{04235A01-3B57-81ED-EB1E-AD4311726619}"/>
              </a:ext>
            </a:extLst>
          </p:cNvPr>
          <p:cNvSpPr>
            <a:spLocks noGrp="1"/>
          </p:cNvSpPr>
          <p:nvPr>
            <p:custDataLst>
              <p:tags r:id="rId26"/>
            </p:custDataLst>
          </p:nvPr>
        </p:nvSpPr>
        <p:spPr bwMode="auto">
          <a:xfrm>
            <a:off x="4937124" y="6226175"/>
            <a:ext cx="355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6848471-7572-4142-8B4C-C7C315F8A541}" type="datetime'L''''''o''''''''''''''''''ng''s'''">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 name="TextBox 29">
            <a:extLst>
              <a:ext uri="{FF2B5EF4-FFF2-40B4-BE49-F238E27FC236}">
                <a16:creationId xmlns:a16="http://schemas.microsoft.com/office/drawing/2014/main" id="{9E48249E-5950-8D0F-7E50-DEBAF4B6E295}"/>
              </a:ext>
            </a:extLst>
          </p:cNvPr>
          <p:cNvSpPr txBox="1"/>
          <p:nvPr/>
        </p:nvSpPr>
        <p:spPr>
          <a:xfrm>
            <a:off x="410515" y="6506731"/>
            <a:ext cx="11112262" cy="303644"/>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B4B4B">
                    <a:lumMod val="50000"/>
                  </a:srgbClr>
                </a:solidFill>
                <a:effectLst/>
                <a:uLnTx/>
                <a:uFillTx/>
                <a:latin typeface="Arial"/>
                <a:ea typeface="+mn-ea"/>
                <a:cs typeface="+mn-cs"/>
              </a:rPr>
              <a:t>DATA: CRU; please note that data presented within this slide is from CRU’s Steel Cost Model unless otherwise stated</a:t>
            </a:r>
          </a:p>
        </p:txBody>
      </p:sp>
      <p:sp>
        <p:nvSpPr>
          <p:cNvPr id="4" name="Date Placeholder 1">
            <a:extLst>
              <a:ext uri="{FF2B5EF4-FFF2-40B4-BE49-F238E27FC236}">
                <a16:creationId xmlns:a16="http://schemas.microsoft.com/office/drawing/2014/main" id="{22DFE176-559F-B45E-9ABF-45306FA9AAB3}"/>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230015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027176" y="0"/>
            <a:ext cx="3950335" cy="1289685"/>
          </a:xfrm>
          <a:custGeom>
            <a:avLst/>
            <a:gdLst/>
            <a:ahLst/>
            <a:cxnLst/>
            <a:rect l="l" t="t" r="r" b="b"/>
            <a:pathLst>
              <a:path w="3950335" h="1289685">
                <a:moveTo>
                  <a:pt x="3950208" y="0"/>
                </a:moveTo>
                <a:lnTo>
                  <a:pt x="0" y="0"/>
                </a:lnTo>
                <a:lnTo>
                  <a:pt x="0" y="1289303"/>
                </a:lnTo>
                <a:lnTo>
                  <a:pt x="3950208" y="1289303"/>
                </a:lnTo>
                <a:lnTo>
                  <a:pt x="395020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a:spLocks noGrp="1"/>
          </p:cNvSpPr>
          <p:nvPr>
            <p:ph type="sldNum" sz="quarter" idx="7"/>
          </p:nvPr>
        </p:nvSpPr>
        <p:spPr>
          <a:prstGeom prst="rect">
            <a:avLst/>
          </a:prstGeom>
        </p:spPr>
        <p:txBody>
          <a:bodyPr vert="horz" wrap="square" lIns="0" tIns="13335" rIns="0" bIns="0" rtlCol="0">
            <a:spAutoFit/>
          </a:bodyPr>
          <a:lstStyle/>
          <a:p>
            <a:pPr marL="121285" marR="0" lvl="0" indent="0" defTabSz="914400" eaLnBrk="1" fontAlgn="auto" latinLnBrk="0" hangingPunct="1">
              <a:lnSpc>
                <a:spcPct val="100000"/>
              </a:lnSpc>
              <a:spcBef>
                <a:spcPts val="105"/>
              </a:spcBef>
              <a:spcAft>
                <a:spcPts val="0"/>
              </a:spcAft>
              <a:buClrTx/>
              <a:buSzTx/>
              <a:buFontTx/>
              <a:buNone/>
              <a:tabLst/>
              <a:defRPr/>
            </a:pPr>
            <a:fld id="{81D60167-4931-47E6-BA6A-407CBD079E47}" type="slidenum">
              <a:rPr kumimoji="0" sz="1200" b="0" i="0" u="none" strike="noStrike" kern="0" cap="none" spc="0" normalizeH="0" baseline="0" noProof="0" dirty="0">
                <a:ln>
                  <a:noFill/>
                </a:ln>
                <a:solidFill>
                  <a:prstClr val="white"/>
                </a:solidFill>
                <a:effectLst/>
                <a:uLnTx/>
                <a:uFillTx/>
                <a:latin typeface="Century Gothic"/>
              </a:rPr>
              <a:pPr marL="121285" marR="0" lvl="0" indent="0" defTabSz="914400" eaLnBrk="1" fontAlgn="auto" latinLnBrk="0" hangingPunct="1">
                <a:lnSpc>
                  <a:spcPct val="100000"/>
                </a:lnSpc>
                <a:spcBef>
                  <a:spcPts val="105"/>
                </a:spcBef>
                <a:spcAft>
                  <a:spcPts val="0"/>
                </a:spcAft>
                <a:buClrTx/>
                <a:buSzTx/>
                <a:buFontTx/>
                <a:buNone/>
                <a:tabLst/>
                <a:defRPr/>
              </a:pPr>
              <a:t>2</a:t>
            </a:fld>
            <a:endParaRPr kumimoji="0" sz="1200" b="0" i="0" u="none" strike="noStrike" kern="0" cap="none" spc="0" normalizeH="0" baseline="0" noProof="0" dirty="0">
              <a:ln>
                <a:noFill/>
              </a:ln>
              <a:solidFill>
                <a:prstClr val="white"/>
              </a:solidFill>
              <a:effectLst/>
              <a:uLnTx/>
              <a:uFillTx/>
              <a:latin typeface="Century Gothic"/>
            </a:endParaRPr>
          </a:p>
        </p:txBody>
      </p:sp>
      <p:sp>
        <p:nvSpPr>
          <p:cNvPr id="11" name="TextBox 10">
            <a:extLst>
              <a:ext uri="{FF2B5EF4-FFF2-40B4-BE49-F238E27FC236}">
                <a16:creationId xmlns:a16="http://schemas.microsoft.com/office/drawing/2014/main" id="{5B45D045-5D31-CF4D-DE5D-64DE5D7D17AC}"/>
              </a:ext>
            </a:extLst>
          </p:cNvPr>
          <p:cNvSpPr txBox="1"/>
          <p:nvPr/>
        </p:nvSpPr>
        <p:spPr>
          <a:xfrm>
            <a:off x="5344391" y="0"/>
            <a:ext cx="762000" cy="6241483"/>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TextBox 12">
            <a:extLst>
              <a:ext uri="{FF2B5EF4-FFF2-40B4-BE49-F238E27FC236}">
                <a16:creationId xmlns:a16="http://schemas.microsoft.com/office/drawing/2014/main" id="{AEF6F3A7-7BD2-5477-6756-4A3169618205}"/>
              </a:ext>
            </a:extLst>
          </p:cNvPr>
          <p:cNvSpPr txBox="1"/>
          <p:nvPr/>
        </p:nvSpPr>
        <p:spPr>
          <a:xfrm>
            <a:off x="5867400" y="5638800"/>
            <a:ext cx="5715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*Not Shown: Timken Steel</a:t>
            </a:r>
          </a:p>
        </p:txBody>
      </p:sp>
      <p:pic>
        <p:nvPicPr>
          <p:cNvPr id="6" name="Picture 5">
            <a:extLst>
              <a:ext uri="{FF2B5EF4-FFF2-40B4-BE49-F238E27FC236}">
                <a16:creationId xmlns:a16="http://schemas.microsoft.com/office/drawing/2014/main" id="{3F92776B-0F3A-E534-788A-6798780E55E5}"/>
              </a:ext>
            </a:extLst>
          </p:cNvPr>
          <p:cNvPicPr>
            <a:picLocks noChangeAspect="1"/>
          </p:cNvPicPr>
          <p:nvPr/>
        </p:nvPicPr>
        <p:blipFill>
          <a:blip r:embed="rId2"/>
          <a:stretch>
            <a:fillRect/>
          </a:stretch>
        </p:blipFill>
        <p:spPr>
          <a:xfrm>
            <a:off x="295275" y="147638"/>
            <a:ext cx="11601450" cy="6093846"/>
          </a:xfrm>
          <a:prstGeom prst="rect">
            <a:avLst/>
          </a:prstGeom>
        </p:spPr>
      </p:pic>
      <p:sp>
        <p:nvSpPr>
          <p:cNvPr id="3" name="Date Placeholder 1">
            <a:extLst>
              <a:ext uri="{FF2B5EF4-FFF2-40B4-BE49-F238E27FC236}">
                <a16:creationId xmlns:a16="http://schemas.microsoft.com/office/drawing/2014/main" id="{881FCB1B-4110-DF78-D155-BE966111206F}"/>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Object 179" hidden="1">
            <a:extLst>
              <a:ext uri="{FF2B5EF4-FFF2-40B4-BE49-F238E27FC236}">
                <a16:creationId xmlns:a16="http://schemas.microsoft.com/office/drawing/2014/main" id="{ECAAF371-7D9A-43F9-A3FF-27AB9F638F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44" imgH="338" progId="TCLayout.ActiveDocument.1">
                  <p:embed/>
                </p:oleObj>
              </mc:Choice>
              <mc:Fallback>
                <p:oleObj name="think-cell Slide" r:id="rId31" imgW="344" imgH="338" progId="TCLayout.ActiveDocument.1">
                  <p:embed/>
                  <p:pic>
                    <p:nvPicPr>
                      <p:cNvPr id="180" name="Object 179" hidden="1">
                        <a:extLst>
                          <a:ext uri="{FF2B5EF4-FFF2-40B4-BE49-F238E27FC236}">
                            <a16:creationId xmlns:a16="http://schemas.microsoft.com/office/drawing/2014/main" id="{ECAAF371-7D9A-43F9-A3FF-27AB9F638F31}"/>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DD1FA8-E30D-4C7A-AA51-C2060288CA23}"/>
              </a:ext>
            </a:extLst>
          </p:cNvPr>
          <p:cNvSpPr>
            <a:spLocks noGrp="1"/>
          </p:cNvSpPr>
          <p:nvPr>
            <p:ph type="title"/>
          </p:nvPr>
        </p:nvSpPr>
        <p:spPr/>
        <p:txBody>
          <a:bodyPr vert="horz"/>
          <a:lstStyle/>
          <a:p>
            <a:r>
              <a:rPr lang="en-US" sz="2000"/>
              <a:t>CRU’s modelled coverage of the Japanese steel market</a:t>
            </a:r>
          </a:p>
        </p:txBody>
      </p:sp>
      <p:sp>
        <p:nvSpPr>
          <p:cNvPr id="3" name="Slide Number Placeholder 2">
            <a:extLst>
              <a:ext uri="{FF2B5EF4-FFF2-40B4-BE49-F238E27FC236}">
                <a16:creationId xmlns:a16="http://schemas.microsoft.com/office/drawing/2014/main" id="{FDA485EA-B168-4CB1-9BEA-F98FEBF911FB}"/>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US"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FB67AB3-D0F7-4AC4-8338-6EA91EFB6CCB}"/>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p>
        </p:txBody>
      </p:sp>
      <p:sp>
        <p:nvSpPr>
          <p:cNvPr id="96" name="Content Placeholder 48">
            <a:extLst>
              <a:ext uri="{FF2B5EF4-FFF2-40B4-BE49-F238E27FC236}">
                <a16:creationId xmlns:a16="http://schemas.microsoft.com/office/drawing/2014/main" id="{A37AF0CE-0B39-4EE1-A0A1-DC53AAF8EAFB}"/>
              </a:ext>
            </a:extLst>
          </p:cNvPr>
          <p:cNvSpPr>
            <a:spLocks noGrp="1"/>
          </p:cNvSpPr>
          <p:nvPr>
            <p:ph sz="quarter" idx="13"/>
          </p:nvPr>
        </p:nvSpPr>
        <p:spPr>
          <a:xfrm>
            <a:off x="6022944" y="1131887"/>
            <a:ext cx="5754048" cy="2755899"/>
          </a:xfrm>
          <a:ln w="12700">
            <a:solidFill>
              <a:schemeClr val="tx1"/>
            </a:solidFill>
          </a:ln>
        </p:spPr>
        <p:txBody>
          <a:bodyPr/>
          <a:lstStyle/>
          <a:p>
            <a:r>
              <a:rPr lang="en-US"/>
              <a:t> </a:t>
            </a:r>
          </a:p>
        </p:txBody>
      </p:sp>
      <p:sp>
        <p:nvSpPr>
          <p:cNvPr id="98" name="Content Placeholder 6">
            <a:extLst>
              <a:ext uri="{FF2B5EF4-FFF2-40B4-BE49-F238E27FC236}">
                <a16:creationId xmlns:a16="http://schemas.microsoft.com/office/drawing/2014/main" id="{D7E2563E-1214-4075-B99F-F89BC31DD327}"/>
              </a:ext>
            </a:extLst>
          </p:cNvPr>
          <p:cNvSpPr txBox="1">
            <a:spLocks/>
          </p:cNvSpPr>
          <p:nvPr/>
        </p:nvSpPr>
        <p:spPr>
          <a:xfrm>
            <a:off x="396631" y="4151313"/>
            <a:ext cx="5626313" cy="2295525"/>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sp>
        <p:nvSpPr>
          <p:cNvPr id="149" name="Content Placeholder 6">
            <a:extLst>
              <a:ext uri="{FF2B5EF4-FFF2-40B4-BE49-F238E27FC236}">
                <a16:creationId xmlns:a16="http://schemas.microsoft.com/office/drawing/2014/main" id="{B9D32293-7614-49A9-B4CB-9051E0C60B67}"/>
              </a:ext>
            </a:extLst>
          </p:cNvPr>
          <p:cNvSpPr txBox="1">
            <a:spLocks/>
          </p:cNvSpPr>
          <p:nvPr/>
        </p:nvSpPr>
        <p:spPr>
          <a:xfrm>
            <a:off x="6022944" y="4151313"/>
            <a:ext cx="5754047" cy="2295525"/>
          </a:xfrm>
          <a:prstGeom prst="rect">
            <a:avLst/>
          </a:prstGeom>
          <a:ln w="12700">
            <a:solidFill>
              <a:schemeClr val="tx1"/>
            </a:solidFill>
          </a:ln>
        </p:spPr>
        <p:txBody>
          <a:bodyPr vert="horz" lIns="0" tIns="0" rIns="0" bIns="0" rtlCol="0" anchor="t" anchorCtr="0">
            <a:noAutofit/>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92" b="0" i="0" u="none" strike="noStrike" kern="1200" cap="none" spc="0" normalizeH="0" baseline="0" noProof="0">
              <a:ln>
                <a:noFill/>
              </a:ln>
              <a:solidFill>
                <a:srgbClr val="4B4B4B"/>
              </a:solidFill>
              <a:effectLst/>
              <a:uLnTx/>
              <a:uFillTx/>
              <a:latin typeface="Arial"/>
              <a:ea typeface="+mn-ea"/>
              <a:cs typeface="+mn-cs"/>
            </a:endParaRPr>
          </a:p>
        </p:txBody>
      </p:sp>
      <p:sp>
        <p:nvSpPr>
          <p:cNvPr id="150" name="TextBox 149">
            <a:extLst>
              <a:ext uri="{FF2B5EF4-FFF2-40B4-BE49-F238E27FC236}">
                <a16:creationId xmlns:a16="http://schemas.microsoft.com/office/drawing/2014/main" id="{672E5E7B-8DC7-4D7B-A272-30108325BC1D}"/>
              </a:ext>
            </a:extLst>
          </p:cNvPr>
          <p:cNvSpPr txBox="1"/>
          <p:nvPr/>
        </p:nvSpPr>
        <p:spPr>
          <a:xfrm>
            <a:off x="396631" y="3889375"/>
            <a:ext cx="5626313" cy="26035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Japanese steel production by product type, Mt product </a:t>
            </a:r>
          </a:p>
        </p:txBody>
      </p:sp>
      <p:sp>
        <p:nvSpPr>
          <p:cNvPr id="151" name="TextBox 150">
            <a:extLst>
              <a:ext uri="{FF2B5EF4-FFF2-40B4-BE49-F238E27FC236}">
                <a16:creationId xmlns:a16="http://schemas.microsoft.com/office/drawing/2014/main" id="{D88872BC-F5B9-41FF-AFC3-DD9881413EA8}"/>
              </a:ext>
            </a:extLst>
          </p:cNvPr>
          <p:cNvSpPr txBox="1"/>
          <p:nvPr/>
        </p:nvSpPr>
        <p:spPr>
          <a:xfrm>
            <a:off x="6022943" y="3889375"/>
            <a:ext cx="5754047"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Japanese EAF steel production by primary OBM inputs, Mt, 2021</a:t>
            </a:r>
          </a:p>
        </p:txBody>
      </p:sp>
      <p:sp>
        <p:nvSpPr>
          <p:cNvPr id="15" name="TextBox 14">
            <a:extLst>
              <a:ext uri="{FF2B5EF4-FFF2-40B4-BE49-F238E27FC236}">
                <a16:creationId xmlns:a16="http://schemas.microsoft.com/office/drawing/2014/main" id="{46D2B279-E79D-5684-5299-6B369B866301}"/>
              </a:ext>
            </a:extLst>
          </p:cNvPr>
          <p:cNvSpPr txBox="1"/>
          <p:nvPr/>
        </p:nvSpPr>
        <p:spPr>
          <a:xfrm>
            <a:off x="6022942" y="1119733"/>
            <a:ext cx="5754048"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a:ln>
                  <a:noFill/>
                </a:ln>
                <a:solidFill>
                  <a:prstClr val="white"/>
                </a:solidFill>
                <a:effectLst/>
                <a:uLnTx/>
                <a:uFillTx/>
                <a:latin typeface="Arial"/>
                <a:ea typeface="+mn-ea"/>
                <a:cs typeface="+mn-cs"/>
              </a:rPr>
              <a:t>Japanese crude steel production by steelmaking production route, 2021, Mt crude steel </a:t>
            </a:r>
          </a:p>
        </p:txBody>
      </p:sp>
      <p:sp>
        <p:nvSpPr>
          <p:cNvPr id="16" name="TextBox 15">
            <a:extLst>
              <a:ext uri="{FF2B5EF4-FFF2-40B4-BE49-F238E27FC236}">
                <a16:creationId xmlns:a16="http://schemas.microsoft.com/office/drawing/2014/main" id="{299D07FB-00BF-1161-C46A-E02F09C18001}"/>
              </a:ext>
            </a:extLst>
          </p:cNvPr>
          <p:cNvSpPr txBox="1"/>
          <p:nvPr/>
        </p:nvSpPr>
        <p:spPr>
          <a:xfrm>
            <a:off x="396626" y="1119846"/>
            <a:ext cx="5626314" cy="254000"/>
          </a:xfrm>
          <a:prstGeom prst="rect">
            <a:avLst/>
          </a:prstGeom>
          <a:solidFill>
            <a:schemeClr val="accent1"/>
          </a:solidFill>
          <a:ln w="12700">
            <a:solidFill>
              <a:schemeClr val="tx1"/>
            </a:solidFill>
          </a:ln>
        </p:spPr>
        <p:txBody>
          <a:bodyPr wrap="square"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015" b="1" i="0" u="none" strike="noStrike" kern="1200" cap="none" spc="0" normalizeH="0" baseline="0" noProof="0" dirty="0">
                <a:ln>
                  <a:noFill/>
                </a:ln>
                <a:solidFill>
                  <a:prstClr val="white"/>
                </a:solidFill>
                <a:effectLst/>
                <a:uLnTx/>
                <a:uFillTx/>
                <a:latin typeface="Arial"/>
                <a:ea typeface="+mn-ea"/>
                <a:cs typeface="+mn-cs"/>
              </a:rPr>
              <a:t>CRU Cost Model coverage for Japanese crude steel, 2021, Mt crude steel</a:t>
            </a:r>
          </a:p>
        </p:txBody>
      </p:sp>
      <p:sp>
        <p:nvSpPr>
          <p:cNvPr id="17" name="Content Placeholder 6">
            <a:extLst>
              <a:ext uri="{FF2B5EF4-FFF2-40B4-BE49-F238E27FC236}">
                <a16:creationId xmlns:a16="http://schemas.microsoft.com/office/drawing/2014/main" id="{36854326-6C9B-6539-BB4E-E12EAE38378C}"/>
              </a:ext>
            </a:extLst>
          </p:cNvPr>
          <p:cNvSpPr txBox="1">
            <a:spLocks/>
          </p:cNvSpPr>
          <p:nvPr/>
        </p:nvSpPr>
        <p:spPr>
          <a:xfrm>
            <a:off x="396623" y="1373733"/>
            <a:ext cx="5615580" cy="2514054"/>
          </a:xfrm>
          <a:prstGeom prst="rect">
            <a:avLst/>
          </a:prstGeom>
          <a:ln w="12700">
            <a:solidFill>
              <a:schemeClr val="tx1"/>
            </a:solidFill>
          </a:ln>
        </p:spPr>
        <p:txBody>
          <a:bodyPr/>
          <a:lstStyle>
            <a:lvl1pPr marL="0" indent="0" algn="l" defTabSz="919523"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269875" indent="-269875" algn="l" defTabSz="919523" rtl="0" eaLnBrk="1" latinLnBrk="0" hangingPunct="1">
              <a:lnSpc>
                <a:spcPct val="100000"/>
              </a:lnSpc>
              <a:spcBef>
                <a:spcPts val="0"/>
              </a:spcBef>
              <a:spcAft>
                <a:spcPts val="600"/>
              </a:spcAft>
              <a:buClr>
                <a:srgbClr val="0070C0"/>
              </a:buClr>
              <a:buFont typeface="Arial" pitchFamily="34" charset="0"/>
              <a:buChar char="●"/>
              <a:defRPr sz="1400" kern="1200">
                <a:solidFill>
                  <a:schemeClr val="tx1"/>
                </a:solidFill>
                <a:latin typeface="+mn-lt"/>
                <a:ea typeface="+mn-ea"/>
                <a:cs typeface="+mn-cs"/>
              </a:defRPr>
            </a:lvl2pPr>
            <a:lvl3pPr marL="539750" indent="-269875" algn="l" defTabSz="919523" rtl="0" eaLnBrk="1" latinLnBrk="0" hangingPunct="1">
              <a:lnSpc>
                <a:spcPct val="100000"/>
              </a:lnSpc>
              <a:spcBef>
                <a:spcPts val="0"/>
              </a:spcBef>
              <a:spcAft>
                <a:spcPts val="600"/>
              </a:spcAft>
              <a:buClr>
                <a:schemeClr val="tx2"/>
              </a:buClr>
              <a:buFont typeface="Courier New" pitchFamily="49" charset="0"/>
              <a:buChar char="o"/>
              <a:tabLst/>
              <a:defRPr sz="1400" kern="1200">
                <a:solidFill>
                  <a:schemeClr val="tx1"/>
                </a:solidFill>
                <a:latin typeface="+mn-lt"/>
                <a:ea typeface="+mn-ea"/>
                <a:cs typeface="+mn-cs"/>
              </a:defRPr>
            </a:lvl3pPr>
            <a:lvl4pPr marL="809625"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a:solidFill>
                  <a:schemeClr val="tx1"/>
                </a:solidFill>
                <a:latin typeface="+mn-lt"/>
                <a:ea typeface="+mn-ea"/>
                <a:cs typeface="+mn-cs"/>
              </a:defRPr>
            </a:lvl4pPr>
            <a:lvl5pPr marL="989013" indent="-269875" algn="l" defTabSz="919523" rtl="0" eaLnBrk="1" latinLnBrk="0" hangingPunct="1">
              <a:lnSpc>
                <a:spcPct val="100000"/>
              </a:lnSpc>
              <a:spcBef>
                <a:spcPts val="0"/>
              </a:spcBef>
              <a:spcAft>
                <a:spcPts val="600"/>
              </a:spcAft>
              <a:buClr>
                <a:schemeClr val="tx2"/>
              </a:buClr>
              <a:buFont typeface="Arial" pitchFamily="34" charset="0"/>
              <a:buChar char="−"/>
              <a:defRPr sz="1400" kern="1200" baseline="0">
                <a:solidFill>
                  <a:schemeClr val="tx1"/>
                </a:solidFill>
                <a:latin typeface="+mn-lt"/>
                <a:ea typeface="+mn-ea"/>
                <a:cs typeface="+mn-cs"/>
              </a:defRPr>
            </a:lvl5pPr>
            <a:lvl6pPr marL="269875" indent="-269875" algn="l" defTabSz="919523" rtl="0" eaLnBrk="1" latinLnBrk="0" hangingPunct="1">
              <a:lnSpc>
                <a:spcPct val="90000"/>
              </a:lnSpc>
              <a:spcBef>
                <a:spcPts val="506"/>
              </a:spcBef>
              <a:buClr>
                <a:schemeClr val="tx2"/>
              </a:buClr>
              <a:buFont typeface="+mj-lt"/>
              <a:buAutoNum type="arabicPeriod"/>
              <a:defRPr sz="1400" kern="1200" baseline="0">
                <a:solidFill>
                  <a:schemeClr val="tx1"/>
                </a:solidFill>
                <a:latin typeface="+mn-lt"/>
                <a:ea typeface="+mn-ea"/>
                <a:cs typeface="+mn-cs"/>
              </a:defRPr>
            </a:lvl6pPr>
            <a:lvl7pPr marL="539750" indent="-274638" algn="l" defTabSz="919523" rtl="0" eaLnBrk="1" latinLnBrk="0" hangingPunct="1">
              <a:lnSpc>
                <a:spcPct val="90000"/>
              </a:lnSpc>
              <a:spcBef>
                <a:spcPts val="506"/>
              </a:spcBef>
              <a:buClr>
                <a:schemeClr val="tx2"/>
              </a:buClr>
              <a:buFont typeface="+mj-lt"/>
              <a:buAutoNum type="alphaLcParenR"/>
              <a:defRPr sz="1400" kern="1200">
                <a:solidFill>
                  <a:schemeClr val="tx1"/>
                </a:solidFill>
                <a:latin typeface="+mn-lt"/>
                <a:ea typeface="+mn-ea"/>
                <a:cs typeface="+mn-cs"/>
              </a:defRPr>
            </a:lvl7pPr>
            <a:lvl8pPr marL="719138" indent="-207963" algn="l" defTabSz="919523" rtl="0" eaLnBrk="1" latinLnBrk="0" hangingPunct="1">
              <a:lnSpc>
                <a:spcPct val="90000"/>
              </a:lnSpc>
              <a:spcBef>
                <a:spcPts val="506"/>
              </a:spcBef>
              <a:buClr>
                <a:schemeClr val="tx2"/>
              </a:buClr>
              <a:buFont typeface="+mj-lt"/>
              <a:buAutoNum type="romanLcPeriod"/>
              <a:defRPr sz="1400" kern="1200">
                <a:solidFill>
                  <a:schemeClr val="tx1"/>
                </a:solidFill>
                <a:latin typeface="+mn-lt"/>
                <a:ea typeface="+mn-ea"/>
                <a:cs typeface="+mn-cs"/>
              </a:defRPr>
            </a:lvl8pPr>
            <a:lvl9pPr marL="748015" indent="-228925" algn="l" defTabSz="919523" rtl="0" eaLnBrk="1" latinLnBrk="0" hangingPunct="1">
              <a:lnSpc>
                <a:spcPct val="90000"/>
              </a:lnSpc>
              <a:spcBef>
                <a:spcPts val="506"/>
              </a:spcBef>
              <a:buClr>
                <a:schemeClr val="tx2"/>
              </a:buClr>
              <a:buFont typeface="Arial" panose="020B0604020202020204" pitchFamily="34" charset="0"/>
              <a:buChar char="•"/>
              <a:defRPr sz="1400" kern="1200" baseline="0">
                <a:solidFill>
                  <a:schemeClr val="tx1"/>
                </a:solidFill>
                <a:latin typeface="+mn-lt"/>
                <a:ea typeface="+mn-ea"/>
                <a:cs typeface="+mn-cs"/>
              </a:defRPr>
            </a:lvl9pPr>
          </a:lstStyle>
          <a:p>
            <a:pPr marL="0" marR="0" lvl="0" indent="0" algn="l" defTabSz="91952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B4B4B"/>
                </a:solidFill>
                <a:effectLst/>
                <a:uLnTx/>
                <a:uFillTx/>
                <a:latin typeface="Arial"/>
                <a:ea typeface="+mn-ea"/>
                <a:cs typeface="+mn-cs"/>
              </a:rPr>
              <a:t> </a:t>
            </a:r>
          </a:p>
        </p:txBody>
      </p:sp>
      <p:graphicFrame>
        <p:nvGraphicFramePr>
          <p:cNvPr id="11" name="Chart 10">
            <a:extLst>
              <a:ext uri="{FF2B5EF4-FFF2-40B4-BE49-F238E27FC236}">
                <a16:creationId xmlns:a16="http://schemas.microsoft.com/office/drawing/2014/main" id="{E051B289-2DD6-9DEE-794F-310B595CCDC3}"/>
              </a:ext>
            </a:extLst>
          </p:cNvPr>
          <p:cNvGraphicFramePr/>
          <p:nvPr>
            <p:custDataLst>
              <p:tags r:id="rId2"/>
            </p:custDataLst>
          </p:nvPr>
        </p:nvGraphicFramePr>
        <p:xfrm>
          <a:off x="312738" y="1481138"/>
          <a:ext cx="3862387" cy="2106612"/>
        </p:xfrm>
        <a:graphic>
          <a:graphicData uri="http://schemas.openxmlformats.org/drawingml/2006/chart">
            <c:chart xmlns:c="http://schemas.openxmlformats.org/drawingml/2006/chart" xmlns:r="http://schemas.openxmlformats.org/officeDocument/2006/relationships" r:id="rId33"/>
          </a:graphicData>
        </a:graphic>
      </p:graphicFrame>
      <p:sp>
        <p:nvSpPr>
          <p:cNvPr id="21" name="Text Placeholder 2">
            <a:extLst>
              <a:ext uri="{FF2B5EF4-FFF2-40B4-BE49-F238E27FC236}">
                <a16:creationId xmlns:a16="http://schemas.microsoft.com/office/drawing/2014/main" id="{790548E7-BAB8-4D89-E39A-B0EFE37910AE}"/>
              </a:ext>
            </a:extLst>
          </p:cNvPr>
          <p:cNvSpPr>
            <a:spLocks noGrp="1"/>
          </p:cNvSpPr>
          <p:nvPr>
            <p:custDataLst>
              <p:tags r:id="rId3"/>
            </p:custDataLst>
          </p:nvPr>
        </p:nvSpPr>
        <p:spPr bwMode="auto">
          <a:xfrm>
            <a:off x="2759075" y="3532188"/>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F82EE38-710F-45EB-AC42-46E59AD09E05}" type="datetime'CRU Crude ''Ste''''el Ma''''''rket Out''''''lo''''''o''''k'''">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Crude Steel Market Outlook</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2F96F9EB-C14E-7E3B-10A9-1150F8721780}"/>
              </a:ext>
            </a:extLst>
          </p:cNvPr>
          <p:cNvSpPr>
            <a:spLocks noGrp="1"/>
          </p:cNvSpPr>
          <p:nvPr>
            <p:custDataLst>
              <p:tags r:id="rId4"/>
            </p:custDataLst>
          </p:nvPr>
        </p:nvSpPr>
        <p:spPr bwMode="auto">
          <a:xfrm>
            <a:off x="936625" y="3532188"/>
            <a:ext cx="12858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1890DE6-952B-4161-AC01-45983FD8C954}" type="datetime'''C''RU'' ''Ste''el C''''o''st M''''o''''''''''''de''''l'">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CRU Steel Cost Model</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68EC53E3-E692-A74F-28D5-686B6D84BC20}"/>
              </a:ext>
            </a:extLst>
          </p:cNvPr>
          <p:cNvSpPr/>
          <p:nvPr/>
        </p:nvSpPr>
        <p:spPr>
          <a:xfrm>
            <a:off x="4296792" y="1872617"/>
            <a:ext cx="1593744" cy="1355403"/>
          </a:xfrm>
          <a:prstGeom prst="rect">
            <a:avLst/>
          </a:prstGeom>
          <a:solidFill>
            <a:schemeClr val="accent2"/>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CRU Cost Model coverage = 75% of Japanese crude steel production</a:t>
            </a:r>
          </a:p>
        </p:txBody>
      </p:sp>
      <p:graphicFrame>
        <p:nvGraphicFramePr>
          <p:cNvPr id="24" name="Chart 23">
            <a:extLst>
              <a:ext uri="{FF2B5EF4-FFF2-40B4-BE49-F238E27FC236}">
                <a16:creationId xmlns:a16="http://schemas.microsoft.com/office/drawing/2014/main" id="{6668B923-88F8-2594-2F68-CC5C1EC480ED}"/>
              </a:ext>
            </a:extLst>
          </p:cNvPr>
          <p:cNvGraphicFramePr/>
          <p:nvPr>
            <p:custDataLst>
              <p:tags r:id="rId5"/>
            </p:custDataLst>
          </p:nvPr>
        </p:nvGraphicFramePr>
        <p:xfrm>
          <a:off x="6040438" y="1557338"/>
          <a:ext cx="2165350" cy="1984375"/>
        </p:xfrm>
        <a:graphic>
          <a:graphicData uri="http://schemas.openxmlformats.org/drawingml/2006/chart">
            <c:chart xmlns:c="http://schemas.openxmlformats.org/drawingml/2006/chart" xmlns:r="http://schemas.openxmlformats.org/officeDocument/2006/relationships" r:id="rId34"/>
          </a:graphicData>
        </a:graphic>
      </p:graphicFrame>
      <p:sp>
        <p:nvSpPr>
          <p:cNvPr id="23" name="Text Placeholder 2">
            <a:extLst>
              <a:ext uri="{FF2B5EF4-FFF2-40B4-BE49-F238E27FC236}">
                <a16:creationId xmlns:a16="http://schemas.microsoft.com/office/drawing/2014/main" id="{E197D8B5-7677-3FE7-C5BC-F3AA604EB4E0}"/>
              </a:ext>
            </a:extLst>
          </p:cNvPr>
          <p:cNvSpPr>
            <a:spLocks noGrp="1"/>
          </p:cNvSpPr>
          <p:nvPr>
            <p:custDataLst>
              <p:tags r:id="rId6"/>
            </p:custDataLst>
          </p:nvPr>
        </p:nvSpPr>
        <p:spPr bwMode="gray">
          <a:xfrm>
            <a:off x="6937375" y="1674813"/>
            <a:ext cx="217488" cy="152400"/>
          </a:xfrm>
          <a:prstGeom prst="rect">
            <a:avLst/>
          </a:prstGeom>
          <a:solidFill>
            <a:schemeClr val="accent2"/>
          </a:solidFill>
          <a:ln>
            <a:noFill/>
          </a:ln>
          <a:effectLst/>
        </p:spPr>
        <p:txBody>
          <a:bodyPr vert="horz" wrap="none" lIns="17463" tIns="0" rIns="17463"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B312562-C2A5-4686-B6B0-1501B2879204}" type="datetime'''''''''''''''''''''''''''''3''''''''%'''''''''">
              <a:rPr kumimoji="0" lang="en-GB" alt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6D90A73A-D100-B5AB-D3B3-30DEA1C51A8C}"/>
              </a:ext>
            </a:extLst>
          </p:cNvPr>
          <p:cNvSpPr/>
          <p:nvPr>
            <p:custDataLst>
              <p:tags r:id="rId7"/>
            </p:custDataLst>
          </p:nvPr>
        </p:nvSpPr>
        <p:spPr bwMode="auto">
          <a:xfrm>
            <a:off x="6523038" y="3544888"/>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6B1AEB3F-794D-01DA-4CAE-CA0CB3DD132B}"/>
              </a:ext>
            </a:extLst>
          </p:cNvPr>
          <p:cNvSpPr/>
          <p:nvPr>
            <p:custDataLst>
              <p:tags r:id="rId8"/>
            </p:custDataLst>
          </p:nvPr>
        </p:nvSpPr>
        <p:spPr bwMode="auto">
          <a:xfrm>
            <a:off x="7319963" y="3544888"/>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5" name="Text Placeholder 2">
            <a:extLst>
              <a:ext uri="{FF2B5EF4-FFF2-40B4-BE49-F238E27FC236}">
                <a16:creationId xmlns:a16="http://schemas.microsoft.com/office/drawing/2014/main" id="{2817F96E-88F1-76FE-11FA-9D119A961B1E}"/>
              </a:ext>
            </a:extLst>
          </p:cNvPr>
          <p:cNvSpPr>
            <a:spLocks noGrp="1"/>
          </p:cNvSpPr>
          <p:nvPr>
            <p:custDataLst>
              <p:tags r:id="rId9"/>
            </p:custDataLst>
          </p:nvPr>
        </p:nvSpPr>
        <p:spPr bwMode="auto">
          <a:xfrm>
            <a:off x="6753225" y="3540125"/>
            <a:ext cx="4651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F5EE4C-6CA4-4E08-B075-F9233A01C44A}"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09" name="Text Placeholder 2">
            <a:extLst>
              <a:ext uri="{FF2B5EF4-FFF2-40B4-BE49-F238E27FC236}">
                <a16:creationId xmlns:a16="http://schemas.microsoft.com/office/drawing/2014/main" id="{48800905-FCDE-01C9-705E-D5B1BE8E200F}"/>
              </a:ext>
            </a:extLst>
          </p:cNvPr>
          <p:cNvSpPr>
            <a:spLocks noGrp="1"/>
          </p:cNvSpPr>
          <p:nvPr>
            <p:custDataLst>
              <p:tags r:id="rId10"/>
            </p:custDataLst>
          </p:nvPr>
        </p:nvSpPr>
        <p:spPr bwMode="auto">
          <a:xfrm>
            <a:off x="7550150" y="3540125"/>
            <a:ext cx="246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A272A3D-4614-4F26-B5A2-AD32FC787A86}" type="datetime'''E''''''''''A''''''''''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177956C4-8440-8E9F-40BA-D2918EF1F8B0}"/>
              </a:ext>
            </a:extLst>
          </p:cNvPr>
          <p:cNvGraphicFramePr/>
          <p:nvPr>
            <p:custDataLst>
              <p:tags r:id="rId11"/>
            </p:custDataLst>
          </p:nvPr>
        </p:nvGraphicFramePr>
        <p:xfrm>
          <a:off x="8145463" y="1512888"/>
          <a:ext cx="3543300" cy="2074862"/>
        </p:xfrm>
        <a:graphic>
          <a:graphicData uri="http://schemas.openxmlformats.org/drawingml/2006/chart">
            <c:chart xmlns:c="http://schemas.openxmlformats.org/drawingml/2006/chart" xmlns:r="http://schemas.openxmlformats.org/officeDocument/2006/relationships" r:id="rId35"/>
          </a:graphicData>
        </a:graphic>
      </p:graphicFrame>
      <p:sp>
        <p:nvSpPr>
          <p:cNvPr id="122" name="Text Placeholder 2">
            <a:extLst>
              <a:ext uri="{FF2B5EF4-FFF2-40B4-BE49-F238E27FC236}">
                <a16:creationId xmlns:a16="http://schemas.microsoft.com/office/drawing/2014/main" id="{291B057A-B3C9-AF06-78FC-ED94358E4F76}"/>
              </a:ext>
            </a:extLst>
          </p:cNvPr>
          <p:cNvSpPr>
            <a:spLocks noGrp="1"/>
          </p:cNvSpPr>
          <p:nvPr>
            <p:custDataLst>
              <p:tags r:id="rId12"/>
            </p:custDataLst>
          </p:nvPr>
        </p:nvSpPr>
        <p:spPr bwMode="auto">
          <a:xfrm>
            <a:off x="9042399" y="3532188"/>
            <a:ext cx="477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3102A5-EB00-404A-8B32-236D75A26DB7}" type="datetime'B''''''''''''''''''F''-''''''''''''''B''''''O''''''F'''">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BF-BOF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123" name="Text Placeholder 2">
            <a:extLst>
              <a:ext uri="{FF2B5EF4-FFF2-40B4-BE49-F238E27FC236}">
                <a16:creationId xmlns:a16="http://schemas.microsoft.com/office/drawing/2014/main" id="{2694CEB1-09C7-76B2-8DF9-2888221CF72D}"/>
              </a:ext>
            </a:extLst>
          </p:cNvPr>
          <p:cNvSpPr>
            <a:spLocks noGrp="1"/>
          </p:cNvSpPr>
          <p:nvPr>
            <p:custDataLst>
              <p:tags r:id="rId13"/>
            </p:custDataLst>
          </p:nvPr>
        </p:nvSpPr>
        <p:spPr bwMode="auto">
          <a:xfrm>
            <a:off x="10701339" y="3532188"/>
            <a:ext cx="258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372BAC6-72BF-42F9-85B0-C62DBFEA460A}" type="datetime'''''''''''''''E''''''A''''''''''''''''''''F'''">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EAF</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52" name="Chart 51">
            <a:extLst>
              <a:ext uri="{FF2B5EF4-FFF2-40B4-BE49-F238E27FC236}">
                <a16:creationId xmlns:a16="http://schemas.microsoft.com/office/drawing/2014/main" id="{DB8002DB-03D3-6851-E3E5-F7D415DB7F6D}"/>
              </a:ext>
            </a:extLst>
          </p:cNvPr>
          <p:cNvGraphicFramePr/>
          <p:nvPr>
            <p:custDataLst>
              <p:tags r:id="rId14"/>
            </p:custDataLst>
          </p:nvPr>
        </p:nvGraphicFramePr>
        <p:xfrm>
          <a:off x="5969000" y="4251325"/>
          <a:ext cx="5719763" cy="2030413"/>
        </p:xfrm>
        <a:graphic>
          <a:graphicData uri="http://schemas.openxmlformats.org/drawingml/2006/chart">
            <c:chart xmlns:c="http://schemas.openxmlformats.org/drawingml/2006/chart" xmlns:r="http://schemas.openxmlformats.org/officeDocument/2006/relationships" r:id="rId36"/>
          </a:graphicData>
        </a:graphic>
      </p:graphicFrame>
      <p:sp>
        <p:nvSpPr>
          <p:cNvPr id="278" name="Text Placeholder 2">
            <a:extLst>
              <a:ext uri="{FF2B5EF4-FFF2-40B4-BE49-F238E27FC236}">
                <a16:creationId xmlns:a16="http://schemas.microsoft.com/office/drawing/2014/main" id="{168C1E87-B91F-116F-9B89-44A19A54A339}"/>
              </a:ext>
            </a:extLst>
          </p:cNvPr>
          <p:cNvSpPr>
            <a:spLocks noGrp="1"/>
          </p:cNvSpPr>
          <p:nvPr>
            <p:custDataLst>
              <p:tags r:id="rId15"/>
            </p:custDataLst>
          </p:nvPr>
        </p:nvSpPr>
        <p:spPr bwMode="auto">
          <a:xfrm>
            <a:off x="7999413" y="6226175"/>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8FC96E7-10CB-4ED6-A469-C12DBC7808EC}" type="datetime'M''P''''''''''I -''''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MPI -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1" name="Text Placeholder 2">
            <a:extLst>
              <a:ext uri="{FF2B5EF4-FFF2-40B4-BE49-F238E27FC236}">
                <a16:creationId xmlns:a16="http://schemas.microsoft.com/office/drawing/2014/main" id="{2570967A-F792-0496-F1C4-2F4D95D9EC79}"/>
              </a:ext>
            </a:extLst>
          </p:cNvPr>
          <p:cNvSpPr>
            <a:spLocks noGrp="1"/>
          </p:cNvSpPr>
          <p:nvPr>
            <p:custDataLst>
              <p:tags r:id="rId16"/>
            </p:custDataLst>
          </p:nvPr>
        </p:nvSpPr>
        <p:spPr bwMode="auto">
          <a:xfrm>
            <a:off x="6675438" y="6226175"/>
            <a:ext cx="687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1F4F944-01D3-473E-B8F2-990890851B37}" type="datetime'''''''''''''''''''''S''''''crap ''''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Scrap 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40" name="Text Placeholder 2">
            <a:extLst>
              <a:ext uri="{FF2B5EF4-FFF2-40B4-BE49-F238E27FC236}">
                <a16:creationId xmlns:a16="http://schemas.microsoft.com/office/drawing/2014/main" id="{49E6D770-A360-71C6-AB30-71C2E8FF42EA}"/>
              </a:ext>
            </a:extLst>
          </p:cNvPr>
          <p:cNvSpPr>
            <a:spLocks noGrp="1"/>
          </p:cNvSpPr>
          <p:nvPr>
            <p:custDataLst>
              <p:tags r:id="rId17"/>
            </p:custDataLst>
          </p:nvPr>
        </p:nvSpPr>
        <p:spPr bwMode="gray">
          <a:xfrm>
            <a:off x="10845800" y="6005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2CB992E-218B-455E-B2F0-2F4EB4EB3C82}" type="datetime'''''''''''''''''''''''''''''0''''.''''''''''''''''0'">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0" name="Text Placeholder 2">
            <a:extLst>
              <a:ext uri="{FF2B5EF4-FFF2-40B4-BE49-F238E27FC236}">
                <a16:creationId xmlns:a16="http://schemas.microsoft.com/office/drawing/2014/main" id="{481974B9-5515-BB84-35CA-FB0D3DE128BF}"/>
              </a:ext>
            </a:extLst>
          </p:cNvPr>
          <p:cNvSpPr>
            <a:spLocks noGrp="1"/>
          </p:cNvSpPr>
          <p:nvPr>
            <p:custDataLst>
              <p:tags r:id="rId18"/>
            </p:custDataLst>
          </p:nvPr>
        </p:nvSpPr>
        <p:spPr bwMode="auto">
          <a:xfrm>
            <a:off x="9347200" y="6226175"/>
            <a:ext cx="584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9B30910-B20C-44AD-A65E-713F08D48EB4}" type="datetime'''D''''''''''RI-''''''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DRI-EAFs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264" name="Text Placeholder 2">
            <a:extLst>
              <a:ext uri="{FF2B5EF4-FFF2-40B4-BE49-F238E27FC236}">
                <a16:creationId xmlns:a16="http://schemas.microsoft.com/office/drawing/2014/main" id="{D697975A-544B-C3F3-E892-D8EC8D40BA9D}"/>
              </a:ext>
            </a:extLst>
          </p:cNvPr>
          <p:cNvSpPr>
            <a:spLocks noGrp="1"/>
          </p:cNvSpPr>
          <p:nvPr>
            <p:custDataLst>
              <p:tags r:id="rId19"/>
            </p:custDataLst>
          </p:nvPr>
        </p:nvSpPr>
        <p:spPr bwMode="auto">
          <a:xfrm>
            <a:off x="10498138" y="6226175"/>
            <a:ext cx="906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B6746DF-AF60-4620-B50F-D85647B46347}" type="datetime'''H''''ot'''''''''''''''''' M''e''''ta''l-''''E''A''''F''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Hot Metal-EAFs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7" name="Text Placeholder 2">
            <a:extLst>
              <a:ext uri="{FF2B5EF4-FFF2-40B4-BE49-F238E27FC236}">
                <a16:creationId xmlns:a16="http://schemas.microsoft.com/office/drawing/2014/main" id="{8E0EBF10-74E2-F2EC-EA84-D5411D83FAEF}"/>
              </a:ext>
            </a:extLst>
          </p:cNvPr>
          <p:cNvSpPr>
            <a:spLocks noGrp="1"/>
          </p:cNvSpPr>
          <p:nvPr>
            <p:custDataLst>
              <p:tags r:id="rId20"/>
            </p:custDataLst>
          </p:nvPr>
        </p:nvSpPr>
        <p:spPr bwMode="gray">
          <a:xfrm>
            <a:off x="8224838" y="6005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82C9D42-2E6F-4D28-8849-5557128775CB}" type="datetime'''''''''''''''''''''''''''''''0''''''''''.''0'''''''''''''''">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8" name="Text Placeholder 2">
            <a:extLst>
              <a:ext uri="{FF2B5EF4-FFF2-40B4-BE49-F238E27FC236}">
                <a16:creationId xmlns:a16="http://schemas.microsoft.com/office/drawing/2014/main" id="{B2433918-A698-712D-6A78-F6E683063B23}"/>
              </a:ext>
            </a:extLst>
          </p:cNvPr>
          <p:cNvSpPr>
            <a:spLocks noGrp="1"/>
          </p:cNvSpPr>
          <p:nvPr>
            <p:custDataLst>
              <p:tags r:id="rId21"/>
            </p:custDataLst>
          </p:nvPr>
        </p:nvSpPr>
        <p:spPr bwMode="gray">
          <a:xfrm>
            <a:off x="9534525" y="6005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5557E66-55E9-4CB5-B359-A149853C1F89}" type="datetime'''''''''''''''''''''''0''''''''.0'">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27" name="Chart 26">
            <a:extLst>
              <a:ext uri="{FF2B5EF4-FFF2-40B4-BE49-F238E27FC236}">
                <a16:creationId xmlns:a16="http://schemas.microsoft.com/office/drawing/2014/main" id="{F7F9C0E5-E643-06F0-6DB8-84F17E9B00C6}"/>
              </a:ext>
            </a:extLst>
          </p:cNvPr>
          <p:cNvGraphicFramePr/>
          <p:nvPr>
            <p:custDataLst>
              <p:tags r:id="rId22"/>
            </p:custDataLst>
          </p:nvPr>
        </p:nvGraphicFramePr>
        <p:xfrm>
          <a:off x="423863" y="4251325"/>
          <a:ext cx="2165350" cy="1984375"/>
        </p:xfrm>
        <a:graphic>
          <a:graphicData uri="http://schemas.openxmlformats.org/drawingml/2006/chart">
            <c:chart xmlns:c="http://schemas.openxmlformats.org/drawingml/2006/chart" xmlns:r="http://schemas.openxmlformats.org/officeDocument/2006/relationships" r:id="rId37"/>
          </a:graphicData>
        </a:graphic>
      </p:graphicFrame>
      <p:sp>
        <p:nvSpPr>
          <p:cNvPr id="303" name="Rectangle 302">
            <a:extLst>
              <a:ext uri="{FF2B5EF4-FFF2-40B4-BE49-F238E27FC236}">
                <a16:creationId xmlns:a16="http://schemas.microsoft.com/office/drawing/2014/main" id="{E3220E43-29AC-9050-5713-9D47E99AAC89}"/>
              </a:ext>
            </a:extLst>
          </p:cNvPr>
          <p:cNvSpPr/>
          <p:nvPr>
            <p:custDataLst>
              <p:tags r:id="rId23"/>
            </p:custDataLst>
          </p:nvPr>
        </p:nvSpPr>
        <p:spPr bwMode="auto">
          <a:xfrm>
            <a:off x="919163" y="6238875"/>
            <a:ext cx="179388" cy="1333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4" name="Rectangle 303">
            <a:extLst>
              <a:ext uri="{FF2B5EF4-FFF2-40B4-BE49-F238E27FC236}">
                <a16:creationId xmlns:a16="http://schemas.microsoft.com/office/drawing/2014/main" id="{02669FBC-C913-89A3-FBAD-57CDFB34134D}"/>
              </a:ext>
            </a:extLst>
          </p:cNvPr>
          <p:cNvSpPr/>
          <p:nvPr>
            <p:custDataLst>
              <p:tags r:id="rId24"/>
            </p:custDataLst>
          </p:nvPr>
        </p:nvSpPr>
        <p:spPr bwMode="auto">
          <a:xfrm>
            <a:off x="1525588" y="6238875"/>
            <a:ext cx="179388" cy="1333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05" name="Text Placeholder 2">
            <a:extLst>
              <a:ext uri="{FF2B5EF4-FFF2-40B4-BE49-F238E27FC236}">
                <a16:creationId xmlns:a16="http://schemas.microsoft.com/office/drawing/2014/main" id="{FDA3AD34-2360-8242-5DAD-D7A163BEE201}"/>
              </a:ext>
            </a:extLst>
          </p:cNvPr>
          <p:cNvSpPr>
            <a:spLocks noGrp="1"/>
          </p:cNvSpPr>
          <p:nvPr>
            <p:custDataLst>
              <p:tags r:id="rId25"/>
            </p:custDataLst>
          </p:nvPr>
        </p:nvSpPr>
        <p:spPr bwMode="auto">
          <a:xfrm>
            <a:off x="1149350" y="6234113"/>
            <a:ext cx="2746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A7C7840-6D89-439E-B9EF-44A31E1DA20A}"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6" name="Text Placeholder 2">
            <a:extLst>
              <a:ext uri="{FF2B5EF4-FFF2-40B4-BE49-F238E27FC236}">
                <a16:creationId xmlns:a16="http://schemas.microsoft.com/office/drawing/2014/main" id="{92EB292D-07D7-8D21-47CA-93FBEE4EDB52}"/>
              </a:ext>
            </a:extLst>
          </p:cNvPr>
          <p:cNvSpPr>
            <a:spLocks noGrp="1"/>
          </p:cNvSpPr>
          <p:nvPr>
            <p:custDataLst>
              <p:tags r:id="rId26"/>
            </p:custDataLst>
          </p:nvPr>
        </p:nvSpPr>
        <p:spPr bwMode="auto">
          <a:xfrm>
            <a:off x="1755775" y="6234113"/>
            <a:ext cx="3429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548DB4A-FC5F-48AE-936B-C3843E99188F}" type="datetime'''''L''o''''''''n''''''''''g''''''''''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graphicFrame>
        <p:nvGraphicFramePr>
          <p:cNvPr id="31" name="Chart 30">
            <a:extLst>
              <a:ext uri="{FF2B5EF4-FFF2-40B4-BE49-F238E27FC236}">
                <a16:creationId xmlns:a16="http://schemas.microsoft.com/office/drawing/2014/main" id="{D1D4B218-916A-0C59-D421-8BC2CB315624}"/>
              </a:ext>
            </a:extLst>
          </p:cNvPr>
          <p:cNvGraphicFramePr/>
          <p:nvPr>
            <p:custDataLst>
              <p:tags r:id="rId27"/>
            </p:custDataLst>
          </p:nvPr>
        </p:nvGraphicFramePr>
        <p:xfrm>
          <a:off x="2430463" y="4206875"/>
          <a:ext cx="3543300" cy="2074863"/>
        </p:xfrm>
        <a:graphic>
          <a:graphicData uri="http://schemas.openxmlformats.org/drawingml/2006/chart">
            <c:chart xmlns:c="http://schemas.openxmlformats.org/drawingml/2006/chart" xmlns:r="http://schemas.openxmlformats.org/officeDocument/2006/relationships" r:id="rId38"/>
          </a:graphicData>
        </a:graphic>
      </p:graphicFrame>
      <p:sp>
        <p:nvSpPr>
          <p:cNvPr id="308" name="Text Placeholder 2">
            <a:extLst>
              <a:ext uri="{FF2B5EF4-FFF2-40B4-BE49-F238E27FC236}">
                <a16:creationId xmlns:a16="http://schemas.microsoft.com/office/drawing/2014/main" id="{77792C4C-957B-82E5-25F4-122A0AB81673}"/>
              </a:ext>
            </a:extLst>
          </p:cNvPr>
          <p:cNvSpPr>
            <a:spLocks noGrp="1"/>
          </p:cNvSpPr>
          <p:nvPr>
            <p:custDataLst>
              <p:tags r:id="rId28"/>
            </p:custDataLst>
          </p:nvPr>
        </p:nvSpPr>
        <p:spPr bwMode="auto">
          <a:xfrm>
            <a:off x="3422650" y="62261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569EFC1-75C2-41F5-B712-9B23049F63B0}" type="datetime'''''''F''''''''''l''''''''a''''''t''''''''''''''''s'''''''''">
              <a:rPr kumimoji="0" lang="en-GB"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Flats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309" name="Text Placeholder 2">
            <a:extLst>
              <a:ext uri="{FF2B5EF4-FFF2-40B4-BE49-F238E27FC236}">
                <a16:creationId xmlns:a16="http://schemas.microsoft.com/office/drawing/2014/main" id="{04235A01-3B57-81ED-EB1E-AD4311726619}"/>
              </a:ext>
            </a:extLst>
          </p:cNvPr>
          <p:cNvSpPr>
            <a:spLocks noGrp="1"/>
          </p:cNvSpPr>
          <p:nvPr>
            <p:custDataLst>
              <p:tags r:id="rId29"/>
            </p:custDataLst>
          </p:nvPr>
        </p:nvSpPr>
        <p:spPr bwMode="auto">
          <a:xfrm>
            <a:off x="4937124" y="6226175"/>
            <a:ext cx="355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6848471-7572-4142-8B4C-C7C315F8A541}" type="datetime'L''''''o''''''''''''''''''ng''s'''">
              <a:rPr kumimoji="0" lang="en-US" altLang="en-US" sz="10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Longs</a:t>
            </a:fld>
            <a:endParaRPr kumimoji="0" lang="en-GB" sz="1000" b="0" i="0" u="none" strike="noStrike" kern="1200" cap="none" spc="0" normalizeH="0" baseline="0" noProof="0">
              <a:ln>
                <a:noFill/>
              </a:ln>
              <a:solidFill>
                <a:srgbClr val="4B4B4B"/>
              </a:solidFill>
              <a:effectLst/>
              <a:uLnTx/>
              <a:uFillTx/>
              <a:latin typeface="Arial"/>
              <a:ea typeface="+mn-ea"/>
              <a:cs typeface="+mn-cs"/>
            </a:endParaRPr>
          </a:p>
        </p:txBody>
      </p:sp>
      <p:sp>
        <p:nvSpPr>
          <p:cNvPr id="53" name="TextBox 52">
            <a:extLst>
              <a:ext uri="{FF2B5EF4-FFF2-40B4-BE49-F238E27FC236}">
                <a16:creationId xmlns:a16="http://schemas.microsoft.com/office/drawing/2014/main" id="{03A5C2E6-D323-E3BE-9A07-932BD7B1DCE1}"/>
              </a:ext>
            </a:extLst>
          </p:cNvPr>
          <p:cNvSpPr txBox="1"/>
          <p:nvPr/>
        </p:nvSpPr>
        <p:spPr>
          <a:xfrm>
            <a:off x="410515" y="6506731"/>
            <a:ext cx="11112262" cy="303644"/>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B4B4B">
                    <a:lumMod val="50000"/>
                  </a:srgbClr>
                </a:solidFill>
                <a:effectLst/>
                <a:uLnTx/>
                <a:uFillTx/>
                <a:latin typeface="Arial"/>
                <a:ea typeface="+mn-ea"/>
                <a:cs typeface="+mn-cs"/>
              </a:rPr>
              <a:t>DATA: CRU; please note that data presented within this slide is from CRU’s Steel Cost Model unless otherwise stated</a:t>
            </a:r>
          </a:p>
        </p:txBody>
      </p:sp>
      <p:sp>
        <p:nvSpPr>
          <p:cNvPr id="4" name="Date Placeholder 1">
            <a:extLst>
              <a:ext uri="{FF2B5EF4-FFF2-40B4-BE49-F238E27FC236}">
                <a16:creationId xmlns:a16="http://schemas.microsoft.com/office/drawing/2014/main" id="{00E1D205-528A-2EA7-7163-E0C1AD5E01AD}"/>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299403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Object 200" hidden="1">
            <a:extLst>
              <a:ext uri="{FF2B5EF4-FFF2-40B4-BE49-F238E27FC236}">
                <a16:creationId xmlns:a16="http://schemas.microsoft.com/office/drawing/2014/main" id="{5A547132-555D-314E-3E17-BD4DB250AA9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0" imgW="306" imgH="306" progId="TCLayout.ActiveDocument.1">
                  <p:embed/>
                </p:oleObj>
              </mc:Choice>
              <mc:Fallback>
                <p:oleObj name="think-cell Slide" r:id="rId70" imgW="306" imgH="306" progId="TCLayout.ActiveDocument.1">
                  <p:embed/>
                  <p:pic>
                    <p:nvPicPr>
                      <p:cNvPr id="201" name="Object 200" hidden="1">
                        <a:extLst>
                          <a:ext uri="{FF2B5EF4-FFF2-40B4-BE49-F238E27FC236}">
                            <a16:creationId xmlns:a16="http://schemas.microsoft.com/office/drawing/2014/main" id="{5A547132-555D-314E-3E17-BD4DB250AA9D}"/>
                          </a:ext>
                        </a:extLst>
                      </p:cNvPr>
                      <p:cNvPicPr/>
                      <p:nvPr/>
                    </p:nvPicPr>
                    <p:blipFill>
                      <a:blip r:embed="rId7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5D1E6B-051E-48D0-ED2E-01B8F8C71EE0}"/>
              </a:ext>
            </a:extLst>
          </p:cNvPr>
          <p:cNvSpPr>
            <a:spLocks noGrp="1"/>
          </p:cNvSpPr>
          <p:nvPr>
            <p:ph type="title"/>
          </p:nvPr>
        </p:nvSpPr>
        <p:spPr>
          <a:xfrm>
            <a:off x="413445" y="705509"/>
            <a:ext cx="11364923" cy="893406"/>
          </a:xfrm>
          <a:solidFill>
            <a:schemeClr val="bg1"/>
          </a:solidFill>
        </p:spPr>
        <p:txBody>
          <a:bodyPr vert="horz"/>
          <a:lstStyle/>
          <a:p>
            <a:r>
              <a:rPr lang="en-GB"/>
              <a:t>Because the US produces ~70% of its crude steel through the EAF production route, it has a crude steel emissions intensity that is 50% less than its nearest competitor, and is 65% less than the largest producer in the world, China</a:t>
            </a:r>
          </a:p>
        </p:txBody>
      </p:sp>
      <p:sp>
        <p:nvSpPr>
          <p:cNvPr id="3" name="Slide Number Placeholder 2">
            <a:extLst>
              <a:ext uri="{FF2B5EF4-FFF2-40B4-BE49-F238E27FC236}">
                <a16:creationId xmlns:a16="http://schemas.microsoft.com/office/drawing/2014/main" id="{A7972C9B-C9E3-5D50-8BE2-425C78D56A04}"/>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GB"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21</a:t>
            </a:fld>
            <a:endParaRPr kumimoji="0" lang="en-GB"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30AE3FC-C247-2C67-57CC-DFA8CAE9EF3E}"/>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359" name="Rectangle 358">
            <a:extLst>
              <a:ext uri="{FF2B5EF4-FFF2-40B4-BE49-F238E27FC236}">
                <a16:creationId xmlns:a16="http://schemas.microsoft.com/office/drawing/2014/main" id="{C1098FAB-0A5D-F2B0-5267-246906DC7407}"/>
              </a:ext>
            </a:extLst>
          </p:cNvPr>
          <p:cNvSpPr/>
          <p:nvPr>
            <p:custDataLst>
              <p:tags r:id="rId2"/>
            </p:custDataLst>
          </p:nvPr>
        </p:nvSpPr>
        <p:spPr bwMode="auto">
          <a:xfrm>
            <a:off x="10182225" y="3640138"/>
            <a:ext cx="954088" cy="193040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60" name="Rectangle 359">
            <a:extLst>
              <a:ext uri="{FF2B5EF4-FFF2-40B4-BE49-F238E27FC236}">
                <a16:creationId xmlns:a16="http://schemas.microsoft.com/office/drawing/2014/main" id="{B9534498-B107-243F-E9A1-2FCAE4B8E09D}"/>
              </a:ext>
            </a:extLst>
          </p:cNvPr>
          <p:cNvSpPr/>
          <p:nvPr>
            <p:custDataLst>
              <p:tags r:id="rId3"/>
            </p:custDataLst>
          </p:nvPr>
        </p:nvSpPr>
        <p:spPr bwMode="auto">
          <a:xfrm>
            <a:off x="10182225" y="3533776"/>
            <a:ext cx="954088" cy="106363"/>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7" name="Rectangle 356">
            <a:extLst>
              <a:ext uri="{FF2B5EF4-FFF2-40B4-BE49-F238E27FC236}">
                <a16:creationId xmlns:a16="http://schemas.microsoft.com/office/drawing/2014/main" id="{4CEEAB12-F180-3260-CCC2-F6FBE1289CAD}"/>
              </a:ext>
            </a:extLst>
          </p:cNvPr>
          <p:cNvSpPr/>
          <p:nvPr>
            <p:custDataLst>
              <p:tags r:id="rId4"/>
            </p:custDataLst>
          </p:nvPr>
        </p:nvSpPr>
        <p:spPr bwMode="auto">
          <a:xfrm>
            <a:off x="4992687" y="4017964"/>
            <a:ext cx="5189538" cy="1552575"/>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8" name="Rectangle 357">
            <a:extLst>
              <a:ext uri="{FF2B5EF4-FFF2-40B4-BE49-F238E27FC236}">
                <a16:creationId xmlns:a16="http://schemas.microsoft.com/office/drawing/2014/main" id="{CA04DFBD-6CE2-DA64-3308-68267568F6C0}"/>
              </a:ext>
            </a:extLst>
          </p:cNvPr>
          <p:cNvSpPr/>
          <p:nvPr>
            <p:custDataLst>
              <p:tags r:id="rId5"/>
            </p:custDataLst>
          </p:nvPr>
        </p:nvSpPr>
        <p:spPr bwMode="auto">
          <a:xfrm>
            <a:off x="4992687" y="3946525"/>
            <a:ext cx="5189538" cy="714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5" name="Rectangle 354">
            <a:extLst>
              <a:ext uri="{FF2B5EF4-FFF2-40B4-BE49-F238E27FC236}">
                <a16:creationId xmlns:a16="http://schemas.microsoft.com/office/drawing/2014/main" id="{C2B56829-B49E-B6C2-A787-AABF90152AEF}"/>
              </a:ext>
            </a:extLst>
          </p:cNvPr>
          <p:cNvSpPr/>
          <p:nvPr>
            <p:custDataLst>
              <p:tags r:id="rId6"/>
            </p:custDataLst>
          </p:nvPr>
        </p:nvSpPr>
        <p:spPr bwMode="auto">
          <a:xfrm>
            <a:off x="4049713" y="4068763"/>
            <a:ext cx="942975" cy="1501775"/>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6" name="Rectangle 355">
            <a:extLst>
              <a:ext uri="{FF2B5EF4-FFF2-40B4-BE49-F238E27FC236}">
                <a16:creationId xmlns:a16="http://schemas.microsoft.com/office/drawing/2014/main" id="{F23B9D37-03A1-9C18-FA49-370DED1770F2}"/>
              </a:ext>
            </a:extLst>
          </p:cNvPr>
          <p:cNvSpPr/>
          <p:nvPr>
            <p:custDataLst>
              <p:tags r:id="rId7"/>
            </p:custDataLst>
          </p:nvPr>
        </p:nvSpPr>
        <p:spPr bwMode="auto">
          <a:xfrm>
            <a:off x="4049713" y="4057651"/>
            <a:ext cx="942975" cy="11113"/>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3" name="Rectangle 352">
            <a:extLst>
              <a:ext uri="{FF2B5EF4-FFF2-40B4-BE49-F238E27FC236}">
                <a16:creationId xmlns:a16="http://schemas.microsoft.com/office/drawing/2014/main" id="{8C9A1638-7730-BC20-EF8C-8BB076E49731}"/>
              </a:ext>
            </a:extLst>
          </p:cNvPr>
          <p:cNvSpPr/>
          <p:nvPr>
            <p:custDataLst>
              <p:tags r:id="rId8"/>
            </p:custDataLst>
          </p:nvPr>
        </p:nvSpPr>
        <p:spPr bwMode="auto">
          <a:xfrm>
            <a:off x="3632200" y="4140200"/>
            <a:ext cx="417513" cy="14303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4" name="Rectangle 353">
            <a:extLst>
              <a:ext uri="{FF2B5EF4-FFF2-40B4-BE49-F238E27FC236}">
                <a16:creationId xmlns:a16="http://schemas.microsoft.com/office/drawing/2014/main" id="{E4E49BD1-BC43-94A6-7B53-0272E156E631}"/>
              </a:ext>
            </a:extLst>
          </p:cNvPr>
          <p:cNvSpPr/>
          <p:nvPr>
            <p:custDataLst>
              <p:tags r:id="rId9"/>
            </p:custDataLst>
          </p:nvPr>
        </p:nvSpPr>
        <p:spPr bwMode="auto">
          <a:xfrm>
            <a:off x="3632200" y="4130676"/>
            <a:ext cx="417513" cy="9525"/>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1" name="Rectangle 350">
            <a:extLst>
              <a:ext uri="{FF2B5EF4-FFF2-40B4-BE49-F238E27FC236}">
                <a16:creationId xmlns:a16="http://schemas.microsoft.com/office/drawing/2014/main" id="{054C1823-D371-21F1-1B8C-3015AC603CE6}"/>
              </a:ext>
            </a:extLst>
          </p:cNvPr>
          <p:cNvSpPr/>
          <p:nvPr>
            <p:custDataLst>
              <p:tags r:id="rId10"/>
            </p:custDataLst>
          </p:nvPr>
        </p:nvSpPr>
        <p:spPr bwMode="auto">
          <a:xfrm>
            <a:off x="2862262" y="4197350"/>
            <a:ext cx="769938" cy="137318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52" name="Rectangle 351">
            <a:extLst>
              <a:ext uri="{FF2B5EF4-FFF2-40B4-BE49-F238E27FC236}">
                <a16:creationId xmlns:a16="http://schemas.microsoft.com/office/drawing/2014/main" id="{8BD18C6D-A68C-EB88-5EB9-84A930864928}"/>
              </a:ext>
            </a:extLst>
          </p:cNvPr>
          <p:cNvSpPr/>
          <p:nvPr>
            <p:custDataLst>
              <p:tags r:id="rId11"/>
            </p:custDataLst>
          </p:nvPr>
        </p:nvSpPr>
        <p:spPr bwMode="auto">
          <a:xfrm>
            <a:off x="2862262" y="4141788"/>
            <a:ext cx="769938" cy="55563"/>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8" name="Rectangle 347">
            <a:extLst>
              <a:ext uri="{FF2B5EF4-FFF2-40B4-BE49-F238E27FC236}">
                <a16:creationId xmlns:a16="http://schemas.microsoft.com/office/drawing/2014/main" id="{B819E8AD-0E08-3F2D-5CF7-0D96D6E9C258}"/>
              </a:ext>
            </a:extLst>
          </p:cNvPr>
          <p:cNvSpPr/>
          <p:nvPr>
            <p:custDataLst>
              <p:tags r:id="rId12"/>
            </p:custDataLst>
          </p:nvPr>
        </p:nvSpPr>
        <p:spPr bwMode="auto">
          <a:xfrm>
            <a:off x="2236788" y="4356100"/>
            <a:ext cx="625475" cy="12144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9" name="Rectangle 348">
            <a:extLst>
              <a:ext uri="{FF2B5EF4-FFF2-40B4-BE49-F238E27FC236}">
                <a16:creationId xmlns:a16="http://schemas.microsoft.com/office/drawing/2014/main" id="{27A03729-83B1-0FB8-E9BA-6F8CC8CD46D7}"/>
              </a:ext>
            </a:extLst>
          </p:cNvPr>
          <p:cNvSpPr/>
          <p:nvPr>
            <p:custDataLst>
              <p:tags r:id="rId13"/>
            </p:custDataLst>
          </p:nvPr>
        </p:nvSpPr>
        <p:spPr bwMode="auto">
          <a:xfrm>
            <a:off x="2236788" y="4324350"/>
            <a:ext cx="625475" cy="31750"/>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4" name="Rectangle 343">
            <a:extLst>
              <a:ext uri="{FF2B5EF4-FFF2-40B4-BE49-F238E27FC236}">
                <a16:creationId xmlns:a16="http://schemas.microsoft.com/office/drawing/2014/main" id="{3D81235D-931C-680E-8A40-7B39774D6D89}"/>
              </a:ext>
            </a:extLst>
          </p:cNvPr>
          <p:cNvSpPr/>
          <p:nvPr>
            <p:custDataLst>
              <p:tags r:id="rId14"/>
            </p:custDataLst>
          </p:nvPr>
        </p:nvSpPr>
        <p:spPr bwMode="auto">
          <a:xfrm>
            <a:off x="1976438" y="4489450"/>
            <a:ext cx="260350" cy="108108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7" name="Rectangle 346">
            <a:extLst>
              <a:ext uri="{FF2B5EF4-FFF2-40B4-BE49-F238E27FC236}">
                <a16:creationId xmlns:a16="http://schemas.microsoft.com/office/drawing/2014/main" id="{99677009-E517-FC25-3007-33E9BCD7CFAC}"/>
              </a:ext>
            </a:extLst>
          </p:cNvPr>
          <p:cNvSpPr/>
          <p:nvPr>
            <p:custDataLst>
              <p:tags r:id="rId15"/>
            </p:custDataLst>
          </p:nvPr>
        </p:nvSpPr>
        <p:spPr bwMode="auto">
          <a:xfrm>
            <a:off x="1976438" y="4430713"/>
            <a:ext cx="260350" cy="587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1" name="Rectangle 340">
            <a:extLst>
              <a:ext uri="{FF2B5EF4-FFF2-40B4-BE49-F238E27FC236}">
                <a16:creationId xmlns:a16="http://schemas.microsoft.com/office/drawing/2014/main" id="{27F68FCF-3F93-D016-738D-03F474AC77D7}"/>
              </a:ext>
            </a:extLst>
          </p:cNvPr>
          <p:cNvSpPr/>
          <p:nvPr>
            <p:custDataLst>
              <p:tags r:id="rId16"/>
            </p:custDataLst>
          </p:nvPr>
        </p:nvSpPr>
        <p:spPr bwMode="auto">
          <a:xfrm>
            <a:off x="1011238" y="5105400"/>
            <a:ext cx="965200" cy="4651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42" name="Rectangle 341">
            <a:extLst>
              <a:ext uri="{FF2B5EF4-FFF2-40B4-BE49-F238E27FC236}">
                <a16:creationId xmlns:a16="http://schemas.microsoft.com/office/drawing/2014/main" id="{EC5C2E9B-F934-43D8-C01C-2288350F4937}"/>
              </a:ext>
            </a:extLst>
          </p:cNvPr>
          <p:cNvSpPr/>
          <p:nvPr>
            <p:custDataLst>
              <p:tags r:id="rId17"/>
            </p:custDataLst>
          </p:nvPr>
        </p:nvSpPr>
        <p:spPr bwMode="auto">
          <a:xfrm>
            <a:off x="1011238" y="4983163"/>
            <a:ext cx="965200" cy="1222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128DE80D-1E81-64E8-F0E8-179AA732686D}"/>
              </a:ext>
            </a:extLst>
          </p:cNvPr>
          <p:cNvCxnSpPr/>
          <p:nvPr>
            <p:custDataLst>
              <p:tags r:id="rId18"/>
            </p:custDataLst>
          </p:nvPr>
        </p:nvCxnSpPr>
        <p:spPr bwMode="auto">
          <a:xfrm flipH="1">
            <a:off x="960438" y="233203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F6FFDED6-2186-577B-A0EC-C8678679D1A3}"/>
              </a:ext>
            </a:extLst>
          </p:cNvPr>
          <p:cNvCxnSpPr/>
          <p:nvPr>
            <p:custDataLst>
              <p:tags r:id="rId19"/>
            </p:custDataLst>
          </p:nvPr>
        </p:nvCxnSpPr>
        <p:spPr bwMode="auto">
          <a:xfrm>
            <a:off x="1006475" y="5570538"/>
            <a:ext cx="10718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2D5A88B4-19AA-8E40-2C32-DAC067BE3176}"/>
              </a:ext>
            </a:extLst>
          </p:cNvPr>
          <p:cNvCxnSpPr/>
          <p:nvPr>
            <p:custDataLst>
              <p:tags r:id="rId20"/>
            </p:custDataLst>
          </p:nvPr>
        </p:nvCxnSpPr>
        <p:spPr bwMode="auto">
          <a:xfrm flipV="1">
            <a:off x="1011238" y="2327275"/>
            <a:ext cx="0" cy="3248025"/>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0" name="Straight Connector 369">
            <a:extLst>
              <a:ext uri="{FF2B5EF4-FFF2-40B4-BE49-F238E27FC236}">
                <a16:creationId xmlns:a16="http://schemas.microsoft.com/office/drawing/2014/main" id="{42ECB1F1-AB5E-D836-7FC4-18928EBC2496}"/>
              </a:ext>
            </a:extLst>
          </p:cNvPr>
          <p:cNvCxnSpPr/>
          <p:nvPr>
            <p:custDataLst>
              <p:tags r:id="rId21"/>
            </p:custDataLst>
          </p:nvPr>
        </p:nvCxnSpPr>
        <p:spPr bwMode="auto">
          <a:xfrm flipH="1">
            <a:off x="960438" y="314166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8" name="Straight Connector 367">
            <a:extLst>
              <a:ext uri="{FF2B5EF4-FFF2-40B4-BE49-F238E27FC236}">
                <a16:creationId xmlns:a16="http://schemas.microsoft.com/office/drawing/2014/main" id="{AC979AF8-6AE7-BDA7-FCCB-67D5DEE62C9C}"/>
              </a:ext>
            </a:extLst>
          </p:cNvPr>
          <p:cNvCxnSpPr/>
          <p:nvPr>
            <p:custDataLst>
              <p:tags r:id="rId22"/>
            </p:custDataLst>
          </p:nvPr>
        </p:nvCxnSpPr>
        <p:spPr bwMode="auto">
          <a:xfrm flipH="1">
            <a:off x="960438" y="4356100"/>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3DA28E10-67DE-D965-1BC3-DCE5E53EC2E2}"/>
              </a:ext>
            </a:extLst>
          </p:cNvPr>
          <p:cNvCxnSpPr/>
          <p:nvPr>
            <p:custDataLst>
              <p:tags r:id="rId23"/>
            </p:custDataLst>
          </p:nvPr>
        </p:nvCxnSpPr>
        <p:spPr bwMode="auto">
          <a:xfrm flipH="1">
            <a:off x="960438" y="557053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8E832F-F434-D7DC-82AD-3C5B0F79A53F}"/>
              </a:ext>
            </a:extLst>
          </p:cNvPr>
          <p:cNvCxnSpPr/>
          <p:nvPr>
            <p:custDataLst>
              <p:tags r:id="rId24"/>
            </p:custDataLst>
          </p:nvPr>
        </p:nvCxnSpPr>
        <p:spPr bwMode="auto">
          <a:xfrm flipH="1">
            <a:off x="960438" y="476091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9" name="Straight Connector 368">
            <a:extLst>
              <a:ext uri="{FF2B5EF4-FFF2-40B4-BE49-F238E27FC236}">
                <a16:creationId xmlns:a16="http://schemas.microsoft.com/office/drawing/2014/main" id="{A644055E-524F-90F5-49E0-8B2BC0B719B6}"/>
              </a:ext>
            </a:extLst>
          </p:cNvPr>
          <p:cNvCxnSpPr/>
          <p:nvPr>
            <p:custDataLst>
              <p:tags r:id="rId25"/>
            </p:custDataLst>
          </p:nvPr>
        </p:nvCxnSpPr>
        <p:spPr bwMode="auto">
          <a:xfrm flipH="1">
            <a:off x="960438" y="354647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7" name="Straight Connector 336">
            <a:extLst>
              <a:ext uri="{FF2B5EF4-FFF2-40B4-BE49-F238E27FC236}">
                <a16:creationId xmlns:a16="http://schemas.microsoft.com/office/drawing/2014/main" id="{91774DCC-8426-7C88-E716-CFA47770EE26}"/>
              </a:ext>
            </a:extLst>
          </p:cNvPr>
          <p:cNvCxnSpPr/>
          <p:nvPr>
            <p:custDataLst>
              <p:tags r:id="rId26"/>
            </p:custDataLst>
          </p:nvPr>
        </p:nvCxnSpPr>
        <p:spPr bwMode="auto">
          <a:xfrm flipH="1">
            <a:off x="960438" y="395128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51AB951-B356-CE1B-1A26-FDC69B96D89C}"/>
              </a:ext>
            </a:extLst>
          </p:cNvPr>
          <p:cNvCxnSpPr/>
          <p:nvPr>
            <p:custDataLst>
              <p:tags r:id="rId27"/>
            </p:custDataLst>
          </p:nvPr>
        </p:nvCxnSpPr>
        <p:spPr bwMode="auto">
          <a:xfrm flipH="1">
            <a:off x="960438" y="2736850"/>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a16="http://schemas.microsoft.com/office/drawing/2014/main" id="{01BA28AD-057D-8DE7-BC21-EE4E5E1DF053}"/>
              </a:ext>
            </a:extLst>
          </p:cNvPr>
          <p:cNvCxnSpPr/>
          <p:nvPr>
            <p:custDataLst>
              <p:tags r:id="rId28"/>
            </p:custDataLst>
          </p:nvPr>
        </p:nvCxnSpPr>
        <p:spPr bwMode="auto">
          <a:xfrm flipH="1">
            <a:off x="960438" y="516572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84" name="Text Placeholder 2">
            <a:extLst>
              <a:ext uri="{FF2B5EF4-FFF2-40B4-BE49-F238E27FC236}">
                <a16:creationId xmlns:a16="http://schemas.microsoft.com/office/drawing/2014/main" id="{388F7B04-7D76-B5F0-57B9-29CE4EFB93B2}"/>
              </a:ext>
            </a:extLst>
          </p:cNvPr>
          <p:cNvSpPr>
            <a:spLocks noGrp="1"/>
          </p:cNvSpPr>
          <p:nvPr>
            <p:custDataLst>
              <p:tags r:id="rId29"/>
            </p:custDataLst>
          </p:nvPr>
        </p:nvSpPr>
        <p:spPr bwMode="gray">
          <a:xfrm>
            <a:off x="3563938"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36F96B6-8B93-4B18-8D5D-EFE97B38565F}" type="datetime'2''''''''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05" name="Text Placeholder 2">
            <a:extLst>
              <a:ext uri="{FF2B5EF4-FFF2-40B4-BE49-F238E27FC236}">
                <a16:creationId xmlns:a16="http://schemas.microsoft.com/office/drawing/2014/main" id="{5BD78376-4802-8F52-2009-07368C82DEC8}"/>
              </a:ext>
            </a:extLst>
          </p:cNvPr>
          <p:cNvSpPr>
            <a:spLocks noGrp="1"/>
          </p:cNvSpPr>
          <p:nvPr>
            <p:custDataLst>
              <p:tags r:id="rId30"/>
            </p:custDataLst>
          </p:nvPr>
        </p:nvSpPr>
        <p:spPr bwMode="gray">
          <a:xfrm>
            <a:off x="969963" y="56213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C730E89-48BD-47A4-B682-D29CD39C1AB9}" type="datetime'''''''''''''''''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5" name="Text Placeholder 2">
            <a:extLst>
              <a:ext uri="{FF2B5EF4-FFF2-40B4-BE49-F238E27FC236}">
                <a16:creationId xmlns:a16="http://schemas.microsoft.com/office/drawing/2014/main" id="{C7CD4617-46EF-EADB-3E70-A6CA83F9FEF0}"/>
              </a:ext>
            </a:extLst>
          </p:cNvPr>
          <p:cNvSpPr>
            <a:spLocks noGrp="1"/>
          </p:cNvSpPr>
          <p:nvPr>
            <p:custDataLst>
              <p:tags r:id="rId31"/>
            </p:custDataLst>
          </p:nvPr>
        </p:nvSpPr>
        <p:spPr bwMode="gray">
          <a:xfrm>
            <a:off x="4232275"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DCA8546-15F9-4324-9F47-7F5B2F3CB168}" type="datetime'''2''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2" name="Text Placeholder 2">
            <a:extLst>
              <a:ext uri="{FF2B5EF4-FFF2-40B4-BE49-F238E27FC236}">
                <a16:creationId xmlns:a16="http://schemas.microsoft.com/office/drawing/2014/main" id="{B3BB1721-967C-2B81-3397-10835813BD45}"/>
              </a:ext>
            </a:extLst>
          </p:cNvPr>
          <p:cNvSpPr>
            <a:spLocks noGrp="1"/>
          </p:cNvSpPr>
          <p:nvPr>
            <p:custDataLst>
              <p:tags r:id="rId32"/>
            </p:custDataLst>
          </p:nvPr>
        </p:nvSpPr>
        <p:spPr bwMode="gray">
          <a:xfrm>
            <a:off x="2224088"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987BBF4-E423-451D-8E3F-ABFB9EEFF581}" type="datetime'''''''1''''''''''''''''''''''''''''''''''''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1" name="Text Placeholder 2">
            <a:extLst>
              <a:ext uri="{FF2B5EF4-FFF2-40B4-BE49-F238E27FC236}">
                <a16:creationId xmlns:a16="http://schemas.microsoft.com/office/drawing/2014/main" id="{74AC500D-54E0-C0D8-A6D5-0348DC6C605D}"/>
              </a:ext>
            </a:extLst>
          </p:cNvPr>
          <p:cNvSpPr>
            <a:spLocks noGrp="1"/>
          </p:cNvSpPr>
          <p:nvPr>
            <p:custDataLst>
              <p:tags r:id="rId33"/>
            </p:custDataLst>
          </p:nvPr>
        </p:nvSpPr>
        <p:spPr bwMode="gray">
          <a:xfrm>
            <a:off x="1597025" y="56213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7078016-E8FE-4A74-B948-1C3A76706E6E}" type="datetime'''''''''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3" name="Text Placeholder 2">
            <a:extLst>
              <a:ext uri="{FF2B5EF4-FFF2-40B4-BE49-F238E27FC236}">
                <a16:creationId xmlns:a16="http://schemas.microsoft.com/office/drawing/2014/main" id="{F82E01A9-5E25-4BBF-44FC-BD9CB8F4505B}"/>
              </a:ext>
            </a:extLst>
          </p:cNvPr>
          <p:cNvSpPr>
            <a:spLocks noGrp="1"/>
          </p:cNvSpPr>
          <p:nvPr>
            <p:custDataLst>
              <p:tags r:id="rId34"/>
            </p:custDataLst>
          </p:nvPr>
        </p:nvSpPr>
        <p:spPr bwMode="gray">
          <a:xfrm>
            <a:off x="2894013"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D817B59-7B10-495B-9FE6-A0D161337E56}" type="datetime'''''1''''''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6" name="Text Placeholder 2">
            <a:extLst>
              <a:ext uri="{FF2B5EF4-FFF2-40B4-BE49-F238E27FC236}">
                <a16:creationId xmlns:a16="http://schemas.microsoft.com/office/drawing/2014/main" id="{5AB8495C-A75A-F5BB-610E-E1104530CAAA}"/>
              </a:ext>
            </a:extLst>
          </p:cNvPr>
          <p:cNvSpPr>
            <a:spLocks noGrp="1"/>
          </p:cNvSpPr>
          <p:nvPr>
            <p:custDataLst>
              <p:tags r:id="rId35"/>
            </p:custDataLst>
          </p:nvPr>
        </p:nvSpPr>
        <p:spPr bwMode="gray">
          <a:xfrm>
            <a:off x="4902200"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391557C-813E-4E2D-8D4A-93FE6365C574}" type="datetime'''''3''''''''''''''''''''''''''''''''''''''''''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5" name="Text Placeholder 2">
            <a:extLst>
              <a:ext uri="{FF2B5EF4-FFF2-40B4-BE49-F238E27FC236}">
                <a16:creationId xmlns:a16="http://schemas.microsoft.com/office/drawing/2014/main" id="{783D359D-3D6D-6D89-C6E7-3D8A3FE0041E}"/>
              </a:ext>
            </a:extLst>
          </p:cNvPr>
          <p:cNvSpPr>
            <a:spLocks noGrp="1"/>
          </p:cNvSpPr>
          <p:nvPr>
            <p:custDataLst>
              <p:tags r:id="rId36"/>
            </p:custDataLst>
          </p:nvPr>
        </p:nvSpPr>
        <p:spPr bwMode="gray">
          <a:xfrm>
            <a:off x="647700" y="3455988"/>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71E685B-6629-414F-B481-B315A7D1EEC6}" type="datetime'''''''''''2''''''''''''''''''''''.''''''''''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9" name="Text Placeholder 2">
            <a:extLst>
              <a:ext uri="{FF2B5EF4-FFF2-40B4-BE49-F238E27FC236}">
                <a16:creationId xmlns:a16="http://schemas.microsoft.com/office/drawing/2014/main" id="{3AE0E362-C2D2-3EDE-DA26-8283BE4621C7}"/>
              </a:ext>
            </a:extLst>
          </p:cNvPr>
          <p:cNvSpPr>
            <a:spLocks noGrp="1"/>
          </p:cNvSpPr>
          <p:nvPr>
            <p:custDataLst>
              <p:tags r:id="rId37"/>
            </p:custDataLst>
          </p:nvPr>
        </p:nvSpPr>
        <p:spPr bwMode="gray">
          <a:xfrm>
            <a:off x="6910388"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42B0352-22B8-4C90-9F3A-7EB7811C3E27}" type="datetime'''''''''''''''''''''''''''''''''''''''''''''''''''4''''''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7" name="Text Placeholder 2">
            <a:extLst>
              <a:ext uri="{FF2B5EF4-FFF2-40B4-BE49-F238E27FC236}">
                <a16:creationId xmlns:a16="http://schemas.microsoft.com/office/drawing/2014/main" id="{CECCEB76-372D-7197-54DF-C2D94565F369}"/>
              </a:ext>
            </a:extLst>
          </p:cNvPr>
          <p:cNvSpPr>
            <a:spLocks noGrp="1"/>
          </p:cNvSpPr>
          <p:nvPr>
            <p:custDataLst>
              <p:tags r:id="rId38"/>
            </p:custDataLst>
          </p:nvPr>
        </p:nvSpPr>
        <p:spPr bwMode="gray">
          <a:xfrm>
            <a:off x="5570538"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275DDA8-1289-4496-B252-ABC593447C5A}" type="datetime'''''''''''''''''''''''3''''''''''''''''''''''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6" name="Text Placeholder 2">
            <a:extLst>
              <a:ext uri="{FF2B5EF4-FFF2-40B4-BE49-F238E27FC236}">
                <a16:creationId xmlns:a16="http://schemas.microsoft.com/office/drawing/2014/main" id="{5B75E9B1-DCEC-27B9-FA7F-00ABF8D1EBE8}"/>
              </a:ext>
            </a:extLst>
          </p:cNvPr>
          <p:cNvSpPr>
            <a:spLocks noGrp="1"/>
          </p:cNvSpPr>
          <p:nvPr>
            <p:custDataLst>
              <p:tags r:id="rId39"/>
            </p:custDataLst>
          </p:nvPr>
        </p:nvSpPr>
        <p:spPr bwMode="gray">
          <a:xfrm>
            <a:off x="647700" y="2646364"/>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58B3168-8C2B-4BE6-AE41-1B58CCCC7BC6}" type="datetime'''''''''''''3''''''''''''''''''''''''''''''.''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3" name="Text Placeholder 2">
            <a:extLst>
              <a:ext uri="{FF2B5EF4-FFF2-40B4-BE49-F238E27FC236}">
                <a16:creationId xmlns:a16="http://schemas.microsoft.com/office/drawing/2014/main" id="{94316E56-F362-BCB6-B204-DDA2EB0063FC}"/>
              </a:ext>
            </a:extLst>
          </p:cNvPr>
          <p:cNvSpPr>
            <a:spLocks noGrp="1"/>
          </p:cNvSpPr>
          <p:nvPr>
            <p:custDataLst>
              <p:tags r:id="rId40"/>
            </p:custDataLst>
          </p:nvPr>
        </p:nvSpPr>
        <p:spPr bwMode="gray">
          <a:xfrm>
            <a:off x="647700" y="5075238"/>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BD28A9B-27C6-4FA6-A343-CB0F3C3CCB55}" type="datetime'''0''''.''''''''''''''''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4" name="Text Placeholder 2">
            <a:extLst>
              <a:ext uri="{FF2B5EF4-FFF2-40B4-BE49-F238E27FC236}">
                <a16:creationId xmlns:a16="http://schemas.microsoft.com/office/drawing/2014/main" id="{A06A3FDD-DE6F-7B5B-3CF0-A7A0AE9AB4CB}"/>
              </a:ext>
            </a:extLst>
          </p:cNvPr>
          <p:cNvSpPr>
            <a:spLocks noGrp="1"/>
          </p:cNvSpPr>
          <p:nvPr>
            <p:custDataLst>
              <p:tags r:id="rId41"/>
            </p:custDataLst>
          </p:nvPr>
        </p:nvSpPr>
        <p:spPr bwMode="gray">
          <a:xfrm>
            <a:off x="647700" y="4265613"/>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F53C37C-161A-4040-94DE-F94107F44696}" type="datetime'1''.''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29" name="Text Placeholder 2">
            <a:extLst>
              <a:ext uri="{FF2B5EF4-FFF2-40B4-BE49-F238E27FC236}">
                <a16:creationId xmlns:a16="http://schemas.microsoft.com/office/drawing/2014/main" id="{BC8EE9E6-7BCF-E218-A8DE-7900490E96DB}"/>
              </a:ext>
            </a:extLst>
          </p:cNvPr>
          <p:cNvSpPr>
            <a:spLocks noGrp="1"/>
          </p:cNvSpPr>
          <p:nvPr>
            <p:custDataLst>
              <p:tags r:id="rId42"/>
            </p:custDataLst>
          </p:nvPr>
        </p:nvSpPr>
        <p:spPr bwMode="gray">
          <a:xfrm>
            <a:off x="647700" y="3860800"/>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BE0A28E-1BDF-4AEF-A784-8FD3516FE628}" type="datetime'''''2.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6" name="Text Placeholder 2">
            <a:extLst>
              <a:ext uri="{FF2B5EF4-FFF2-40B4-BE49-F238E27FC236}">
                <a16:creationId xmlns:a16="http://schemas.microsoft.com/office/drawing/2014/main" id="{9B60136F-8EA4-9972-1AC3-D2507ED0D0A8}"/>
              </a:ext>
            </a:extLst>
          </p:cNvPr>
          <p:cNvSpPr>
            <a:spLocks noGrp="1"/>
          </p:cNvSpPr>
          <p:nvPr>
            <p:custDataLst>
              <p:tags r:id="rId43"/>
            </p:custDataLst>
          </p:nvPr>
        </p:nvSpPr>
        <p:spPr bwMode="gray">
          <a:xfrm>
            <a:off x="647700" y="3051175"/>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55A7278-880E-4350-8890-AAD38B121031}" type="datetime'''3''''''''''''.''''''''''''''''''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30" name="Text Placeholder 2">
            <a:extLst>
              <a:ext uri="{FF2B5EF4-FFF2-40B4-BE49-F238E27FC236}">
                <a16:creationId xmlns:a16="http://schemas.microsoft.com/office/drawing/2014/main" id="{041DF5D1-9244-8F72-C198-0FCB2A4468FE}"/>
              </a:ext>
            </a:extLst>
          </p:cNvPr>
          <p:cNvSpPr>
            <a:spLocks noGrp="1"/>
          </p:cNvSpPr>
          <p:nvPr>
            <p:custDataLst>
              <p:tags r:id="rId44"/>
            </p:custDataLst>
          </p:nvPr>
        </p:nvSpPr>
        <p:spPr bwMode="gray">
          <a:xfrm>
            <a:off x="647700" y="5480050"/>
            <a:ext cx="211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33835E5-6C1B-46AF-96DB-7ED55060636A}" type="datetime'''''''''''''''''''''''''''''''''''''''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88" name="Text Placeholder 2">
            <a:extLst>
              <a:ext uri="{FF2B5EF4-FFF2-40B4-BE49-F238E27FC236}">
                <a16:creationId xmlns:a16="http://schemas.microsoft.com/office/drawing/2014/main" id="{C36853D2-AE0F-2843-3AB5-3B4493EB2010}"/>
              </a:ext>
            </a:extLst>
          </p:cNvPr>
          <p:cNvSpPr>
            <a:spLocks noGrp="1"/>
          </p:cNvSpPr>
          <p:nvPr>
            <p:custDataLst>
              <p:tags r:id="rId45"/>
            </p:custDataLst>
          </p:nvPr>
        </p:nvSpPr>
        <p:spPr bwMode="gray">
          <a:xfrm>
            <a:off x="6240463"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06111B6-B6CA-4D7D-9DC9-5B43E9BDB149}" type="datetime'''''''''4''''''''''''''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8" name="Text Placeholder 2">
            <a:extLst>
              <a:ext uri="{FF2B5EF4-FFF2-40B4-BE49-F238E27FC236}">
                <a16:creationId xmlns:a16="http://schemas.microsoft.com/office/drawing/2014/main" id="{77EED2A9-0655-43B8-2266-674099980380}"/>
              </a:ext>
            </a:extLst>
          </p:cNvPr>
          <p:cNvSpPr>
            <a:spLocks noGrp="1"/>
          </p:cNvSpPr>
          <p:nvPr>
            <p:custDataLst>
              <p:tags r:id="rId46"/>
            </p:custDataLst>
          </p:nvPr>
        </p:nvSpPr>
        <p:spPr bwMode="gray">
          <a:xfrm>
            <a:off x="647700" y="4670425"/>
            <a:ext cx="211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BE463AB-56DB-42F7-8C42-37982CD9F1D5}" type="datetime'''''''''''''''''1''''''''''''''''.''''''''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79EEAC71-9F0B-F60F-E25D-97BE77C5F72E}"/>
              </a:ext>
            </a:extLst>
          </p:cNvPr>
          <p:cNvSpPr>
            <a:spLocks noGrp="1"/>
          </p:cNvSpPr>
          <p:nvPr>
            <p:custDataLst>
              <p:tags r:id="rId47"/>
            </p:custDataLst>
          </p:nvPr>
        </p:nvSpPr>
        <p:spPr bwMode="gray">
          <a:xfrm>
            <a:off x="647700" y="2241551"/>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A6882E3-EE82-40DB-99CD-527CFE11F1AF}" type="datetime'''''''''''''''''''''4''''''''''''''''''.''''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4" name="Text Placeholder 2">
            <a:extLst>
              <a:ext uri="{FF2B5EF4-FFF2-40B4-BE49-F238E27FC236}">
                <a16:creationId xmlns:a16="http://schemas.microsoft.com/office/drawing/2014/main" id="{A52440E5-03CF-53AA-2820-E87AE9230807}"/>
              </a:ext>
            </a:extLst>
          </p:cNvPr>
          <p:cNvSpPr>
            <a:spLocks noGrp="1"/>
          </p:cNvSpPr>
          <p:nvPr>
            <p:custDataLst>
              <p:tags r:id="rId48"/>
            </p:custDataLst>
          </p:nvPr>
        </p:nvSpPr>
        <p:spPr bwMode="gray">
          <a:xfrm>
            <a:off x="10256838"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26DF3DB-053E-4CBE-8855-53C075303DF1}" type="datetime'''''''''7''''''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3" name="Text Placeholder 2">
            <a:extLst>
              <a:ext uri="{FF2B5EF4-FFF2-40B4-BE49-F238E27FC236}">
                <a16:creationId xmlns:a16="http://schemas.microsoft.com/office/drawing/2014/main" id="{DA454722-B06C-1241-5E65-C38AC390BF02}"/>
              </a:ext>
            </a:extLst>
          </p:cNvPr>
          <p:cNvSpPr>
            <a:spLocks noGrp="1"/>
          </p:cNvSpPr>
          <p:nvPr>
            <p:custDataLst>
              <p:tags r:id="rId49"/>
            </p:custDataLst>
          </p:nvPr>
        </p:nvSpPr>
        <p:spPr bwMode="gray">
          <a:xfrm>
            <a:off x="9586913"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0FCC358-9308-4390-9F24-45701F0249F4}" type="datetime'''''''''''6''''''''''''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5" name="Text Placeholder 2">
            <a:extLst>
              <a:ext uri="{FF2B5EF4-FFF2-40B4-BE49-F238E27FC236}">
                <a16:creationId xmlns:a16="http://schemas.microsoft.com/office/drawing/2014/main" id="{FB9426C6-B76E-0348-70D3-4C260949CC12}"/>
              </a:ext>
            </a:extLst>
          </p:cNvPr>
          <p:cNvSpPr>
            <a:spLocks noGrp="1"/>
          </p:cNvSpPr>
          <p:nvPr>
            <p:custDataLst>
              <p:tags r:id="rId50"/>
            </p:custDataLst>
          </p:nvPr>
        </p:nvSpPr>
        <p:spPr bwMode="gray">
          <a:xfrm>
            <a:off x="10925175"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EE2871F-5B44-4D74-8064-85795A7105D4}" type="datetime'''''7''''''''''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2" name="Text Placeholder 2">
            <a:extLst>
              <a:ext uri="{FF2B5EF4-FFF2-40B4-BE49-F238E27FC236}">
                <a16:creationId xmlns:a16="http://schemas.microsoft.com/office/drawing/2014/main" id="{6D9A7070-3EF5-C62C-218C-C3ED0FA5F0E7}"/>
              </a:ext>
            </a:extLst>
          </p:cNvPr>
          <p:cNvSpPr>
            <a:spLocks noGrp="1"/>
          </p:cNvSpPr>
          <p:nvPr>
            <p:custDataLst>
              <p:tags r:id="rId51"/>
            </p:custDataLst>
          </p:nvPr>
        </p:nvSpPr>
        <p:spPr bwMode="gray">
          <a:xfrm>
            <a:off x="8918575"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0DC3E2D-1941-4F7D-A414-09C859307F01}" type="datetime'''6''''''''''''''''''''''''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1" name="Text Placeholder 2">
            <a:extLst>
              <a:ext uri="{FF2B5EF4-FFF2-40B4-BE49-F238E27FC236}">
                <a16:creationId xmlns:a16="http://schemas.microsoft.com/office/drawing/2014/main" id="{ABF703CC-71FE-06C3-0209-2C0DADE9F968}"/>
              </a:ext>
            </a:extLst>
          </p:cNvPr>
          <p:cNvSpPr>
            <a:spLocks noGrp="1"/>
          </p:cNvSpPr>
          <p:nvPr>
            <p:custDataLst>
              <p:tags r:id="rId52"/>
            </p:custDataLst>
          </p:nvPr>
        </p:nvSpPr>
        <p:spPr bwMode="gray">
          <a:xfrm>
            <a:off x="8248650"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75EED0F-35E7-419E-96B5-7BC6B9D934D6}" type="datetime'''''''''''''5''''''''''''''''''''''''''''''''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0" name="Text Placeholder 2">
            <a:extLst>
              <a:ext uri="{FF2B5EF4-FFF2-40B4-BE49-F238E27FC236}">
                <a16:creationId xmlns:a16="http://schemas.microsoft.com/office/drawing/2014/main" id="{1FCB5986-21E9-A672-545D-C1F2BA0B0BF4}"/>
              </a:ext>
            </a:extLst>
          </p:cNvPr>
          <p:cNvSpPr>
            <a:spLocks noGrp="1"/>
          </p:cNvSpPr>
          <p:nvPr>
            <p:custDataLst>
              <p:tags r:id="rId53"/>
            </p:custDataLst>
          </p:nvPr>
        </p:nvSpPr>
        <p:spPr bwMode="gray">
          <a:xfrm>
            <a:off x="7578725"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42A59AC-66FF-4B43-9813-A142A22AF69E}" type="datetime'''''''''''''''''''''''''''''''''''''''5''''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296" name="Text Placeholder 2">
            <a:extLst>
              <a:ext uri="{FF2B5EF4-FFF2-40B4-BE49-F238E27FC236}">
                <a16:creationId xmlns:a16="http://schemas.microsoft.com/office/drawing/2014/main" id="{74BBBC6A-B444-3964-1ADB-78430A4EC002}"/>
              </a:ext>
            </a:extLst>
          </p:cNvPr>
          <p:cNvSpPr>
            <a:spLocks noGrp="1"/>
          </p:cNvSpPr>
          <p:nvPr>
            <p:custDataLst>
              <p:tags r:id="rId54"/>
            </p:custDataLst>
          </p:nvPr>
        </p:nvSpPr>
        <p:spPr bwMode="gray">
          <a:xfrm>
            <a:off x="11595100" y="5621338"/>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6488AB2-22A7-45F3-889C-7AC2E153C51F}" type="datetime'''''8''''''''''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13" name="Text Placeholder 2">
            <a:extLst>
              <a:ext uri="{FF2B5EF4-FFF2-40B4-BE49-F238E27FC236}">
                <a16:creationId xmlns:a16="http://schemas.microsoft.com/office/drawing/2014/main" id="{CCE60EE0-7470-5A28-90EE-06168CDFE07F}"/>
              </a:ext>
            </a:extLst>
          </p:cNvPr>
          <p:cNvSpPr>
            <a:spLocks noGrp="1"/>
          </p:cNvSpPr>
          <p:nvPr>
            <p:custDataLst>
              <p:tags r:id="rId55"/>
            </p:custDataLst>
          </p:nvPr>
        </p:nvSpPr>
        <p:spPr bwMode="gray">
          <a:xfrm>
            <a:off x="3670300" y="392271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C2CFD96-936D-4DFA-A23C-8E6590CAA573}" type="datetime'''''''''1''''.''''7''''8'''''''''''''''''">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1.78</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22" name="Text Placeholder 2">
            <a:extLst>
              <a:ext uri="{FF2B5EF4-FFF2-40B4-BE49-F238E27FC236}">
                <a16:creationId xmlns:a16="http://schemas.microsoft.com/office/drawing/2014/main" id="{29F17FCC-323A-D1D5-EBF4-B8FE9DAFCBD4}"/>
              </a:ext>
            </a:extLst>
          </p:cNvPr>
          <p:cNvSpPr>
            <a:spLocks noGrp="1"/>
          </p:cNvSpPr>
          <p:nvPr>
            <p:custDataLst>
              <p:tags r:id="rId56"/>
            </p:custDataLst>
          </p:nvPr>
        </p:nvSpPr>
        <p:spPr bwMode="gray">
          <a:xfrm>
            <a:off x="10488613" y="332581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1047557-7FBF-4559-804A-C8F83F3F3521}" type="datetime'2''''''''''''''.''''''''''5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72" name="Text Placeholder 2">
            <a:extLst>
              <a:ext uri="{FF2B5EF4-FFF2-40B4-BE49-F238E27FC236}">
                <a16:creationId xmlns:a16="http://schemas.microsoft.com/office/drawing/2014/main" id="{0E5D1D49-CDFC-C518-EC7E-F2CEB26FA243}"/>
              </a:ext>
            </a:extLst>
          </p:cNvPr>
          <p:cNvSpPr>
            <a:spLocks noGrp="1"/>
          </p:cNvSpPr>
          <p:nvPr>
            <p:custDataLst>
              <p:tags r:id="rId57"/>
            </p:custDataLst>
          </p:nvPr>
        </p:nvSpPr>
        <p:spPr bwMode="auto">
          <a:xfrm>
            <a:off x="4979988" y="5926138"/>
            <a:ext cx="27717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4B4B4B"/>
                </a:solidFill>
                <a:effectLst/>
                <a:uLnTx/>
                <a:uFillTx/>
                <a:latin typeface="Arial"/>
                <a:ea typeface="+mn-ea"/>
                <a:cs typeface="+mn-cs"/>
              </a:rPr>
              <a:t>Cumulative crude steel production, Mt</a:t>
            </a:r>
            <a:endParaRPr kumimoji="0" lang="en-GB" sz="1200" b="1" i="0" u="none" strike="noStrike" kern="1200" cap="none" spc="0" normalizeH="0" baseline="0" noProof="0">
              <a:ln>
                <a:noFill/>
              </a:ln>
              <a:solidFill>
                <a:srgbClr val="4B4B4B"/>
              </a:solidFill>
              <a:effectLst/>
              <a:uLnTx/>
              <a:uFillTx/>
              <a:latin typeface="Arial"/>
              <a:ea typeface="+mn-ea"/>
              <a:cs typeface="+mn-cs"/>
            </a:endParaRPr>
          </a:p>
        </p:txBody>
      </p:sp>
      <p:sp>
        <p:nvSpPr>
          <p:cNvPr id="310" name="Text Placeholder 2">
            <a:extLst>
              <a:ext uri="{FF2B5EF4-FFF2-40B4-BE49-F238E27FC236}">
                <a16:creationId xmlns:a16="http://schemas.microsoft.com/office/drawing/2014/main" id="{F95F090B-06F9-4788-EA56-BE33B9373419}"/>
              </a:ext>
            </a:extLst>
          </p:cNvPr>
          <p:cNvSpPr>
            <a:spLocks noGrp="1"/>
          </p:cNvSpPr>
          <p:nvPr>
            <p:custDataLst>
              <p:tags r:id="rId58"/>
            </p:custDataLst>
          </p:nvPr>
        </p:nvSpPr>
        <p:spPr bwMode="gray">
          <a:xfrm>
            <a:off x="3076575" y="3933825"/>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17CED77-BB7B-467B-B6BC-A9E1D88B9853}" type="datetime'1''.''''''''''76'''''''''''''''">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1.76</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16" name="Text Placeholder 2">
            <a:extLst>
              <a:ext uri="{FF2B5EF4-FFF2-40B4-BE49-F238E27FC236}">
                <a16:creationId xmlns:a16="http://schemas.microsoft.com/office/drawing/2014/main" id="{2998B84F-A92E-4744-7F03-5B278066D5B4}"/>
              </a:ext>
            </a:extLst>
          </p:cNvPr>
          <p:cNvSpPr>
            <a:spLocks noGrp="1"/>
          </p:cNvSpPr>
          <p:nvPr>
            <p:custDataLst>
              <p:tags r:id="rId59"/>
            </p:custDataLst>
          </p:nvPr>
        </p:nvSpPr>
        <p:spPr bwMode="gray">
          <a:xfrm>
            <a:off x="4351338" y="3849688"/>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1DBE5EA-877F-476C-A6D3-8DC2D572430D}" type="datetime'''''''''''''''''''1.''''''''8''7'''''''''''''''''''''''">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1.87</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7" name="Text Placeholder 2">
            <a:extLst>
              <a:ext uri="{FF2B5EF4-FFF2-40B4-BE49-F238E27FC236}">
                <a16:creationId xmlns:a16="http://schemas.microsoft.com/office/drawing/2014/main" id="{CB72A186-AA2A-25E4-61C1-545CF054086F}"/>
              </a:ext>
            </a:extLst>
          </p:cNvPr>
          <p:cNvSpPr>
            <a:spLocks noGrp="1"/>
          </p:cNvSpPr>
          <p:nvPr>
            <p:custDataLst>
              <p:tags r:id="rId60"/>
            </p:custDataLst>
          </p:nvPr>
        </p:nvSpPr>
        <p:spPr bwMode="gray">
          <a:xfrm>
            <a:off x="2379663" y="4116388"/>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5291FF4-8497-4C2B-AC8B-2C070BBA4DED}" type="datetime'''''''''''''1''''''''''''''''''''''.5''''''4'''''''''''''''">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1.54</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1" name="Text Placeholder 2">
            <a:extLst>
              <a:ext uri="{FF2B5EF4-FFF2-40B4-BE49-F238E27FC236}">
                <a16:creationId xmlns:a16="http://schemas.microsoft.com/office/drawing/2014/main" id="{C1B6F885-B5B3-F488-8CC0-5E7D57AA9AB7}"/>
              </a:ext>
            </a:extLst>
          </p:cNvPr>
          <p:cNvSpPr>
            <a:spLocks noGrp="1"/>
          </p:cNvSpPr>
          <p:nvPr>
            <p:custDataLst>
              <p:tags r:id="rId61"/>
            </p:custDataLst>
          </p:nvPr>
        </p:nvSpPr>
        <p:spPr bwMode="gray">
          <a:xfrm>
            <a:off x="1323975" y="4775200"/>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44D315C-A3A2-4B94-B375-FB4A930D455C}" type="datetime'''0''''''''''''''''''''''''''''.''''''''''''''7''''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0.72</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4" name="Text Placeholder 2">
            <a:extLst>
              <a:ext uri="{FF2B5EF4-FFF2-40B4-BE49-F238E27FC236}">
                <a16:creationId xmlns:a16="http://schemas.microsoft.com/office/drawing/2014/main" id="{8AF07D45-6DDF-C83A-2CE4-44A95BA62541}"/>
              </a:ext>
            </a:extLst>
          </p:cNvPr>
          <p:cNvSpPr>
            <a:spLocks noGrp="1"/>
          </p:cNvSpPr>
          <p:nvPr>
            <p:custDataLst>
              <p:tags r:id="rId62"/>
            </p:custDataLst>
          </p:nvPr>
        </p:nvSpPr>
        <p:spPr bwMode="gray">
          <a:xfrm>
            <a:off x="1893888" y="4222750"/>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7A54E4F-F38A-44BA-A277-ABD58B81FC8F}" type="datetime'''1''''''''''''''''''''''''''.''''''''''''''4''''''''''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1.41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19" name="Text Placeholder 2">
            <a:extLst>
              <a:ext uri="{FF2B5EF4-FFF2-40B4-BE49-F238E27FC236}">
                <a16:creationId xmlns:a16="http://schemas.microsoft.com/office/drawing/2014/main" id="{5A0981CD-D47B-FEA6-B8B0-FCED94173E26}"/>
              </a:ext>
            </a:extLst>
          </p:cNvPr>
          <p:cNvSpPr>
            <a:spLocks noGrp="1"/>
          </p:cNvSpPr>
          <p:nvPr>
            <p:custDataLst>
              <p:tags r:id="rId63"/>
            </p:custDataLst>
          </p:nvPr>
        </p:nvSpPr>
        <p:spPr bwMode="gray">
          <a:xfrm>
            <a:off x="7416800" y="373856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FFBBE1F-56B0-4E1A-AB61-ACCCC8C934BD}" type="datetime'''''''2''''.''''''''''''''''0''''''''''''''''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81" name="Text Placeholder 2">
            <a:extLst>
              <a:ext uri="{FF2B5EF4-FFF2-40B4-BE49-F238E27FC236}">
                <a16:creationId xmlns:a16="http://schemas.microsoft.com/office/drawing/2014/main" id="{EE980079-5C0F-8EDC-3BAA-F03B0D8C395A}"/>
              </a:ext>
            </a:extLst>
          </p:cNvPr>
          <p:cNvSpPr>
            <a:spLocks noGrp="1"/>
          </p:cNvSpPr>
          <p:nvPr>
            <p:custDataLst>
              <p:tags r:id="rId64"/>
            </p:custDataLst>
          </p:nvPr>
        </p:nvSpPr>
        <p:spPr bwMode="auto">
          <a:xfrm>
            <a:off x="342900" y="1803400"/>
            <a:ext cx="182563" cy="42973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AU" altLang="en-US" sz="1200" b="1" i="0" u="none" strike="noStrike" kern="1200" cap="none" spc="0" normalizeH="0" baseline="0" noProof="0">
                <a:ln>
                  <a:noFill/>
                </a:ln>
                <a:solidFill>
                  <a:srgbClr val="4B4B4B"/>
                </a:solidFill>
                <a:effectLst/>
                <a:uLnTx/>
                <a:uFillTx/>
                <a:latin typeface="Arial"/>
                <a:ea typeface="+mn-ea"/>
                <a:cs typeface="+mn-cs"/>
              </a:rPr>
              <a:t>Emissions intensity per tonne of steel produced (t CO2/tcs)</a:t>
            </a:r>
            <a:endParaRPr kumimoji="0" lang="en-AU" sz="1200" b="1" i="0" u="none" strike="noStrike" kern="1200" cap="none" spc="0" normalizeH="0" baseline="0" noProof="0">
              <a:ln>
                <a:noFill/>
              </a:ln>
              <a:solidFill>
                <a:srgbClr val="4B4B4B"/>
              </a:solidFill>
              <a:effectLst/>
              <a:uLnTx/>
              <a:uFillTx/>
              <a:latin typeface="Arial"/>
              <a:ea typeface="+mn-ea"/>
              <a:cs typeface="+mn-cs"/>
            </a:endParaRPr>
          </a:p>
        </p:txBody>
      </p:sp>
      <p:sp>
        <p:nvSpPr>
          <p:cNvPr id="203" name="TextBox 202">
            <a:extLst>
              <a:ext uri="{FF2B5EF4-FFF2-40B4-BE49-F238E27FC236}">
                <a16:creationId xmlns:a16="http://schemas.microsoft.com/office/drawing/2014/main" id="{9059988F-C8FC-11E0-326E-913D9683746F}"/>
              </a:ext>
            </a:extLst>
          </p:cNvPr>
          <p:cNvSpPr txBox="1"/>
          <p:nvPr/>
        </p:nvSpPr>
        <p:spPr>
          <a:xfrm>
            <a:off x="858838" y="1693072"/>
            <a:ext cx="10714739" cy="307777"/>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B4B4B"/>
                </a:solidFill>
                <a:effectLst/>
                <a:uLnTx/>
                <a:uFillTx/>
                <a:latin typeface="Arial"/>
                <a:ea typeface="+mn-ea"/>
                <a:cs typeface="+mn-cs"/>
              </a:rPr>
              <a:t>Emissions intensities for major global steel producers of crude steel, 2021</a:t>
            </a:r>
          </a:p>
        </p:txBody>
      </p:sp>
      <p:sp>
        <p:nvSpPr>
          <p:cNvPr id="372" name="TextBox 371">
            <a:extLst>
              <a:ext uri="{FF2B5EF4-FFF2-40B4-BE49-F238E27FC236}">
                <a16:creationId xmlns:a16="http://schemas.microsoft.com/office/drawing/2014/main" id="{FD964F61-7E62-8F34-61C8-C5A37F1DD894}"/>
              </a:ext>
            </a:extLst>
          </p:cNvPr>
          <p:cNvSpPr txBox="1"/>
          <p:nvPr/>
        </p:nvSpPr>
        <p:spPr>
          <a:xfrm>
            <a:off x="10343626" y="4859338"/>
            <a:ext cx="671119" cy="276999"/>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India</a:t>
            </a:r>
          </a:p>
        </p:txBody>
      </p:sp>
      <p:sp>
        <p:nvSpPr>
          <p:cNvPr id="374" name="TextBox 373">
            <a:extLst>
              <a:ext uri="{FF2B5EF4-FFF2-40B4-BE49-F238E27FC236}">
                <a16:creationId xmlns:a16="http://schemas.microsoft.com/office/drawing/2014/main" id="{C9E973F0-8856-0AEC-6B93-0AF0FF14D66C}"/>
              </a:ext>
            </a:extLst>
          </p:cNvPr>
          <p:cNvSpPr txBox="1"/>
          <p:nvPr/>
        </p:nvSpPr>
        <p:spPr>
          <a:xfrm>
            <a:off x="7251897" y="4868962"/>
            <a:ext cx="671119" cy="276999"/>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China</a:t>
            </a:r>
          </a:p>
        </p:txBody>
      </p:sp>
      <p:sp>
        <p:nvSpPr>
          <p:cNvPr id="375" name="TextBox 374">
            <a:extLst>
              <a:ext uri="{FF2B5EF4-FFF2-40B4-BE49-F238E27FC236}">
                <a16:creationId xmlns:a16="http://schemas.microsoft.com/office/drawing/2014/main" id="{126005F8-AA6C-EF89-E78E-9A6C44D96D19}"/>
              </a:ext>
            </a:extLst>
          </p:cNvPr>
          <p:cNvSpPr txBox="1"/>
          <p:nvPr/>
        </p:nvSpPr>
        <p:spPr>
          <a:xfrm>
            <a:off x="4160437" y="4859338"/>
            <a:ext cx="671119" cy="276999"/>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Japan</a:t>
            </a:r>
          </a:p>
        </p:txBody>
      </p:sp>
      <p:sp>
        <p:nvSpPr>
          <p:cNvPr id="376" name="TextBox 375">
            <a:extLst>
              <a:ext uri="{FF2B5EF4-FFF2-40B4-BE49-F238E27FC236}">
                <a16:creationId xmlns:a16="http://schemas.microsoft.com/office/drawing/2014/main" id="{253F2D24-07FC-743A-FB33-2C7744DAB2B6}"/>
              </a:ext>
            </a:extLst>
          </p:cNvPr>
          <p:cNvSpPr txBox="1"/>
          <p:nvPr/>
        </p:nvSpPr>
        <p:spPr>
          <a:xfrm>
            <a:off x="3504602" y="4864719"/>
            <a:ext cx="671119" cy="276999"/>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Brazil</a:t>
            </a:r>
          </a:p>
        </p:txBody>
      </p:sp>
      <p:sp>
        <p:nvSpPr>
          <p:cNvPr id="377" name="TextBox 376">
            <a:extLst>
              <a:ext uri="{FF2B5EF4-FFF2-40B4-BE49-F238E27FC236}">
                <a16:creationId xmlns:a16="http://schemas.microsoft.com/office/drawing/2014/main" id="{5FD4CD8D-42A1-4C5D-EAB5-69AA9BC85E3E}"/>
              </a:ext>
            </a:extLst>
          </p:cNvPr>
          <p:cNvSpPr txBox="1"/>
          <p:nvPr/>
        </p:nvSpPr>
        <p:spPr>
          <a:xfrm>
            <a:off x="2891121" y="4861631"/>
            <a:ext cx="755255" cy="276999"/>
          </a:xfrm>
          <a:prstGeom prst="rect">
            <a:avLst/>
          </a:prstGeom>
          <a:noFill/>
        </p:spPr>
        <p:txBody>
          <a:bodyPr wrap="square" rtlCol="0">
            <a:sp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Russia</a:t>
            </a:r>
          </a:p>
        </p:txBody>
      </p:sp>
      <p:sp>
        <p:nvSpPr>
          <p:cNvPr id="378" name="TextBox 377">
            <a:extLst>
              <a:ext uri="{FF2B5EF4-FFF2-40B4-BE49-F238E27FC236}">
                <a16:creationId xmlns:a16="http://schemas.microsoft.com/office/drawing/2014/main" id="{C9641F6B-4BC6-1B03-56CD-148603EC4EC1}"/>
              </a:ext>
            </a:extLst>
          </p:cNvPr>
          <p:cNvSpPr txBox="1"/>
          <p:nvPr/>
        </p:nvSpPr>
        <p:spPr>
          <a:xfrm rot="16200000">
            <a:off x="1655167" y="4895513"/>
            <a:ext cx="911225" cy="276999"/>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Turkey</a:t>
            </a:r>
          </a:p>
        </p:txBody>
      </p:sp>
      <p:sp>
        <p:nvSpPr>
          <p:cNvPr id="379" name="TextBox 378">
            <a:extLst>
              <a:ext uri="{FF2B5EF4-FFF2-40B4-BE49-F238E27FC236}">
                <a16:creationId xmlns:a16="http://schemas.microsoft.com/office/drawing/2014/main" id="{B9546EE9-FC1D-700F-B711-3115560D7A08}"/>
              </a:ext>
            </a:extLst>
          </p:cNvPr>
          <p:cNvSpPr txBox="1"/>
          <p:nvPr/>
        </p:nvSpPr>
        <p:spPr>
          <a:xfrm>
            <a:off x="2178418" y="4864636"/>
            <a:ext cx="755255" cy="461665"/>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a:ea typeface="+mn-ea"/>
                <a:cs typeface="+mn-cs"/>
              </a:rPr>
              <a:t>South Korea</a:t>
            </a:r>
          </a:p>
        </p:txBody>
      </p:sp>
      <p:sp>
        <p:nvSpPr>
          <p:cNvPr id="385" name="TextBox 384">
            <a:extLst>
              <a:ext uri="{FF2B5EF4-FFF2-40B4-BE49-F238E27FC236}">
                <a16:creationId xmlns:a16="http://schemas.microsoft.com/office/drawing/2014/main" id="{1350D799-39A9-08CF-B254-9DA52BC69EE7}"/>
              </a:ext>
            </a:extLst>
          </p:cNvPr>
          <p:cNvSpPr txBox="1"/>
          <p:nvPr/>
        </p:nvSpPr>
        <p:spPr>
          <a:xfrm>
            <a:off x="1122956" y="5042842"/>
            <a:ext cx="755255" cy="461665"/>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United States</a:t>
            </a:r>
          </a:p>
        </p:txBody>
      </p:sp>
      <p:sp>
        <p:nvSpPr>
          <p:cNvPr id="429" name="Rectangle 428">
            <a:extLst>
              <a:ext uri="{FF2B5EF4-FFF2-40B4-BE49-F238E27FC236}">
                <a16:creationId xmlns:a16="http://schemas.microsoft.com/office/drawing/2014/main" id="{97EB335A-E44B-ACF4-892B-48748941D39C}"/>
              </a:ext>
            </a:extLst>
          </p:cNvPr>
          <p:cNvSpPr/>
          <p:nvPr>
            <p:custDataLst>
              <p:tags r:id="rId65"/>
            </p:custDataLst>
          </p:nvPr>
        </p:nvSpPr>
        <p:spPr bwMode="auto">
          <a:xfrm>
            <a:off x="1071563" y="2397125"/>
            <a:ext cx="214313" cy="1603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430" name="Rectangle 429">
            <a:extLst>
              <a:ext uri="{FF2B5EF4-FFF2-40B4-BE49-F238E27FC236}">
                <a16:creationId xmlns:a16="http://schemas.microsoft.com/office/drawing/2014/main" id="{011B9CD7-1ABC-4E6B-C3A1-ACA0F6980791}"/>
              </a:ext>
            </a:extLst>
          </p:cNvPr>
          <p:cNvSpPr/>
          <p:nvPr>
            <p:custDataLst>
              <p:tags r:id="rId66"/>
            </p:custDataLst>
          </p:nvPr>
        </p:nvSpPr>
        <p:spPr bwMode="auto">
          <a:xfrm>
            <a:off x="1995488" y="2397125"/>
            <a:ext cx="214313" cy="1603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323" name="Text Placeholder 2">
            <a:extLst>
              <a:ext uri="{FF2B5EF4-FFF2-40B4-BE49-F238E27FC236}">
                <a16:creationId xmlns:a16="http://schemas.microsoft.com/office/drawing/2014/main" id="{9CB6111D-AAD5-5096-0D1E-DBB5473F2233}"/>
              </a:ext>
            </a:extLst>
          </p:cNvPr>
          <p:cNvSpPr>
            <a:spLocks noGrp="1"/>
          </p:cNvSpPr>
          <p:nvPr>
            <p:custDataLst>
              <p:tags r:id="rId67"/>
            </p:custDataLst>
          </p:nvPr>
        </p:nvSpPr>
        <p:spPr bwMode="auto">
          <a:xfrm>
            <a:off x="1336675" y="2392363"/>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ECC79AB-649D-40A0-AF8B-A1C3A6D37AF0}" type="datetime'''S''''''''''''''''''''c''''''o''''''''''''''pe 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24" name="Text Placeholder 2">
            <a:extLst>
              <a:ext uri="{FF2B5EF4-FFF2-40B4-BE49-F238E27FC236}">
                <a16:creationId xmlns:a16="http://schemas.microsoft.com/office/drawing/2014/main" id="{E6AAE7D7-762A-3F5D-8CA0-63EA62964F11}"/>
              </a:ext>
            </a:extLst>
          </p:cNvPr>
          <p:cNvSpPr>
            <a:spLocks noGrp="1"/>
          </p:cNvSpPr>
          <p:nvPr>
            <p:custDataLst>
              <p:tags r:id="rId68"/>
            </p:custDataLst>
          </p:nvPr>
        </p:nvSpPr>
        <p:spPr bwMode="auto">
          <a:xfrm>
            <a:off x="2260600" y="2392363"/>
            <a:ext cx="557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1B47880-77D8-4DA2-8A4E-724C57EF916F}" type="datetime'''''''''''S''''''''c''''''''''''''''''''o''pe'''' ''''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Scope 2</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526" name="TextBox 525">
            <a:extLst>
              <a:ext uri="{FF2B5EF4-FFF2-40B4-BE49-F238E27FC236}">
                <a16:creationId xmlns:a16="http://schemas.microsoft.com/office/drawing/2014/main" id="{DA510675-C679-7FC9-B962-0994D40BCAD2}"/>
              </a:ext>
            </a:extLst>
          </p:cNvPr>
          <p:cNvSpPr txBox="1"/>
          <p:nvPr/>
        </p:nvSpPr>
        <p:spPr>
          <a:xfrm>
            <a:off x="410515" y="6506731"/>
            <a:ext cx="1496073" cy="197282"/>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B4B4B">
                    <a:lumMod val="50000"/>
                  </a:srgbClr>
                </a:solidFill>
                <a:effectLst/>
                <a:uLnTx/>
                <a:uFillTx/>
                <a:latin typeface="Arial"/>
                <a:ea typeface="+mn-ea"/>
                <a:cs typeface="+mn-cs"/>
              </a:rPr>
              <a:t>DATA: CRU</a:t>
            </a:r>
          </a:p>
        </p:txBody>
      </p:sp>
      <p:sp>
        <p:nvSpPr>
          <p:cNvPr id="4" name="Date Placeholder 1">
            <a:extLst>
              <a:ext uri="{FF2B5EF4-FFF2-40B4-BE49-F238E27FC236}">
                <a16:creationId xmlns:a16="http://schemas.microsoft.com/office/drawing/2014/main" id="{BCC25943-53FA-9E31-DD65-77E2B7BBF9D0}"/>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277328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67385EF-0F30-486E-BBAB-8773DB00C2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0" imgW="344" imgH="338" progId="TCLayout.ActiveDocument.1">
                  <p:embed/>
                </p:oleObj>
              </mc:Choice>
              <mc:Fallback>
                <p:oleObj name="think-cell Slide" r:id="rId270" imgW="344" imgH="338" progId="TCLayout.ActiveDocument.1">
                  <p:embed/>
                  <p:pic>
                    <p:nvPicPr>
                      <p:cNvPr id="7" name="Object 6" hidden="1">
                        <a:extLst>
                          <a:ext uri="{FF2B5EF4-FFF2-40B4-BE49-F238E27FC236}">
                            <a16:creationId xmlns:a16="http://schemas.microsoft.com/office/drawing/2014/main" id="{A67385EF-0F30-486E-BBAB-8773DB00C2B4}"/>
                          </a:ext>
                        </a:extLst>
                      </p:cNvPr>
                      <p:cNvPicPr/>
                      <p:nvPr/>
                    </p:nvPicPr>
                    <p:blipFill>
                      <a:blip r:embed="rId27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0C8F3E-91E7-47A7-AE9C-FB220EFE2167}"/>
              </a:ext>
            </a:extLst>
          </p:cNvPr>
          <p:cNvSpPr>
            <a:spLocks noGrp="1"/>
          </p:cNvSpPr>
          <p:nvPr>
            <p:ph type="title"/>
          </p:nvPr>
        </p:nvSpPr>
        <p:spPr>
          <a:xfrm>
            <a:off x="413445" y="705507"/>
            <a:ext cx="11364923" cy="548640"/>
          </a:xfrm>
          <a:solidFill>
            <a:schemeClr val="bg1"/>
          </a:solidFill>
        </p:spPr>
        <p:txBody>
          <a:bodyPr vert="horz"/>
          <a:lstStyle/>
          <a:p>
            <a:r>
              <a:rPr lang="en-AU" sz="2000"/>
              <a:t>Scrap rates of EAF steelmaking have a direct correlation with Scope 1 and 2 emissions intensity – EAF steelmaking in India is the most carbon intensive among the eight countries</a:t>
            </a:r>
          </a:p>
        </p:txBody>
      </p:sp>
      <p:sp>
        <p:nvSpPr>
          <p:cNvPr id="3" name="Slide Number Placeholder 2">
            <a:extLst>
              <a:ext uri="{FF2B5EF4-FFF2-40B4-BE49-F238E27FC236}">
                <a16:creationId xmlns:a16="http://schemas.microsoft.com/office/drawing/2014/main" id="{1236F560-C766-4472-808D-0F8DF1A9E1A6}"/>
              </a:ext>
            </a:extLst>
          </p:cNvPr>
          <p:cNvSpPr>
            <a:spLocks noGrp="1"/>
          </p:cNvSpPr>
          <p:nvPr>
            <p:ph type="sldNum" sz="quarter" idx="11"/>
          </p:nvPr>
        </p:nvSpPr>
        <p:spPr/>
        <p:txBody>
          <a:bodyPr/>
          <a:lstStyle/>
          <a:p>
            <a:pPr marL="0" marR="0" lvl="0" indent="0" algn="r" defTabSz="834179" rtl="0" eaLnBrk="1" fontAlgn="auto" latinLnBrk="0" hangingPunct="1">
              <a:lnSpc>
                <a:spcPct val="100000"/>
              </a:lnSpc>
              <a:spcBef>
                <a:spcPts val="0"/>
              </a:spcBef>
              <a:spcAft>
                <a:spcPts val="0"/>
              </a:spcAft>
              <a:buClrTx/>
              <a:buSzTx/>
              <a:buFontTx/>
              <a:buNone/>
              <a:tabLst/>
              <a:defRPr/>
            </a:pPr>
            <a:fld id="{DFADDA4A-70C4-430E-95E7-18335AB4C0B3}" type="slidenum">
              <a:rPr kumimoji="0" lang="en-US" sz="1600" b="0" i="0" u="none" strike="noStrike" kern="1200" cap="none" spc="0" normalizeH="0" baseline="0" noProof="0" smtClean="0">
                <a:ln>
                  <a:noFill/>
                </a:ln>
                <a:solidFill>
                  <a:srgbClr val="A9A9A9"/>
                </a:solidFill>
                <a:effectLst/>
                <a:uLnTx/>
                <a:uFillTx/>
                <a:latin typeface="Arial"/>
                <a:ea typeface="+mn-ea"/>
                <a:cs typeface="+mn-cs"/>
              </a:rPr>
              <a:pPr marL="0" marR="0" lvl="0" indent="0" algn="r" defTabSz="834179"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A9A9A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4576AFE6-1407-4228-97C6-8AA5F4E053DA}"/>
              </a:ext>
            </a:extLst>
          </p:cNvPr>
          <p:cNvSpPr>
            <a:spLocks noGrp="1"/>
          </p:cNvSpPr>
          <p:nvPr>
            <p:ph type="ftr" sz="quarter" idx="14"/>
          </p:nvPr>
        </p:nvSpPr>
        <p:spPr/>
        <p:txBody>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Steel Industry Emissions Analysis Phase 2 – Final Report</a:t>
            </a:r>
          </a:p>
        </p:txBody>
      </p:sp>
      <p:sp>
        <p:nvSpPr>
          <p:cNvPr id="9" name="TextBox 8">
            <a:extLst>
              <a:ext uri="{FF2B5EF4-FFF2-40B4-BE49-F238E27FC236}">
                <a16:creationId xmlns:a16="http://schemas.microsoft.com/office/drawing/2014/main" id="{5C778126-5797-4751-AE87-2019BB303BC8}"/>
              </a:ext>
            </a:extLst>
          </p:cNvPr>
          <p:cNvSpPr txBox="1"/>
          <p:nvPr/>
        </p:nvSpPr>
        <p:spPr>
          <a:xfrm>
            <a:off x="609600" y="1479747"/>
            <a:ext cx="10972800" cy="307777"/>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B4B4B"/>
                </a:solidFill>
                <a:effectLst/>
                <a:uLnTx/>
                <a:uFillTx/>
                <a:latin typeface="Arial"/>
                <a:ea typeface="+mn-ea"/>
                <a:cs typeface="+mn-cs"/>
              </a:rPr>
              <a:t>Emissions intensities for assessed EAF steel producers of crude steel, 2021 (Scope 1 &amp; 2 emissions)</a:t>
            </a:r>
          </a:p>
        </p:txBody>
      </p:sp>
      <p:sp>
        <p:nvSpPr>
          <p:cNvPr id="1700" name="Rectangle 1699">
            <a:extLst>
              <a:ext uri="{FF2B5EF4-FFF2-40B4-BE49-F238E27FC236}">
                <a16:creationId xmlns:a16="http://schemas.microsoft.com/office/drawing/2014/main" id="{A3F1721D-6349-D7E3-73DD-8CCA092CCB46}"/>
              </a:ext>
            </a:extLst>
          </p:cNvPr>
          <p:cNvSpPr/>
          <p:nvPr>
            <p:custDataLst>
              <p:tags r:id="rId2"/>
            </p:custDataLst>
          </p:nvPr>
        </p:nvSpPr>
        <p:spPr bwMode="auto">
          <a:xfrm>
            <a:off x="11358563" y="5902325"/>
            <a:ext cx="212725" cy="9525"/>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9" name="Rectangle 1698">
            <a:extLst>
              <a:ext uri="{FF2B5EF4-FFF2-40B4-BE49-F238E27FC236}">
                <a16:creationId xmlns:a16="http://schemas.microsoft.com/office/drawing/2014/main" id="{94516CD3-26E1-B17F-F025-C6A78BC9B3C0}"/>
              </a:ext>
            </a:extLst>
          </p:cNvPr>
          <p:cNvSpPr/>
          <p:nvPr>
            <p:custDataLst>
              <p:tags r:id="rId3"/>
            </p:custDataLst>
          </p:nvPr>
        </p:nvSpPr>
        <p:spPr bwMode="auto">
          <a:xfrm>
            <a:off x="11290300" y="5884863"/>
            <a:ext cx="68263" cy="26987"/>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8" name="Rectangle 1697">
            <a:extLst>
              <a:ext uri="{FF2B5EF4-FFF2-40B4-BE49-F238E27FC236}">
                <a16:creationId xmlns:a16="http://schemas.microsoft.com/office/drawing/2014/main" id="{AE4DF60F-7007-13D6-028B-BA1CA17ABEC6}"/>
              </a:ext>
            </a:extLst>
          </p:cNvPr>
          <p:cNvSpPr/>
          <p:nvPr>
            <p:custDataLst>
              <p:tags r:id="rId4"/>
            </p:custDataLst>
          </p:nvPr>
        </p:nvSpPr>
        <p:spPr bwMode="auto">
          <a:xfrm>
            <a:off x="11131550" y="5872163"/>
            <a:ext cx="158750" cy="39687"/>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7" name="Rectangle 1696">
            <a:extLst>
              <a:ext uri="{FF2B5EF4-FFF2-40B4-BE49-F238E27FC236}">
                <a16:creationId xmlns:a16="http://schemas.microsoft.com/office/drawing/2014/main" id="{5E27BBDD-C0E9-4C65-BBB9-31F3DC0B2629}"/>
              </a:ext>
            </a:extLst>
          </p:cNvPr>
          <p:cNvSpPr/>
          <p:nvPr>
            <p:custDataLst>
              <p:tags r:id="rId5"/>
            </p:custDataLst>
          </p:nvPr>
        </p:nvSpPr>
        <p:spPr bwMode="auto">
          <a:xfrm>
            <a:off x="10856913" y="5865813"/>
            <a:ext cx="274638" cy="46037"/>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6" name="Rectangle 1695">
            <a:extLst>
              <a:ext uri="{FF2B5EF4-FFF2-40B4-BE49-F238E27FC236}">
                <a16:creationId xmlns:a16="http://schemas.microsoft.com/office/drawing/2014/main" id="{A88BB427-C94C-42F9-7F07-748BEFBA619A}"/>
              </a:ext>
            </a:extLst>
          </p:cNvPr>
          <p:cNvSpPr/>
          <p:nvPr>
            <p:custDataLst>
              <p:tags r:id="rId6"/>
            </p:custDataLst>
          </p:nvPr>
        </p:nvSpPr>
        <p:spPr bwMode="auto">
          <a:xfrm>
            <a:off x="10563225" y="5861050"/>
            <a:ext cx="293688" cy="5080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5" name="Rectangle 1694">
            <a:extLst>
              <a:ext uri="{FF2B5EF4-FFF2-40B4-BE49-F238E27FC236}">
                <a16:creationId xmlns:a16="http://schemas.microsoft.com/office/drawing/2014/main" id="{495DC092-7AEA-8767-0DC8-06DA5BBF153E}"/>
              </a:ext>
            </a:extLst>
          </p:cNvPr>
          <p:cNvSpPr/>
          <p:nvPr>
            <p:custDataLst>
              <p:tags r:id="rId7"/>
            </p:custDataLst>
          </p:nvPr>
        </p:nvSpPr>
        <p:spPr bwMode="auto">
          <a:xfrm>
            <a:off x="10460038" y="5791200"/>
            <a:ext cx="103188" cy="12065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93" name="Rectangle 1692">
            <a:extLst>
              <a:ext uri="{FF2B5EF4-FFF2-40B4-BE49-F238E27FC236}">
                <a16:creationId xmlns:a16="http://schemas.microsoft.com/office/drawing/2014/main" id="{8C647457-4C25-95FF-9E57-4FE3A66500D2}"/>
              </a:ext>
            </a:extLst>
          </p:cNvPr>
          <p:cNvSpPr/>
          <p:nvPr>
            <p:custDataLst>
              <p:tags r:id="rId8"/>
            </p:custDataLst>
          </p:nvPr>
        </p:nvSpPr>
        <p:spPr bwMode="auto">
          <a:xfrm>
            <a:off x="10420350" y="5719763"/>
            <a:ext cx="39688" cy="192087"/>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02" name="Rectangle 1801">
            <a:extLst>
              <a:ext uri="{FF2B5EF4-FFF2-40B4-BE49-F238E27FC236}">
                <a16:creationId xmlns:a16="http://schemas.microsoft.com/office/drawing/2014/main" id="{2BBEF457-F52B-929A-755C-F316C056058F}"/>
              </a:ext>
            </a:extLst>
          </p:cNvPr>
          <p:cNvSpPr/>
          <p:nvPr>
            <p:custDataLst>
              <p:tags r:id="rId9"/>
            </p:custDataLst>
          </p:nvPr>
        </p:nvSpPr>
        <p:spPr bwMode="auto">
          <a:xfrm>
            <a:off x="10074275" y="5600700"/>
            <a:ext cx="346075" cy="311150"/>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00" name="Rectangle 1799">
            <a:extLst>
              <a:ext uri="{FF2B5EF4-FFF2-40B4-BE49-F238E27FC236}">
                <a16:creationId xmlns:a16="http://schemas.microsoft.com/office/drawing/2014/main" id="{A8B6F4B1-00A7-79DE-EA22-2C0A0BDF7B3E}"/>
              </a:ext>
            </a:extLst>
          </p:cNvPr>
          <p:cNvSpPr/>
          <p:nvPr>
            <p:custDataLst>
              <p:tags r:id="rId10"/>
            </p:custDataLst>
          </p:nvPr>
        </p:nvSpPr>
        <p:spPr bwMode="auto">
          <a:xfrm>
            <a:off x="10001250" y="5595938"/>
            <a:ext cx="73025" cy="315912"/>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07" name="Rectangle 1606">
            <a:extLst>
              <a:ext uri="{FF2B5EF4-FFF2-40B4-BE49-F238E27FC236}">
                <a16:creationId xmlns:a16="http://schemas.microsoft.com/office/drawing/2014/main" id="{E69AA69F-D837-14AC-D00B-689CEFBCE5ED}"/>
              </a:ext>
            </a:extLst>
          </p:cNvPr>
          <p:cNvSpPr/>
          <p:nvPr>
            <p:custDataLst>
              <p:tags r:id="rId11"/>
            </p:custDataLst>
          </p:nvPr>
        </p:nvSpPr>
        <p:spPr bwMode="auto">
          <a:xfrm>
            <a:off x="9913939" y="5589588"/>
            <a:ext cx="87313" cy="322262"/>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98" name="Rectangle 1797">
            <a:extLst>
              <a:ext uri="{FF2B5EF4-FFF2-40B4-BE49-F238E27FC236}">
                <a16:creationId xmlns:a16="http://schemas.microsoft.com/office/drawing/2014/main" id="{1F14106F-126A-961B-E0CC-EB79F6DB5F71}"/>
              </a:ext>
            </a:extLst>
          </p:cNvPr>
          <p:cNvSpPr/>
          <p:nvPr>
            <p:custDataLst>
              <p:tags r:id="rId12"/>
            </p:custDataLst>
          </p:nvPr>
        </p:nvSpPr>
        <p:spPr bwMode="auto">
          <a:xfrm>
            <a:off x="9772650" y="5497513"/>
            <a:ext cx="141288" cy="414337"/>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2" name="Rectangle 1931">
            <a:extLst>
              <a:ext uri="{FF2B5EF4-FFF2-40B4-BE49-F238E27FC236}">
                <a16:creationId xmlns:a16="http://schemas.microsoft.com/office/drawing/2014/main" id="{21EFFC45-1C4D-3960-4D0B-FE2A46AD5B22}"/>
              </a:ext>
            </a:extLst>
          </p:cNvPr>
          <p:cNvSpPr/>
          <p:nvPr>
            <p:custDataLst>
              <p:tags r:id="rId13"/>
            </p:custDataLst>
          </p:nvPr>
        </p:nvSpPr>
        <p:spPr bwMode="auto">
          <a:xfrm>
            <a:off x="9752013" y="5456238"/>
            <a:ext cx="20637" cy="45561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58" name="Rectangle 1557">
            <a:extLst>
              <a:ext uri="{FF2B5EF4-FFF2-40B4-BE49-F238E27FC236}">
                <a16:creationId xmlns:a16="http://schemas.microsoft.com/office/drawing/2014/main" id="{0CF28893-5D4B-F770-DEBE-1592A0B34BBA}"/>
              </a:ext>
            </a:extLst>
          </p:cNvPr>
          <p:cNvSpPr/>
          <p:nvPr>
            <p:custDataLst>
              <p:tags r:id="rId14"/>
            </p:custDataLst>
          </p:nvPr>
        </p:nvSpPr>
        <p:spPr bwMode="auto">
          <a:xfrm>
            <a:off x="9666288" y="5426075"/>
            <a:ext cx="85725" cy="485775"/>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96" name="Rectangle 1795">
            <a:extLst>
              <a:ext uri="{FF2B5EF4-FFF2-40B4-BE49-F238E27FC236}">
                <a16:creationId xmlns:a16="http://schemas.microsoft.com/office/drawing/2014/main" id="{27976016-94A9-A190-A017-7DA77B2B1C52}"/>
              </a:ext>
            </a:extLst>
          </p:cNvPr>
          <p:cNvSpPr/>
          <p:nvPr>
            <p:custDataLst>
              <p:tags r:id="rId15"/>
            </p:custDataLst>
          </p:nvPr>
        </p:nvSpPr>
        <p:spPr bwMode="auto">
          <a:xfrm>
            <a:off x="9513888" y="5397500"/>
            <a:ext cx="152400" cy="514350"/>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1" name="Rectangle 1930">
            <a:extLst>
              <a:ext uri="{FF2B5EF4-FFF2-40B4-BE49-F238E27FC236}">
                <a16:creationId xmlns:a16="http://schemas.microsoft.com/office/drawing/2014/main" id="{D68171A4-1250-1459-6A69-58AFFB14A45D}"/>
              </a:ext>
            </a:extLst>
          </p:cNvPr>
          <p:cNvSpPr/>
          <p:nvPr>
            <p:custDataLst>
              <p:tags r:id="rId16"/>
            </p:custDataLst>
          </p:nvPr>
        </p:nvSpPr>
        <p:spPr bwMode="auto">
          <a:xfrm>
            <a:off x="9197975" y="5394325"/>
            <a:ext cx="315913" cy="51752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06" name="Rectangle 1605">
            <a:extLst>
              <a:ext uri="{FF2B5EF4-FFF2-40B4-BE49-F238E27FC236}">
                <a16:creationId xmlns:a16="http://schemas.microsoft.com/office/drawing/2014/main" id="{470EFFEF-77C9-6C29-77EF-D51AA5B615A7}"/>
              </a:ext>
            </a:extLst>
          </p:cNvPr>
          <p:cNvSpPr/>
          <p:nvPr>
            <p:custDataLst>
              <p:tags r:id="rId17"/>
            </p:custDataLst>
          </p:nvPr>
        </p:nvSpPr>
        <p:spPr bwMode="auto">
          <a:xfrm>
            <a:off x="9123363" y="5387975"/>
            <a:ext cx="74613" cy="5238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9" name="Rectangle 1928">
            <a:extLst>
              <a:ext uri="{FF2B5EF4-FFF2-40B4-BE49-F238E27FC236}">
                <a16:creationId xmlns:a16="http://schemas.microsoft.com/office/drawing/2014/main" id="{4B2EBA54-CC43-67AE-7FAE-27E61B625017}"/>
              </a:ext>
            </a:extLst>
          </p:cNvPr>
          <p:cNvSpPr/>
          <p:nvPr>
            <p:custDataLst>
              <p:tags r:id="rId18"/>
            </p:custDataLst>
          </p:nvPr>
        </p:nvSpPr>
        <p:spPr bwMode="auto">
          <a:xfrm>
            <a:off x="8886825" y="5321300"/>
            <a:ext cx="236538" cy="5905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8" name="Rectangle 1927">
            <a:extLst>
              <a:ext uri="{FF2B5EF4-FFF2-40B4-BE49-F238E27FC236}">
                <a16:creationId xmlns:a16="http://schemas.microsoft.com/office/drawing/2014/main" id="{A7528B66-FC0C-AF2A-7E86-B83A29C9B175}"/>
              </a:ext>
            </a:extLst>
          </p:cNvPr>
          <p:cNvSpPr/>
          <p:nvPr>
            <p:custDataLst>
              <p:tags r:id="rId19"/>
            </p:custDataLst>
          </p:nvPr>
        </p:nvSpPr>
        <p:spPr bwMode="auto">
          <a:xfrm>
            <a:off x="8647113" y="5321300"/>
            <a:ext cx="239712" cy="5905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7" name="Rectangle 1926">
            <a:extLst>
              <a:ext uri="{FF2B5EF4-FFF2-40B4-BE49-F238E27FC236}">
                <a16:creationId xmlns:a16="http://schemas.microsoft.com/office/drawing/2014/main" id="{A1740945-D12E-78B3-60B8-835EF9FC9A26}"/>
              </a:ext>
            </a:extLst>
          </p:cNvPr>
          <p:cNvSpPr/>
          <p:nvPr>
            <p:custDataLst>
              <p:tags r:id="rId20"/>
            </p:custDataLst>
          </p:nvPr>
        </p:nvSpPr>
        <p:spPr bwMode="auto">
          <a:xfrm>
            <a:off x="8493125" y="5294313"/>
            <a:ext cx="153988" cy="61753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5" name="Rectangle 1924">
            <a:extLst>
              <a:ext uri="{FF2B5EF4-FFF2-40B4-BE49-F238E27FC236}">
                <a16:creationId xmlns:a16="http://schemas.microsoft.com/office/drawing/2014/main" id="{87FD6E85-096B-E1DF-A036-42EE3EC91285}"/>
              </a:ext>
            </a:extLst>
          </p:cNvPr>
          <p:cNvSpPr/>
          <p:nvPr>
            <p:custDataLst>
              <p:tags r:id="rId21"/>
            </p:custDataLst>
          </p:nvPr>
        </p:nvSpPr>
        <p:spPr bwMode="auto">
          <a:xfrm>
            <a:off x="8399463" y="5276850"/>
            <a:ext cx="93662" cy="6350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04" name="Rectangle 1603">
            <a:extLst>
              <a:ext uri="{FF2B5EF4-FFF2-40B4-BE49-F238E27FC236}">
                <a16:creationId xmlns:a16="http://schemas.microsoft.com/office/drawing/2014/main" id="{FA03EA72-6919-C7D2-FBE9-79A4130EB13B}"/>
              </a:ext>
            </a:extLst>
          </p:cNvPr>
          <p:cNvSpPr/>
          <p:nvPr>
            <p:custDataLst>
              <p:tags r:id="rId22"/>
            </p:custDataLst>
          </p:nvPr>
        </p:nvSpPr>
        <p:spPr bwMode="auto">
          <a:xfrm>
            <a:off x="8370888" y="5268913"/>
            <a:ext cx="28575" cy="64293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85" name="Rectangle 1784">
            <a:extLst>
              <a:ext uri="{FF2B5EF4-FFF2-40B4-BE49-F238E27FC236}">
                <a16:creationId xmlns:a16="http://schemas.microsoft.com/office/drawing/2014/main" id="{21368224-FA74-BB7B-2120-98ABB929ABFD}"/>
              </a:ext>
            </a:extLst>
          </p:cNvPr>
          <p:cNvSpPr/>
          <p:nvPr>
            <p:custDataLst>
              <p:tags r:id="rId23"/>
            </p:custDataLst>
          </p:nvPr>
        </p:nvSpPr>
        <p:spPr bwMode="auto">
          <a:xfrm>
            <a:off x="8253413" y="5243513"/>
            <a:ext cx="117475" cy="668337"/>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03" name="Rectangle 1602">
            <a:extLst>
              <a:ext uri="{FF2B5EF4-FFF2-40B4-BE49-F238E27FC236}">
                <a16:creationId xmlns:a16="http://schemas.microsoft.com/office/drawing/2014/main" id="{44DBE34D-888A-2946-B383-B5C02DC0B0E2}"/>
              </a:ext>
            </a:extLst>
          </p:cNvPr>
          <p:cNvSpPr/>
          <p:nvPr>
            <p:custDataLst>
              <p:tags r:id="rId24"/>
            </p:custDataLst>
          </p:nvPr>
        </p:nvSpPr>
        <p:spPr bwMode="auto">
          <a:xfrm>
            <a:off x="7577138" y="5243513"/>
            <a:ext cx="676275" cy="66833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4" name="Rectangle 1923">
            <a:extLst>
              <a:ext uri="{FF2B5EF4-FFF2-40B4-BE49-F238E27FC236}">
                <a16:creationId xmlns:a16="http://schemas.microsoft.com/office/drawing/2014/main" id="{A11EFC9D-DBFA-9D39-E0AB-F9474F01D406}"/>
              </a:ext>
            </a:extLst>
          </p:cNvPr>
          <p:cNvSpPr/>
          <p:nvPr>
            <p:custDataLst>
              <p:tags r:id="rId25"/>
            </p:custDataLst>
          </p:nvPr>
        </p:nvSpPr>
        <p:spPr bwMode="auto">
          <a:xfrm>
            <a:off x="7318375" y="5241925"/>
            <a:ext cx="258763" cy="66992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01" name="Rectangle 1600">
            <a:extLst>
              <a:ext uri="{FF2B5EF4-FFF2-40B4-BE49-F238E27FC236}">
                <a16:creationId xmlns:a16="http://schemas.microsoft.com/office/drawing/2014/main" id="{7E56A228-F956-A413-ECBF-6F1BBDB5B50B}"/>
              </a:ext>
            </a:extLst>
          </p:cNvPr>
          <p:cNvSpPr/>
          <p:nvPr>
            <p:custDataLst>
              <p:tags r:id="rId26"/>
            </p:custDataLst>
          </p:nvPr>
        </p:nvSpPr>
        <p:spPr bwMode="auto">
          <a:xfrm>
            <a:off x="7280275" y="5229225"/>
            <a:ext cx="38100" cy="68262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57" name="Rectangle 1556">
            <a:extLst>
              <a:ext uri="{FF2B5EF4-FFF2-40B4-BE49-F238E27FC236}">
                <a16:creationId xmlns:a16="http://schemas.microsoft.com/office/drawing/2014/main" id="{834AF2FF-C10C-1215-D259-DF0A01260C84}"/>
              </a:ext>
            </a:extLst>
          </p:cNvPr>
          <p:cNvSpPr/>
          <p:nvPr>
            <p:custDataLst>
              <p:tags r:id="rId27"/>
            </p:custDataLst>
          </p:nvPr>
        </p:nvSpPr>
        <p:spPr bwMode="auto">
          <a:xfrm>
            <a:off x="7242175" y="5227638"/>
            <a:ext cx="38100" cy="684212"/>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55" name="Rectangle 1554">
            <a:extLst>
              <a:ext uri="{FF2B5EF4-FFF2-40B4-BE49-F238E27FC236}">
                <a16:creationId xmlns:a16="http://schemas.microsoft.com/office/drawing/2014/main" id="{14F08C9E-90D6-657A-C525-B5923399DBF4}"/>
              </a:ext>
            </a:extLst>
          </p:cNvPr>
          <p:cNvSpPr/>
          <p:nvPr>
            <p:custDataLst>
              <p:tags r:id="rId28"/>
            </p:custDataLst>
          </p:nvPr>
        </p:nvSpPr>
        <p:spPr bwMode="auto">
          <a:xfrm>
            <a:off x="7154863" y="5221288"/>
            <a:ext cx="87313" cy="690562"/>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2" name="Rectangle 1921">
            <a:extLst>
              <a:ext uri="{FF2B5EF4-FFF2-40B4-BE49-F238E27FC236}">
                <a16:creationId xmlns:a16="http://schemas.microsoft.com/office/drawing/2014/main" id="{36192529-C82D-E32C-21DF-C132CE3498F2}"/>
              </a:ext>
            </a:extLst>
          </p:cNvPr>
          <p:cNvSpPr/>
          <p:nvPr>
            <p:custDataLst>
              <p:tags r:id="rId29"/>
            </p:custDataLst>
          </p:nvPr>
        </p:nvSpPr>
        <p:spPr bwMode="auto">
          <a:xfrm>
            <a:off x="7105650" y="5183188"/>
            <a:ext cx="49213" cy="72866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53" name="Rectangle 1552">
            <a:extLst>
              <a:ext uri="{FF2B5EF4-FFF2-40B4-BE49-F238E27FC236}">
                <a16:creationId xmlns:a16="http://schemas.microsoft.com/office/drawing/2014/main" id="{B827D09A-3E3A-D473-BA74-44B97FD83592}"/>
              </a:ext>
            </a:extLst>
          </p:cNvPr>
          <p:cNvSpPr/>
          <p:nvPr>
            <p:custDataLst>
              <p:tags r:id="rId30"/>
            </p:custDataLst>
          </p:nvPr>
        </p:nvSpPr>
        <p:spPr bwMode="auto">
          <a:xfrm>
            <a:off x="7008813" y="5181600"/>
            <a:ext cx="96838" cy="7302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20" name="Rectangle 1919">
            <a:extLst>
              <a:ext uri="{FF2B5EF4-FFF2-40B4-BE49-F238E27FC236}">
                <a16:creationId xmlns:a16="http://schemas.microsoft.com/office/drawing/2014/main" id="{54A8F595-1DD3-1912-7095-446510273E4F}"/>
              </a:ext>
            </a:extLst>
          </p:cNvPr>
          <p:cNvSpPr/>
          <p:nvPr>
            <p:custDataLst>
              <p:tags r:id="rId31"/>
            </p:custDataLst>
          </p:nvPr>
        </p:nvSpPr>
        <p:spPr bwMode="auto">
          <a:xfrm>
            <a:off x="6704013" y="5164138"/>
            <a:ext cx="304800" cy="74771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19" name="Rectangle 1918">
            <a:extLst>
              <a:ext uri="{FF2B5EF4-FFF2-40B4-BE49-F238E27FC236}">
                <a16:creationId xmlns:a16="http://schemas.microsoft.com/office/drawing/2014/main" id="{2D0F6A17-ADCE-C38A-AF5A-D1400279E3F3}"/>
              </a:ext>
            </a:extLst>
          </p:cNvPr>
          <p:cNvSpPr/>
          <p:nvPr>
            <p:custDataLst>
              <p:tags r:id="rId32"/>
            </p:custDataLst>
          </p:nvPr>
        </p:nvSpPr>
        <p:spPr bwMode="auto">
          <a:xfrm>
            <a:off x="6510338" y="5148263"/>
            <a:ext cx="193675" cy="7635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95" name="Rectangle 1794">
            <a:extLst>
              <a:ext uri="{FF2B5EF4-FFF2-40B4-BE49-F238E27FC236}">
                <a16:creationId xmlns:a16="http://schemas.microsoft.com/office/drawing/2014/main" id="{4223A26A-28ED-266B-EBA4-BBD1FF8F5C6C}"/>
              </a:ext>
            </a:extLst>
          </p:cNvPr>
          <p:cNvSpPr/>
          <p:nvPr>
            <p:custDataLst>
              <p:tags r:id="rId33"/>
            </p:custDataLst>
          </p:nvPr>
        </p:nvSpPr>
        <p:spPr bwMode="auto">
          <a:xfrm>
            <a:off x="6232525" y="5148263"/>
            <a:ext cx="277813" cy="763587"/>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17" name="Rectangle 1916">
            <a:extLst>
              <a:ext uri="{FF2B5EF4-FFF2-40B4-BE49-F238E27FC236}">
                <a16:creationId xmlns:a16="http://schemas.microsoft.com/office/drawing/2014/main" id="{D5D8453F-2541-A9E8-35DC-D56922217E7B}"/>
              </a:ext>
            </a:extLst>
          </p:cNvPr>
          <p:cNvSpPr/>
          <p:nvPr>
            <p:custDataLst>
              <p:tags r:id="rId34"/>
            </p:custDataLst>
          </p:nvPr>
        </p:nvSpPr>
        <p:spPr bwMode="auto">
          <a:xfrm>
            <a:off x="6037263" y="5145088"/>
            <a:ext cx="195262" cy="76676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18" name="Rectangle 1817">
            <a:extLst>
              <a:ext uri="{FF2B5EF4-FFF2-40B4-BE49-F238E27FC236}">
                <a16:creationId xmlns:a16="http://schemas.microsoft.com/office/drawing/2014/main" id="{E4DBE60A-33BF-D4EC-BC93-73866CC9278D}"/>
              </a:ext>
            </a:extLst>
          </p:cNvPr>
          <p:cNvSpPr/>
          <p:nvPr>
            <p:custDataLst>
              <p:tags r:id="rId35"/>
            </p:custDataLst>
          </p:nvPr>
        </p:nvSpPr>
        <p:spPr bwMode="auto">
          <a:xfrm>
            <a:off x="6007100" y="5132388"/>
            <a:ext cx="30163" cy="779462"/>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51" name="Rectangle 1550">
            <a:extLst>
              <a:ext uri="{FF2B5EF4-FFF2-40B4-BE49-F238E27FC236}">
                <a16:creationId xmlns:a16="http://schemas.microsoft.com/office/drawing/2014/main" id="{A4D3A187-9853-41D0-7C7F-8FB9182266B5}"/>
              </a:ext>
            </a:extLst>
          </p:cNvPr>
          <p:cNvSpPr/>
          <p:nvPr>
            <p:custDataLst>
              <p:tags r:id="rId36"/>
            </p:custDataLst>
          </p:nvPr>
        </p:nvSpPr>
        <p:spPr bwMode="auto">
          <a:xfrm>
            <a:off x="5943600" y="5113338"/>
            <a:ext cx="63500" cy="798512"/>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98" name="Rectangle 1597">
            <a:extLst>
              <a:ext uri="{FF2B5EF4-FFF2-40B4-BE49-F238E27FC236}">
                <a16:creationId xmlns:a16="http://schemas.microsoft.com/office/drawing/2014/main" id="{674C96DA-B668-FCFD-3979-189940E960A6}"/>
              </a:ext>
            </a:extLst>
          </p:cNvPr>
          <p:cNvSpPr/>
          <p:nvPr>
            <p:custDataLst>
              <p:tags r:id="rId37"/>
            </p:custDataLst>
          </p:nvPr>
        </p:nvSpPr>
        <p:spPr bwMode="auto">
          <a:xfrm>
            <a:off x="5878513" y="5110163"/>
            <a:ext cx="65088" cy="80168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96" name="Rectangle 1595">
            <a:extLst>
              <a:ext uri="{FF2B5EF4-FFF2-40B4-BE49-F238E27FC236}">
                <a16:creationId xmlns:a16="http://schemas.microsoft.com/office/drawing/2014/main" id="{A69973E9-C9A9-9399-51F5-35A4FB1D838C}"/>
              </a:ext>
            </a:extLst>
          </p:cNvPr>
          <p:cNvSpPr/>
          <p:nvPr>
            <p:custDataLst>
              <p:tags r:id="rId38"/>
            </p:custDataLst>
          </p:nvPr>
        </p:nvSpPr>
        <p:spPr bwMode="auto">
          <a:xfrm>
            <a:off x="5699125" y="5110163"/>
            <a:ext cx="179388" cy="80168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94" name="Rectangle 1593">
            <a:extLst>
              <a:ext uri="{FF2B5EF4-FFF2-40B4-BE49-F238E27FC236}">
                <a16:creationId xmlns:a16="http://schemas.microsoft.com/office/drawing/2014/main" id="{AA7999B6-3340-23C3-3BC3-DD1F9069AF75}"/>
              </a:ext>
            </a:extLst>
          </p:cNvPr>
          <p:cNvSpPr/>
          <p:nvPr>
            <p:custDataLst>
              <p:tags r:id="rId39"/>
            </p:custDataLst>
          </p:nvPr>
        </p:nvSpPr>
        <p:spPr bwMode="auto">
          <a:xfrm>
            <a:off x="5599113" y="5110163"/>
            <a:ext cx="100013" cy="80168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92" name="Rectangle 1591">
            <a:extLst>
              <a:ext uri="{FF2B5EF4-FFF2-40B4-BE49-F238E27FC236}">
                <a16:creationId xmlns:a16="http://schemas.microsoft.com/office/drawing/2014/main" id="{6237915A-231F-29B0-A177-F4E5BE0E5718}"/>
              </a:ext>
            </a:extLst>
          </p:cNvPr>
          <p:cNvSpPr/>
          <p:nvPr>
            <p:custDataLst>
              <p:tags r:id="rId40"/>
            </p:custDataLst>
          </p:nvPr>
        </p:nvSpPr>
        <p:spPr bwMode="auto">
          <a:xfrm>
            <a:off x="5524500" y="5110163"/>
            <a:ext cx="74613" cy="801687"/>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49" name="Rectangle 1548">
            <a:extLst>
              <a:ext uri="{FF2B5EF4-FFF2-40B4-BE49-F238E27FC236}">
                <a16:creationId xmlns:a16="http://schemas.microsoft.com/office/drawing/2014/main" id="{8106EB42-F15A-9841-9FB1-0A223345920E}"/>
              </a:ext>
            </a:extLst>
          </p:cNvPr>
          <p:cNvSpPr/>
          <p:nvPr>
            <p:custDataLst>
              <p:tags r:id="rId41"/>
            </p:custDataLst>
          </p:nvPr>
        </p:nvSpPr>
        <p:spPr bwMode="auto">
          <a:xfrm>
            <a:off x="5459413" y="5106988"/>
            <a:ext cx="65088" cy="804862"/>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15" name="Rectangle 1914">
            <a:extLst>
              <a:ext uri="{FF2B5EF4-FFF2-40B4-BE49-F238E27FC236}">
                <a16:creationId xmlns:a16="http://schemas.microsoft.com/office/drawing/2014/main" id="{974C01C9-24AB-10D5-EC97-5154E06EC6C9}"/>
              </a:ext>
            </a:extLst>
          </p:cNvPr>
          <p:cNvSpPr/>
          <p:nvPr>
            <p:custDataLst>
              <p:tags r:id="rId42"/>
            </p:custDataLst>
          </p:nvPr>
        </p:nvSpPr>
        <p:spPr bwMode="auto">
          <a:xfrm>
            <a:off x="5164138" y="5083175"/>
            <a:ext cx="295275" cy="8286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14" name="Rectangle 1913">
            <a:extLst>
              <a:ext uri="{FF2B5EF4-FFF2-40B4-BE49-F238E27FC236}">
                <a16:creationId xmlns:a16="http://schemas.microsoft.com/office/drawing/2014/main" id="{E2850CC8-EA35-EBED-C1EB-31E93787E81B}"/>
              </a:ext>
            </a:extLst>
          </p:cNvPr>
          <p:cNvSpPr/>
          <p:nvPr>
            <p:custDataLst>
              <p:tags r:id="rId43"/>
            </p:custDataLst>
          </p:nvPr>
        </p:nvSpPr>
        <p:spPr bwMode="auto">
          <a:xfrm>
            <a:off x="5118100" y="5060950"/>
            <a:ext cx="46038" cy="8509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78" name="Rectangle 1777">
            <a:extLst>
              <a:ext uri="{FF2B5EF4-FFF2-40B4-BE49-F238E27FC236}">
                <a16:creationId xmlns:a16="http://schemas.microsoft.com/office/drawing/2014/main" id="{BF95AEEC-4BB5-FA13-D161-7224B5A2EF97}"/>
              </a:ext>
            </a:extLst>
          </p:cNvPr>
          <p:cNvSpPr/>
          <p:nvPr>
            <p:custDataLst>
              <p:tags r:id="rId44"/>
            </p:custDataLst>
          </p:nvPr>
        </p:nvSpPr>
        <p:spPr bwMode="auto">
          <a:xfrm>
            <a:off x="4976813" y="5051425"/>
            <a:ext cx="141288" cy="860425"/>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11" name="Rectangle 1910">
            <a:extLst>
              <a:ext uri="{FF2B5EF4-FFF2-40B4-BE49-F238E27FC236}">
                <a16:creationId xmlns:a16="http://schemas.microsoft.com/office/drawing/2014/main" id="{5F59EC76-4A79-8248-CE26-D490D1DC8E5F}"/>
              </a:ext>
            </a:extLst>
          </p:cNvPr>
          <p:cNvSpPr/>
          <p:nvPr>
            <p:custDataLst>
              <p:tags r:id="rId45"/>
            </p:custDataLst>
          </p:nvPr>
        </p:nvSpPr>
        <p:spPr bwMode="auto">
          <a:xfrm>
            <a:off x="4884738" y="5035550"/>
            <a:ext cx="92075" cy="8763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73" name="Rectangle 1772">
            <a:extLst>
              <a:ext uri="{FF2B5EF4-FFF2-40B4-BE49-F238E27FC236}">
                <a16:creationId xmlns:a16="http://schemas.microsoft.com/office/drawing/2014/main" id="{328431BC-6980-0E08-E870-044E2FEE209F}"/>
              </a:ext>
            </a:extLst>
          </p:cNvPr>
          <p:cNvSpPr/>
          <p:nvPr>
            <p:custDataLst>
              <p:tags r:id="rId46"/>
            </p:custDataLst>
          </p:nvPr>
        </p:nvSpPr>
        <p:spPr bwMode="auto">
          <a:xfrm>
            <a:off x="4813300" y="5035550"/>
            <a:ext cx="71438" cy="876300"/>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09" name="Rectangle 1908">
            <a:extLst>
              <a:ext uri="{FF2B5EF4-FFF2-40B4-BE49-F238E27FC236}">
                <a16:creationId xmlns:a16="http://schemas.microsoft.com/office/drawing/2014/main" id="{E730B81A-0AC0-356A-011E-141ACDA18DAE}"/>
              </a:ext>
            </a:extLst>
          </p:cNvPr>
          <p:cNvSpPr/>
          <p:nvPr>
            <p:custDataLst>
              <p:tags r:id="rId47"/>
            </p:custDataLst>
          </p:nvPr>
        </p:nvSpPr>
        <p:spPr bwMode="auto">
          <a:xfrm>
            <a:off x="4757738" y="5024438"/>
            <a:ext cx="55562" cy="88741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07" name="Rectangle 1906">
            <a:extLst>
              <a:ext uri="{FF2B5EF4-FFF2-40B4-BE49-F238E27FC236}">
                <a16:creationId xmlns:a16="http://schemas.microsoft.com/office/drawing/2014/main" id="{2B301FE2-48B3-2028-9363-97084928E8DA}"/>
              </a:ext>
            </a:extLst>
          </p:cNvPr>
          <p:cNvSpPr/>
          <p:nvPr>
            <p:custDataLst>
              <p:tags r:id="rId48"/>
            </p:custDataLst>
          </p:nvPr>
        </p:nvSpPr>
        <p:spPr bwMode="auto">
          <a:xfrm>
            <a:off x="4638675" y="5021263"/>
            <a:ext cx="119063" cy="8905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05" name="Rectangle 1904">
            <a:extLst>
              <a:ext uri="{FF2B5EF4-FFF2-40B4-BE49-F238E27FC236}">
                <a16:creationId xmlns:a16="http://schemas.microsoft.com/office/drawing/2014/main" id="{22541DB3-C5A9-1F3D-9087-5F6CB4934F4F}"/>
              </a:ext>
            </a:extLst>
          </p:cNvPr>
          <p:cNvSpPr/>
          <p:nvPr>
            <p:custDataLst>
              <p:tags r:id="rId49"/>
            </p:custDataLst>
          </p:nvPr>
        </p:nvSpPr>
        <p:spPr bwMode="auto">
          <a:xfrm>
            <a:off x="4567238" y="5018088"/>
            <a:ext cx="71437" cy="89376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03" name="Rectangle 1902">
            <a:extLst>
              <a:ext uri="{FF2B5EF4-FFF2-40B4-BE49-F238E27FC236}">
                <a16:creationId xmlns:a16="http://schemas.microsoft.com/office/drawing/2014/main" id="{D35443E5-0BAB-0BF9-1372-4EEF3E04E41F}"/>
              </a:ext>
            </a:extLst>
          </p:cNvPr>
          <p:cNvSpPr/>
          <p:nvPr>
            <p:custDataLst>
              <p:tags r:id="rId50"/>
            </p:custDataLst>
          </p:nvPr>
        </p:nvSpPr>
        <p:spPr bwMode="auto">
          <a:xfrm>
            <a:off x="4522788" y="5006975"/>
            <a:ext cx="44450" cy="9048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01" name="Rectangle 1900">
            <a:extLst>
              <a:ext uri="{FF2B5EF4-FFF2-40B4-BE49-F238E27FC236}">
                <a16:creationId xmlns:a16="http://schemas.microsoft.com/office/drawing/2014/main" id="{A8D82B1C-3F16-C199-2EB8-9B3924C77880}"/>
              </a:ext>
            </a:extLst>
          </p:cNvPr>
          <p:cNvSpPr/>
          <p:nvPr>
            <p:custDataLst>
              <p:tags r:id="rId51"/>
            </p:custDataLst>
          </p:nvPr>
        </p:nvSpPr>
        <p:spPr bwMode="auto">
          <a:xfrm>
            <a:off x="4395788" y="4994275"/>
            <a:ext cx="127000" cy="9175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14" name="Rectangle 1813">
            <a:extLst>
              <a:ext uri="{FF2B5EF4-FFF2-40B4-BE49-F238E27FC236}">
                <a16:creationId xmlns:a16="http://schemas.microsoft.com/office/drawing/2014/main" id="{1E2976F9-AD84-44AD-639E-5D79ACA9A9E1}"/>
              </a:ext>
            </a:extLst>
          </p:cNvPr>
          <p:cNvSpPr/>
          <p:nvPr>
            <p:custDataLst>
              <p:tags r:id="rId52"/>
            </p:custDataLst>
          </p:nvPr>
        </p:nvSpPr>
        <p:spPr bwMode="auto">
          <a:xfrm>
            <a:off x="4237038" y="4991100"/>
            <a:ext cx="158750" cy="920750"/>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99" name="Rectangle 1898">
            <a:extLst>
              <a:ext uri="{FF2B5EF4-FFF2-40B4-BE49-F238E27FC236}">
                <a16:creationId xmlns:a16="http://schemas.microsoft.com/office/drawing/2014/main" id="{D72D95AA-D454-F94A-CD54-610E47118E99}"/>
              </a:ext>
            </a:extLst>
          </p:cNvPr>
          <p:cNvSpPr/>
          <p:nvPr>
            <p:custDataLst>
              <p:tags r:id="rId53"/>
            </p:custDataLst>
          </p:nvPr>
        </p:nvSpPr>
        <p:spPr bwMode="auto">
          <a:xfrm>
            <a:off x="4041775" y="4973638"/>
            <a:ext cx="195263" cy="93821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98" name="Rectangle 1897">
            <a:extLst>
              <a:ext uri="{FF2B5EF4-FFF2-40B4-BE49-F238E27FC236}">
                <a16:creationId xmlns:a16="http://schemas.microsoft.com/office/drawing/2014/main" id="{55CD34BC-7154-F7AD-50A4-6AE7CB2B8E3B}"/>
              </a:ext>
            </a:extLst>
          </p:cNvPr>
          <p:cNvSpPr/>
          <p:nvPr>
            <p:custDataLst>
              <p:tags r:id="rId54"/>
            </p:custDataLst>
          </p:nvPr>
        </p:nvSpPr>
        <p:spPr bwMode="auto">
          <a:xfrm>
            <a:off x="3971925" y="4964113"/>
            <a:ext cx="69850" cy="94773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96" name="Rectangle 1895">
            <a:extLst>
              <a:ext uri="{FF2B5EF4-FFF2-40B4-BE49-F238E27FC236}">
                <a16:creationId xmlns:a16="http://schemas.microsoft.com/office/drawing/2014/main" id="{1085A769-EEB4-769E-32A5-33D91DD6025A}"/>
              </a:ext>
            </a:extLst>
          </p:cNvPr>
          <p:cNvSpPr/>
          <p:nvPr>
            <p:custDataLst>
              <p:tags r:id="rId55"/>
            </p:custDataLst>
          </p:nvPr>
        </p:nvSpPr>
        <p:spPr bwMode="auto">
          <a:xfrm>
            <a:off x="3795713" y="4964113"/>
            <a:ext cx="176212" cy="94773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13" name="Rectangle 1812">
            <a:extLst>
              <a:ext uri="{FF2B5EF4-FFF2-40B4-BE49-F238E27FC236}">
                <a16:creationId xmlns:a16="http://schemas.microsoft.com/office/drawing/2014/main" id="{93E4C159-3E5E-6B55-68BD-5455139095F6}"/>
              </a:ext>
            </a:extLst>
          </p:cNvPr>
          <p:cNvSpPr/>
          <p:nvPr>
            <p:custDataLst>
              <p:tags r:id="rId56"/>
            </p:custDataLst>
          </p:nvPr>
        </p:nvSpPr>
        <p:spPr bwMode="auto">
          <a:xfrm>
            <a:off x="3692525" y="4949825"/>
            <a:ext cx="103188" cy="962025"/>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83" name="Rectangle 1782">
            <a:extLst>
              <a:ext uri="{FF2B5EF4-FFF2-40B4-BE49-F238E27FC236}">
                <a16:creationId xmlns:a16="http://schemas.microsoft.com/office/drawing/2014/main" id="{7CC2B137-4695-ADD2-9BC7-C066FB9DD5E5}"/>
              </a:ext>
            </a:extLst>
          </p:cNvPr>
          <p:cNvSpPr/>
          <p:nvPr>
            <p:custDataLst>
              <p:tags r:id="rId57"/>
            </p:custDataLst>
          </p:nvPr>
        </p:nvSpPr>
        <p:spPr bwMode="auto">
          <a:xfrm>
            <a:off x="3214688" y="4946650"/>
            <a:ext cx="477838" cy="965200"/>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92" name="Rectangle 1891">
            <a:extLst>
              <a:ext uri="{FF2B5EF4-FFF2-40B4-BE49-F238E27FC236}">
                <a16:creationId xmlns:a16="http://schemas.microsoft.com/office/drawing/2014/main" id="{A927A1D7-DAD9-243F-13BF-0607CA216F45}"/>
              </a:ext>
            </a:extLst>
          </p:cNvPr>
          <p:cNvSpPr/>
          <p:nvPr>
            <p:custDataLst>
              <p:tags r:id="rId58"/>
            </p:custDataLst>
          </p:nvPr>
        </p:nvSpPr>
        <p:spPr bwMode="auto">
          <a:xfrm>
            <a:off x="3119438" y="4943475"/>
            <a:ext cx="95250" cy="9683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90" name="Rectangle 1889">
            <a:extLst>
              <a:ext uri="{FF2B5EF4-FFF2-40B4-BE49-F238E27FC236}">
                <a16:creationId xmlns:a16="http://schemas.microsoft.com/office/drawing/2014/main" id="{41DD8E35-2F01-C775-957E-2A395B41448B}"/>
              </a:ext>
            </a:extLst>
          </p:cNvPr>
          <p:cNvSpPr/>
          <p:nvPr>
            <p:custDataLst>
              <p:tags r:id="rId59"/>
            </p:custDataLst>
          </p:nvPr>
        </p:nvSpPr>
        <p:spPr bwMode="auto">
          <a:xfrm>
            <a:off x="3011488" y="4941888"/>
            <a:ext cx="107950" cy="969962"/>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88" name="Rectangle 1887">
            <a:extLst>
              <a:ext uri="{FF2B5EF4-FFF2-40B4-BE49-F238E27FC236}">
                <a16:creationId xmlns:a16="http://schemas.microsoft.com/office/drawing/2014/main" id="{BB0D021F-94E2-C46B-96E9-F93748875EDC}"/>
              </a:ext>
            </a:extLst>
          </p:cNvPr>
          <p:cNvSpPr/>
          <p:nvPr>
            <p:custDataLst>
              <p:tags r:id="rId60"/>
            </p:custDataLst>
          </p:nvPr>
        </p:nvSpPr>
        <p:spPr bwMode="auto">
          <a:xfrm>
            <a:off x="2963863" y="4938713"/>
            <a:ext cx="47625" cy="97313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47" name="Rectangle 1546">
            <a:extLst>
              <a:ext uri="{FF2B5EF4-FFF2-40B4-BE49-F238E27FC236}">
                <a16:creationId xmlns:a16="http://schemas.microsoft.com/office/drawing/2014/main" id="{01E6152F-BA3E-6AF3-736B-1094C6A9C3E1}"/>
              </a:ext>
            </a:extLst>
          </p:cNvPr>
          <p:cNvSpPr/>
          <p:nvPr>
            <p:custDataLst>
              <p:tags r:id="rId61"/>
            </p:custDataLst>
          </p:nvPr>
        </p:nvSpPr>
        <p:spPr bwMode="auto">
          <a:xfrm>
            <a:off x="2957513" y="4933950"/>
            <a:ext cx="6350" cy="97790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793" name="Rectangle 1792">
            <a:extLst>
              <a:ext uri="{FF2B5EF4-FFF2-40B4-BE49-F238E27FC236}">
                <a16:creationId xmlns:a16="http://schemas.microsoft.com/office/drawing/2014/main" id="{598A3CC3-FB3F-815D-A68E-3088446B8477}"/>
              </a:ext>
            </a:extLst>
          </p:cNvPr>
          <p:cNvSpPr/>
          <p:nvPr>
            <p:custDataLst>
              <p:tags r:id="rId62"/>
            </p:custDataLst>
          </p:nvPr>
        </p:nvSpPr>
        <p:spPr bwMode="auto">
          <a:xfrm>
            <a:off x="2822575" y="4933950"/>
            <a:ext cx="134938" cy="977900"/>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85" name="Rectangle 1884">
            <a:extLst>
              <a:ext uri="{FF2B5EF4-FFF2-40B4-BE49-F238E27FC236}">
                <a16:creationId xmlns:a16="http://schemas.microsoft.com/office/drawing/2014/main" id="{4406387F-ED96-27A2-5856-49418B6D0921}"/>
              </a:ext>
            </a:extLst>
          </p:cNvPr>
          <p:cNvSpPr/>
          <p:nvPr>
            <p:custDataLst>
              <p:tags r:id="rId63"/>
            </p:custDataLst>
          </p:nvPr>
        </p:nvSpPr>
        <p:spPr bwMode="auto">
          <a:xfrm>
            <a:off x="2736850" y="4932363"/>
            <a:ext cx="85725" cy="9794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83" name="Rectangle 1882">
            <a:extLst>
              <a:ext uri="{FF2B5EF4-FFF2-40B4-BE49-F238E27FC236}">
                <a16:creationId xmlns:a16="http://schemas.microsoft.com/office/drawing/2014/main" id="{1ED24C45-97C6-6359-ED5D-77801638220D}"/>
              </a:ext>
            </a:extLst>
          </p:cNvPr>
          <p:cNvSpPr/>
          <p:nvPr>
            <p:custDataLst>
              <p:tags r:id="rId64"/>
            </p:custDataLst>
          </p:nvPr>
        </p:nvSpPr>
        <p:spPr bwMode="auto">
          <a:xfrm>
            <a:off x="2649538" y="4932363"/>
            <a:ext cx="87312" cy="9794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81" name="Rectangle 1880">
            <a:extLst>
              <a:ext uri="{FF2B5EF4-FFF2-40B4-BE49-F238E27FC236}">
                <a16:creationId xmlns:a16="http://schemas.microsoft.com/office/drawing/2014/main" id="{DE90C143-BB3F-34FF-E983-30A57AAFCCD9}"/>
              </a:ext>
            </a:extLst>
          </p:cNvPr>
          <p:cNvSpPr/>
          <p:nvPr>
            <p:custDataLst>
              <p:tags r:id="rId65"/>
            </p:custDataLst>
          </p:nvPr>
        </p:nvSpPr>
        <p:spPr bwMode="auto">
          <a:xfrm>
            <a:off x="2590800" y="4932363"/>
            <a:ext cx="58738" cy="9794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79" name="Rectangle 1878">
            <a:extLst>
              <a:ext uri="{FF2B5EF4-FFF2-40B4-BE49-F238E27FC236}">
                <a16:creationId xmlns:a16="http://schemas.microsoft.com/office/drawing/2014/main" id="{72FDF5D5-78C5-4039-B13E-46FF41140002}"/>
              </a:ext>
            </a:extLst>
          </p:cNvPr>
          <p:cNvSpPr/>
          <p:nvPr>
            <p:custDataLst>
              <p:tags r:id="rId66"/>
            </p:custDataLst>
          </p:nvPr>
        </p:nvSpPr>
        <p:spPr bwMode="auto">
          <a:xfrm>
            <a:off x="2513013" y="4930775"/>
            <a:ext cx="77787" cy="9810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77" name="Rectangle 1876">
            <a:extLst>
              <a:ext uri="{FF2B5EF4-FFF2-40B4-BE49-F238E27FC236}">
                <a16:creationId xmlns:a16="http://schemas.microsoft.com/office/drawing/2014/main" id="{D841AD64-B36B-829C-A45C-CB84B5EDC862}"/>
              </a:ext>
            </a:extLst>
          </p:cNvPr>
          <p:cNvSpPr/>
          <p:nvPr>
            <p:custDataLst>
              <p:tags r:id="rId67"/>
            </p:custDataLst>
          </p:nvPr>
        </p:nvSpPr>
        <p:spPr bwMode="auto">
          <a:xfrm>
            <a:off x="2325688" y="4927600"/>
            <a:ext cx="187325" cy="9842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75" name="Rectangle 1874">
            <a:extLst>
              <a:ext uri="{FF2B5EF4-FFF2-40B4-BE49-F238E27FC236}">
                <a16:creationId xmlns:a16="http://schemas.microsoft.com/office/drawing/2014/main" id="{E50E6E1D-BF43-3E8C-27A3-5D5B342A41EA}"/>
              </a:ext>
            </a:extLst>
          </p:cNvPr>
          <p:cNvSpPr/>
          <p:nvPr>
            <p:custDataLst>
              <p:tags r:id="rId68"/>
            </p:custDataLst>
          </p:nvPr>
        </p:nvSpPr>
        <p:spPr bwMode="auto">
          <a:xfrm>
            <a:off x="2276475" y="4927600"/>
            <a:ext cx="49213" cy="9842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11" name="Rectangle 1810">
            <a:extLst>
              <a:ext uri="{FF2B5EF4-FFF2-40B4-BE49-F238E27FC236}">
                <a16:creationId xmlns:a16="http://schemas.microsoft.com/office/drawing/2014/main" id="{41CFF49F-38C8-30F1-9B71-5D67954FEDA2}"/>
              </a:ext>
            </a:extLst>
          </p:cNvPr>
          <p:cNvSpPr/>
          <p:nvPr>
            <p:custDataLst>
              <p:tags r:id="rId69"/>
            </p:custDataLst>
          </p:nvPr>
        </p:nvSpPr>
        <p:spPr bwMode="auto">
          <a:xfrm>
            <a:off x="1976438" y="4926013"/>
            <a:ext cx="300038" cy="985837"/>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73" name="Rectangle 1872">
            <a:extLst>
              <a:ext uri="{FF2B5EF4-FFF2-40B4-BE49-F238E27FC236}">
                <a16:creationId xmlns:a16="http://schemas.microsoft.com/office/drawing/2014/main" id="{BD0B3111-80BB-0739-68D0-E4E256302FC6}"/>
              </a:ext>
            </a:extLst>
          </p:cNvPr>
          <p:cNvSpPr/>
          <p:nvPr>
            <p:custDataLst>
              <p:tags r:id="rId70"/>
            </p:custDataLst>
          </p:nvPr>
        </p:nvSpPr>
        <p:spPr bwMode="auto">
          <a:xfrm>
            <a:off x="1943100" y="4919663"/>
            <a:ext cx="33338" cy="9921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71" name="Rectangle 1870">
            <a:extLst>
              <a:ext uri="{FF2B5EF4-FFF2-40B4-BE49-F238E27FC236}">
                <a16:creationId xmlns:a16="http://schemas.microsoft.com/office/drawing/2014/main" id="{CB7FB0FA-5664-1D70-AECA-E168B591DBF2}"/>
              </a:ext>
            </a:extLst>
          </p:cNvPr>
          <p:cNvSpPr/>
          <p:nvPr>
            <p:custDataLst>
              <p:tags r:id="rId71"/>
            </p:custDataLst>
          </p:nvPr>
        </p:nvSpPr>
        <p:spPr bwMode="auto">
          <a:xfrm>
            <a:off x="1857375" y="4919663"/>
            <a:ext cx="85725" cy="9921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90" name="Rectangle 1589">
            <a:extLst>
              <a:ext uri="{FF2B5EF4-FFF2-40B4-BE49-F238E27FC236}">
                <a16:creationId xmlns:a16="http://schemas.microsoft.com/office/drawing/2014/main" id="{DE01C31B-48D7-5FD8-99C6-E8B234CC1C2A}"/>
              </a:ext>
            </a:extLst>
          </p:cNvPr>
          <p:cNvSpPr/>
          <p:nvPr>
            <p:custDataLst>
              <p:tags r:id="rId72"/>
            </p:custDataLst>
          </p:nvPr>
        </p:nvSpPr>
        <p:spPr bwMode="auto">
          <a:xfrm>
            <a:off x="1751013" y="4918075"/>
            <a:ext cx="106363" cy="9937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88" name="Rectangle 1587">
            <a:extLst>
              <a:ext uri="{FF2B5EF4-FFF2-40B4-BE49-F238E27FC236}">
                <a16:creationId xmlns:a16="http://schemas.microsoft.com/office/drawing/2014/main" id="{0AAB6CE8-DD6A-DAF7-9008-8962B4257FEC}"/>
              </a:ext>
            </a:extLst>
          </p:cNvPr>
          <p:cNvSpPr/>
          <p:nvPr>
            <p:custDataLst>
              <p:tags r:id="rId73"/>
            </p:custDataLst>
          </p:nvPr>
        </p:nvSpPr>
        <p:spPr bwMode="auto">
          <a:xfrm>
            <a:off x="1579563" y="4918075"/>
            <a:ext cx="171450" cy="9937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86" name="Rectangle 1585">
            <a:extLst>
              <a:ext uri="{FF2B5EF4-FFF2-40B4-BE49-F238E27FC236}">
                <a16:creationId xmlns:a16="http://schemas.microsoft.com/office/drawing/2014/main" id="{BB9EFE39-CB98-1E50-3F4B-A66FC3BA82EC}"/>
              </a:ext>
            </a:extLst>
          </p:cNvPr>
          <p:cNvSpPr/>
          <p:nvPr>
            <p:custDataLst>
              <p:tags r:id="rId74"/>
            </p:custDataLst>
          </p:nvPr>
        </p:nvSpPr>
        <p:spPr bwMode="auto">
          <a:xfrm>
            <a:off x="1508125" y="4918075"/>
            <a:ext cx="71438" cy="9937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84" name="Rectangle 1583">
            <a:extLst>
              <a:ext uri="{FF2B5EF4-FFF2-40B4-BE49-F238E27FC236}">
                <a16:creationId xmlns:a16="http://schemas.microsoft.com/office/drawing/2014/main" id="{C2697A36-B2C2-110B-6C60-AD6B51A41883}"/>
              </a:ext>
            </a:extLst>
          </p:cNvPr>
          <p:cNvSpPr/>
          <p:nvPr>
            <p:custDataLst>
              <p:tags r:id="rId75"/>
            </p:custDataLst>
          </p:nvPr>
        </p:nvSpPr>
        <p:spPr bwMode="auto">
          <a:xfrm>
            <a:off x="1449388" y="4918075"/>
            <a:ext cx="58738" cy="9937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582" name="Rectangle 1581">
            <a:extLst>
              <a:ext uri="{FF2B5EF4-FFF2-40B4-BE49-F238E27FC236}">
                <a16:creationId xmlns:a16="http://schemas.microsoft.com/office/drawing/2014/main" id="{EAD8D91D-337E-4907-3C54-7BAC37BE6B91}"/>
              </a:ext>
            </a:extLst>
          </p:cNvPr>
          <p:cNvSpPr/>
          <p:nvPr>
            <p:custDataLst>
              <p:tags r:id="rId76"/>
            </p:custDataLst>
          </p:nvPr>
        </p:nvSpPr>
        <p:spPr bwMode="auto">
          <a:xfrm>
            <a:off x="1330325" y="4918075"/>
            <a:ext cx="119063" cy="9937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09" name="Rectangle 1808">
            <a:extLst>
              <a:ext uri="{FF2B5EF4-FFF2-40B4-BE49-F238E27FC236}">
                <a16:creationId xmlns:a16="http://schemas.microsoft.com/office/drawing/2014/main" id="{E5F9409F-708E-EAA9-330F-B24372EFE0F5}"/>
              </a:ext>
            </a:extLst>
          </p:cNvPr>
          <p:cNvSpPr/>
          <p:nvPr>
            <p:custDataLst>
              <p:tags r:id="rId77"/>
            </p:custDataLst>
          </p:nvPr>
        </p:nvSpPr>
        <p:spPr bwMode="auto">
          <a:xfrm>
            <a:off x="1204914" y="4918075"/>
            <a:ext cx="125413" cy="993775"/>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69" name="Rectangle 1868">
            <a:extLst>
              <a:ext uri="{FF2B5EF4-FFF2-40B4-BE49-F238E27FC236}">
                <a16:creationId xmlns:a16="http://schemas.microsoft.com/office/drawing/2014/main" id="{4C089122-229C-581D-1D5A-4D8356AFAB1F}"/>
              </a:ext>
            </a:extLst>
          </p:cNvPr>
          <p:cNvSpPr/>
          <p:nvPr>
            <p:custDataLst>
              <p:tags r:id="rId78"/>
            </p:custDataLst>
          </p:nvPr>
        </p:nvSpPr>
        <p:spPr bwMode="auto">
          <a:xfrm>
            <a:off x="1152525" y="4918075"/>
            <a:ext cx="52388" cy="9937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67" name="Rectangle 1866">
            <a:extLst>
              <a:ext uri="{FF2B5EF4-FFF2-40B4-BE49-F238E27FC236}">
                <a16:creationId xmlns:a16="http://schemas.microsoft.com/office/drawing/2014/main" id="{13B28691-585C-99D5-7C57-7D8029661FD3}"/>
              </a:ext>
            </a:extLst>
          </p:cNvPr>
          <p:cNvSpPr/>
          <p:nvPr>
            <p:custDataLst>
              <p:tags r:id="rId79"/>
            </p:custDataLst>
          </p:nvPr>
        </p:nvSpPr>
        <p:spPr bwMode="auto">
          <a:xfrm>
            <a:off x="1019175" y="4918075"/>
            <a:ext cx="133350" cy="9937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65" name="Rectangle 1864">
            <a:extLst>
              <a:ext uri="{FF2B5EF4-FFF2-40B4-BE49-F238E27FC236}">
                <a16:creationId xmlns:a16="http://schemas.microsoft.com/office/drawing/2014/main" id="{E84510AD-AB59-3165-B90D-8265BC336B51}"/>
              </a:ext>
            </a:extLst>
          </p:cNvPr>
          <p:cNvSpPr/>
          <p:nvPr>
            <p:custDataLst>
              <p:tags r:id="rId80"/>
            </p:custDataLst>
          </p:nvPr>
        </p:nvSpPr>
        <p:spPr bwMode="auto">
          <a:xfrm>
            <a:off x="996950" y="4918075"/>
            <a:ext cx="22225" cy="9937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63" name="Rectangle 1862">
            <a:extLst>
              <a:ext uri="{FF2B5EF4-FFF2-40B4-BE49-F238E27FC236}">
                <a16:creationId xmlns:a16="http://schemas.microsoft.com/office/drawing/2014/main" id="{D5546E4C-99A3-3723-B7D5-272BFBD469EC}"/>
              </a:ext>
            </a:extLst>
          </p:cNvPr>
          <p:cNvSpPr/>
          <p:nvPr>
            <p:custDataLst>
              <p:tags r:id="rId81"/>
            </p:custDataLst>
          </p:nvPr>
        </p:nvSpPr>
        <p:spPr bwMode="auto">
          <a:xfrm>
            <a:off x="962025" y="4906963"/>
            <a:ext cx="34925" cy="10048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861" name="Rectangle 1860">
            <a:extLst>
              <a:ext uri="{FF2B5EF4-FFF2-40B4-BE49-F238E27FC236}">
                <a16:creationId xmlns:a16="http://schemas.microsoft.com/office/drawing/2014/main" id="{3C8665F8-67FC-4033-1B2F-E7BE80C21543}"/>
              </a:ext>
            </a:extLst>
          </p:cNvPr>
          <p:cNvSpPr/>
          <p:nvPr>
            <p:custDataLst>
              <p:tags r:id="rId82"/>
            </p:custDataLst>
          </p:nvPr>
        </p:nvSpPr>
        <p:spPr bwMode="auto">
          <a:xfrm>
            <a:off x="868363" y="4906963"/>
            <a:ext cx="93662" cy="1004887"/>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cxnSp>
        <p:nvCxnSpPr>
          <p:cNvPr id="1777" name="Straight Connector 1776">
            <a:extLst>
              <a:ext uri="{FF2B5EF4-FFF2-40B4-BE49-F238E27FC236}">
                <a16:creationId xmlns:a16="http://schemas.microsoft.com/office/drawing/2014/main" id="{84C370E9-5716-DFE1-1086-8E91D85540CB}"/>
              </a:ext>
            </a:extLst>
          </p:cNvPr>
          <p:cNvCxnSpPr/>
          <p:nvPr>
            <p:custDataLst>
              <p:tags r:id="rId83"/>
            </p:custDataLst>
          </p:nvPr>
        </p:nvCxnSpPr>
        <p:spPr bwMode="auto">
          <a:xfrm flipH="1">
            <a:off x="817563" y="457041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31BF3C0-DF1C-4661-A47E-92CED0388023}"/>
              </a:ext>
            </a:extLst>
          </p:cNvPr>
          <p:cNvCxnSpPr/>
          <p:nvPr>
            <p:custDataLst>
              <p:tags r:id="rId84"/>
            </p:custDataLst>
          </p:nvPr>
        </p:nvCxnSpPr>
        <p:spPr bwMode="auto">
          <a:xfrm flipH="1">
            <a:off x="817563" y="501808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76" name="Straight Connector 1775">
            <a:extLst>
              <a:ext uri="{FF2B5EF4-FFF2-40B4-BE49-F238E27FC236}">
                <a16:creationId xmlns:a16="http://schemas.microsoft.com/office/drawing/2014/main" id="{085D0188-090A-8A11-CB41-561BDE0A9295}"/>
              </a:ext>
            </a:extLst>
          </p:cNvPr>
          <p:cNvCxnSpPr/>
          <p:nvPr>
            <p:custDataLst>
              <p:tags r:id="rId85"/>
            </p:custDataLst>
          </p:nvPr>
        </p:nvCxnSpPr>
        <p:spPr bwMode="auto">
          <a:xfrm flipH="1">
            <a:off x="817563" y="546417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0A81BDCC-375C-40E2-8210-1737267E527D}"/>
              </a:ext>
            </a:extLst>
          </p:cNvPr>
          <p:cNvCxnSpPr/>
          <p:nvPr>
            <p:custDataLst>
              <p:tags r:id="rId86"/>
            </p:custDataLst>
          </p:nvPr>
        </p:nvCxnSpPr>
        <p:spPr bwMode="auto">
          <a:xfrm flipH="1">
            <a:off x="817563" y="5911850"/>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4" name="Straight Connector 303">
            <a:extLst>
              <a:ext uri="{FF2B5EF4-FFF2-40B4-BE49-F238E27FC236}">
                <a16:creationId xmlns:a16="http://schemas.microsoft.com/office/drawing/2014/main" id="{702F8172-EFB2-4F29-AC89-30517F4A348F}"/>
              </a:ext>
            </a:extLst>
          </p:cNvPr>
          <p:cNvCxnSpPr/>
          <p:nvPr>
            <p:custDataLst>
              <p:tags r:id="rId87"/>
            </p:custDataLst>
          </p:nvPr>
        </p:nvCxnSpPr>
        <p:spPr bwMode="auto">
          <a:xfrm flipV="1">
            <a:off x="868363" y="4565651"/>
            <a:ext cx="0" cy="1350963"/>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AB6AE650-B2FA-4C4A-9478-B16FBC1A039E}"/>
              </a:ext>
            </a:extLst>
          </p:cNvPr>
          <p:cNvCxnSpPr/>
          <p:nvPr>
            <p:custDataLst>
              <p:tags r:id="rId88"/>
            </p:custDataLst>
          </p:nvPr>
        </p:nvCxnSpPr>
        <p:spPr bwMode="auto">
          <a:xfrm>
            <a:off x="863600" y="5911850"/>
            <a:ext cx="1091882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22" name="Text Placeholder 2">
            <a:extLst>
              <a:ext uri="{FF2B5EF4-FFF2-40B4-BE49-F238E27FC236}">
                <a16:creationId xmlns:a16="http://schemas.microsoft.com/office/drawing/2014/main" id="{D2AF55B4-8383-2F83-7227-56A2C17D4B08}"/>
              </a:ext>
            </a:extLst>
          </p:cNvPr>
          <p:cNvSpPr>
            <a:spLocks noGrp="1"/>
          </p:cNvSpPr>
          <p:nvPr>
            <p:custDataLst>
              <p:tags r:id="rId89"/>
            </p:custDataLst>
          </p:nvPr>
        </p:nvSpPr>
        <p:spPr bwMode="gray">
          <a:xfrm>
            <a:off x="9796463"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F438475-9EDD-459C-A139-22D0C7E734A7}" type="datetime'''''''''''''''''''''''''''''''''''''''9''''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95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86" name="Text Placeholder 2">
            <a:extLst>
              <a:ext uri="{FF2B5EF4-FFF2-40B4-BE49-F238E27FC236}">
                <a16:creationId xmlns:a16="http://schemas.microsoft.com/office/drawing/2014/main" id="{364FB881-F7D7-465D-8266-86DE50FF3C30}"/>
              </a:ext>
            </a:extLst>
          </p:cNvPr>
          <p:cNvSpPr>
            <a:spLocks noGrp="1"/>
          </p:cNvSpPr>
          <p:nvPr>
            <p:custDataLst>
              <p:tags r:id="rId90"/>
            </p:custDataLst>
          </p:nvPr>
        </p:nvSpPr>
        <p:spPr bwMode="gray">
          <a:xfrm>
            <a:off x="5527675"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12F46F4-602F-4C8C-AEBB-F503C0435F63}" type="datetime'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1" name="Text Placeholder 2">
            <a:extLst>
              <a:ext uri="{FF2B5EF4-FFF2-40B4-BE49-F238E27FC236}">
                <a16:creationId xmlns:a16="http://schemas.microsoft.com/office/drawing/2014/main" id="{BF0943BB-0DFF-3C3D-F4B4-EC33912939FB}"/>
              </a:ext>
            </a:extLst>
          </p:cNvPr>
          <p:cNvSpPr>
            <a:spLocks noGrp="1"/>
          </p:cNvSpPr>
          <p:nvPr>
            <p:custDataLst>
              <p:tags r:id="rId91"/>
            </p:custDataLst>
          </p:nvPr>
        </p:nvSpPr>
        <p:spPr bwMode="gray">
          <a:xfrm>
            <a:off x="2206625"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874ACE5-D974-4F7F-9BC3-C5675AFCAB10}" type="datetime'''1''''''''''''''''''''''''''''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8" name="Text Placeholder 2">
            <a:extLst>
              <a:ext uri="{FF2B5EF4-FFF2-40B4-BE49-F238E27FC236}">
                <a16:creationId xmlns:a16="http://schemas.microsoft.com/office/drawing/2014/main" id="{87E09034-861F-445D-B2B6-E1797D120F69}"/>
              </a:ext>
            </a:extLst>
          </p:cNvPr>
          <p:cNvSpPr>
            <a:spLocks noGrp="1"/>
          </p:cNvSpPr>
          <p:nvPr>
            <p:custDataLst>
              <p:tags r:id="rId92"/>
            </p:custDataLst>
          </p:nvPr>
        </p:nvSpPr>
        <p:spPr bwMode="gray">
          <a:xfrm>
            <a:off x="2681288"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FCA4FED-5016-46C4-BD3C-6AC0D4600815}" type="datetime'''''''''''''''''''''''''''2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0" name="Text Placeholder 2">
            <a:extLst>
              <a:ext uri="{FF2B5EF4-FFF2-40B4-BE49-F238E27FC236}">
                <a16:creationId xmlns:a16="http://schemas.microsoft.com/office/drawing/2014/main" id="{79886FA9-F2EB-8D61-68DB-347CDCC152F4}"/>
              </a:ext>
            </a:extLst>
          </p:cNvPr>
          <p:cNvSpPr>
            <a:spLocks noGrp="1"/>
          </p:cNvSpPr>
          <p:nvPr>
            <p:custDataLst>
              <p:tags r:id="rId93"/>
            </p:custDataLst>
          </p:nvPr>
        </p:nvSpPr>
        <p:spPr bwMode="gray">
          <a:xfrm>
            <a:off x="8847138"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0B89DCC-3DBC-4DCF-BA12-16F53288D554}" type="datetime'''8''''''''''''''''''''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85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7" name="Text Placeholder 2">
            <a:extLst>
              <a:ext uri="{FF2B5EF4-FFF2-40B4-BE49-F238E27FC236}">
                <a16:creationId xmlns:a16="http://schemas.microsoft.com/office/drawing/2014/main" id="{5B464194-416B-4CE3-9025-488E9245F858}"/>
              </a:ext>
            </a:extLst>
          </p:cNvPr>
          <p:cNvSpPr>
            <a:spLocks noGrp="1"/>
          </p:cNvSpPr>
          <p:nvPr>
            <p:custDataLst>
              <p:tags r:id="rId94"/>
            </p:custDataLst>
          </p:nvPr>
        </p:nvSpPr>
        <p:spPr bwMode="gray">
          <a:xfrm>
            <a:off x="1733550"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3633C3E-F368-4EFD-B1C2-0C5D445C5F18}" type="datetime'1''''''''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774" name="Text Placeholder 2">
            <a:extLst>
              <a:ext uri="{FF2B5EF4-FFF2-40B4-BE49-F238E27FC236}">
                <a16:creationId xmlns:a16="http://schemas.microsoft.com/office/drawing/2014/main" id="{37AAAE3E-5940-C6B7-65F1-AD657BE768E4}"/>
              </a:ext>
            </a:extLst>
          </p:cNvPr>
          <p:cNvSpPr>
            <a:spLocks noGrp="1"/>
          </p:cNvSpPr>
          <p:nvPr>
            <p:custDataLst>
              <p:tags r:id="rId95"/>
            </p:custDataLst>
          </p:nvPr>
        </p:nvSpPr>
        <p:spPr bwMode="gray">
          <a:xfrm>
            <a:off x="463550" y="5373689"/>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2B7C5BF-93D3-4735-95B6-8510A80DD3C5}" type="datetime'''''''5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775" name="Text Placeholder 2">
            <a:extLst>
              <a:ext uri="{FF2B5EF4-FFF2-40B4-BE49-F238E27FC236}">
                <a16:creationId xmlns:a16="http://schemas.microsoft.com/office/drawing/2014/main" id="{C705C373-E35B-DBB1-7DCC-511E64C650B3}"/>
              </a:ext>
            </a:extLst>
          </p:cNvPr>
          <p:cNvSpPr>
            <a:spLocks noGrp="1"/>
          </p:cNvSpPr>
          <p:nvPr>
            <p:custDataLst>
              <p:tags r:id="rId96"/>
            </p:custDataLst>
          </p:nvPr>
        </p:nvSpPr>
        <p:spPr bwMode="gray">
          <a:xfrm>
            <a:off x="336550" y="4479926"/>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DDBC2DF-08BF-45D5-9ED5-33BBF85477F7}" type="datetime'''1'',''''''''5''''''''''''''''''''''''''''''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7" name="Text Placeholder 2">
            <a:extLst>
              <a:ext uri="{FF2B5EF4-FFF2-40B4-BE49-F238E27FC236}">
                <a16:creationId xmlns:a16="http://schemas.microsoft.com/office/drawing/2014/main" id="{BE23AC8D-FFED-4996-8B56-1A0090D53826}"/>
              </a:ext>
            </a:extLst>
          </p:cNvPr>
          <p:cNvSpPr>
            <a:spLocks noGrp="1"/>
          </p:cNvSpPr>
          <p:nvPr>
            <p:custDataLst>
              <p:tags r:id="rId97"/>
            </p:custDataLst>
          </p:nvPr>
        </p:nvSpPr>
        <p:spPr bwMode="gray">
          <a:xfrm>
            <a:off x="631825" y="5821363"/>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7AD9C6E-6C70-4E8C-B4BE-E3C010EE5A3F}" type="datetime'''''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545" name="Text Placeholder 2">
            <a:extLst>
              <a:ext uri="{FF2B5EF4-FFF2-40B4-BE49-F238E27FC236}">
                <a16:creationId xmlns:a16="http://schemas.microsoft.com/office/drawing/2014/main" id="{DC8DA175-8BB4-4D7C-98D3-56265AEECF22}"/>
              </a:ext>
            </a:extLst>
          </p:cNvPr>
          <p:cNvSpPr>
            <a:spLocks noGrp="1"/>
          </p:cNvSpPr>
          <p:nvPr>
            <p:custDataLst>
              <p:tags r:id="rId98"/>
            </p:custDataLst>
          </p:nvPr>
        </p:nvSpPr>
        <p:spPr bwMode="gray">
          <a:xfrm>
            <a:off x="336550" y="49276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9FF2F60-B13D-49B6-BD1D-1CB3FD769F9A}" type="datetime'''''''''1'''''''''''''''''''',''''''''''''''0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6" name="Text Placeholder 2">
            <a:extLst>
              <a:ext uri="{FF2B5EF4-FFF2-40B4-BE49-F238E27FC236}">
                <a16:creationId xmlns:a16="http://schemas.microsoft.com/office/drawing/2014/main" id="{0F4973FD-45B0-0928-4C05-B03133D869E2}"/>
              </a:ext>
            </a:extLst>
          </p:cNvPr>
          <p:cNvSpPr>
            <a:spLocks noGrp="1"/>
          </p:cNvSpPr>
          <p:nvPr>
            <p:custDataLst>
              <p:tags r:id="rId99"/>
            </p:custDataLst>
          </p:nvPr>
        </p:nvSpPr>
        <p:spPr bwMode="gray">
          <a:xfrm>
            <a:off x="11657013" y="5962651"/>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071ECD9-D7BA-4147-AB0D-84E06241C3D3}" type="datetime'11''''''''''''''''''''''''''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115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5" name="Text Placeholder 2">
            <a:extLst>
              <a:ext uri="{FF2B5EF4-FFF2-40B4-BE49-F238E27FC236}">
                <a16:creationId xmlns:a16="http://schemas.microsoft.com/office/drawing/2014/main" id="{5EA84826-559A-3457-EFCE-283530F68EFF}"/>
              </a:ext>
            </a:extLst>
          </p:cNvPr>
          <p:cNvSpPr>
            <a:spLocks noGrp="1"/>
          </p:cNvSpPr>
          <p:nvPr>
            <p:custDataLst>
              <p:tags r:id="rId100"/>
            </p:custDataLst>
          </p:nvPr>
        </p:nvSpPr>
        <p:spPr bwMode="gray">
          <a:xfrm>
            <a:off x="11182350" y="5962651"/>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3E695A0-86DF-4A35-9CDD-1CB2900A8444}" type="datetime'''''''''''''1''''''''''''''''''''''''''''''1''''''''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110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4" name="Text Placeholder 2">
            <a:extLst>
              <a:ext uri="{FF2B5EF4-FFF2-40B4-BE49-F238E27FC236}">
                <a16:creationId xmlns:a16="http://schemas.microsoft.com/office/drawing/2014/main" id="{C10CE966-0291-FBE8-4B65-2C8C766F534A}"/>
              </a:ext>
            </a:extLst>
          </p:cNvPr>
          <p:cNvSpPr>
            <a:spLocks noGrp="1"/>
          </p:cNvSpPr>
          <p:nvPr>
            <p:custDataLst>
              <p:tags r:id="rId101"/>
            </p:custDataLst>
          </p:nvPr>
        </p:nvSpPr>
        <p:spPr bwMode="gray">
          <a:xfrm>
            <a:off x="10702925" y="5962651"/>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413E227-B3E1-42C5-8A18-5EBE1F183101}" type="datetime'''''1''0''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3" name="Text Placeholder 2">
            <a:extLst>
              <a:ext uri="{FF2B5EF4-FFF2-40B4-BE49-F238E27FC236}">
                <a16:creationId xmlns:a16="http://schemas.microsoft.com/office/drawing/2014/main" id="{28605D45-43E6-C328-47C9-F2C9C5D5055A}"/>
              </a:ext>
            </a:extLst>
          </p:cNvPr>
          <p:cNvSpPr>
            <a:spLocks noGrp="1"/>
          </p:cNvSpPr>
          <p:nvPr>
            <p:custDataLst>
              <p:tags r:id="rId102"/>
            </p:custDataLst>
          </p:nvPr>
        </p:nvSpPr>
        <p:spPr bwMode="gray">
          <a:xfrm>
            <a:off x="10229850" y="5962651"/>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60F1773-A90C-4731-8653-F0189CF09E3E}" type="datetime'''1''''''''''''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75" name="Text Placeholder 2">
            <a:extLst>
              <a:ext uri="{FF2B5EF4-FFF2-40B4-BE49-F238E27FC236}">
                <a16:creationId xmlns:a16="http://schemas.microsoft.com/office/drawing/2014/main" id="{F0224122-E91C-4EEE-AED9-E8E6C44ED1A7}"/>
              </a:ext>
            </a:extLst>
          </p:cNvPr>
          <p:cNvSpPr>
            <a:spLocks noGrp="1"/>
          </p:cNvSpPr>
          <p:nvPr>
            <p:custDataLst>
              <p:tags r:id="rId103"/>
            </p:custDataLst>
          </p:nvPr>
        </p:nvSpPr>
        <p:spPr bwMode="gray">
          <a:xfrm>
            <a:off x="3630613"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AEA784C-9F3E-4C8F-BB52-D0822BEDE488}" type="datetime'''''''''''''''''''''''3''''''''''''''''''''''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1" name="Text Placeholder 2">
            <a:extLst>
              <a:ext uri="{FF2B5EF4-FFF2-40B4-BE49-F238E27FC236}">
                <a16:creationId xmlns:a16="http://schemas.microsoft.com/office/drawing/2014/main" id="{5B53A28E-ED21-192F-B1D2-564064342D7F}"/>
              </a:ext>
            </a:extLst>
          </p:cNvPr>
          <p:cNvSpPr>
            <a:spLocks noGrp="1"/>
          </p:cNvSpPr>
          <p:nvPr>
            <p:custDataLst>
              <p:tags r:id="rId104"/>
            </p:custDataLst>
          </p:nvPr>
        </p:nvSpPr>
        <p:spPr bwMode="gray">
          <a:xfrm>
            <a:off x="9321800"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719C613-D1D7-409A-A0E1-F373DFC6A0B1}" type="datetime'''9''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08" name="Text Placeholder 2">
            <a:extLst>
              <a:ext uri="{FF2B5EF4-FFF2-40B4-BE49-F238E27FC236}">
                <a16:creationId xmlns:a16="http://schemas.microsoft.com/office/drawing/2014/main" id="{E51D7B40-B3BA-4F45-9D9F-FB80AB7F983D}"/>
              </a:ext>
            </a:extLst>
          </p:cNvPr>
          <p:cNvSpPr>
            <a:spLocks noGrp="1"/>
          </p:cNvSpPr>
          <p:nvPr>
            <p:custDataLst>
              <p:tags r:id="rId105"/>
            </p:custDataLst>
          </p:nvPr>
        </p:nvSpPr>
        <p:spPr bwMode="gray">
          <a:xfrm>
            <a:off x="827088" y="59626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4867C9C-B318-4C15-A225-EF5CB81E5041}" type="datetime'''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5" name="Text Placeholder 2">
            <a:extLst>
              <a:ext uri="{FF2B5EF4-FFF2-40B4-BE49-F238E27FC236}">
                <a16:creationId xmlns:a16="http://schemas.microsoft.com/office/drawing/2014/main" id="{80AAAEA0-3224-CC8D-15B3-7A6C8D8232A5}"/>
              </a:ext>
            </a:extLst>
          </p:cNvPr>
          <p:cNvSpPr>
            <a:spLocks noGrp="1"/>
          </p:cNvSpPr>
          <p:nvPr>
            <p:custDataLst>
              <p:tags r:id="rId106"/>
            </p:custDataLst>
          </p:nvPr>
        </p:nvSpPr>
        <p:spPr bwMode="gray">
          <a:xfrm>
            <a:off x="6002338"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2F93349-5574-42DA-93E5-CF7814F63C9A}" type="datetime'''''''''''5''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9" name="Text Placeholder 2">
            <a:extLst>
              <a:ext uri="{FF2B5EF4-FFF2-40B4-BE49-F238E27FC236}">
                <a16:creationId xmlns:a16="http://schemas.microsoft.com/office/drawing/2014/main" id="{7D01085A-BBA5-3C2E-4B0D-159C5AEF8B46}"/>
              </a:ext>
            </a:extLst>
          </p:cNvPr>
          <p:cNvSpPr>
            <a:spLocks noGrp="1"/>
          </p:cNvSpPr>
          <p:nvPr>
            <p:custDataLst>
              <p:tags r:id="rId107"/>
            </p:custDataLst>
          </p:nvPr>
        </p:nvSpPr>
        <p:spPr bwMode="gray">
          <a:xfrm>
            <a:off x="8374063"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F83B93-CB56-4DC8-80B9-F239403F4495}" type="datetime'''''''''''8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2" name="Text Placeholder 2">
            <a:extLst>
              <a:ext uri="{FF2B5EF4-FFF2-40B4-BE49-F238E27FC236}">
                <a16:creationId xmlns:a16="http://schemas.microsoft.com/office/drawing/2014/main" id="{CE9190F1-FF13-1D09-CD95-B056AAD6AAB0}"/>
              </a:ext>
            </a:extLst>
          </p:cNvPr>
          <p:cNvSpPr>
            <a:spLocks noGrp="1"/>
          </p:cNvSpPr>
          <p:nvPr>
            <p:custDataLst>
              <p:tags r:id="rId108"/>
            </p:custDataLst>
          </p:nvPr>
        </p:nvSpPr>
        <p:spPr bwMode="gray">
          <a:xfrm>
            <a:off x="3155950"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38418B8-AF4B-4844-A995-3A10E91F24F5}" type="datetime'2''''''''''''''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8" name="Text Placeholder 2">
            <a:extLst>
              <a:ext uri="{FF2B5EF4-FFF2-40B4-BE49-F238E27FC236}">
                <a16:creationId xmlns:a16="http://schemas.microsoft.com/office/drawing/2014/main" id="{DC916C76-21C4-34C3-4069-2765864591A4}"/>
              </a:ext>
            </a:extLst>
          </p:cNvPr>
          <p:cNvSpPr>
            <a:spLocks noGrp="1"/>
          </p:cNvSpPr>
          <p:nvPr>
            <p:custDataLst>
              <p:tags r:id="rId109"/>
            </p:custDataLst>
          </p:nvPr>
        </p:nvSpPr>
        <p:spPr bwMode="gray">
          <a:xfrm>
            <a:off x="7899400"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0E83A48-94BF-4683-AE0A-376A73B475E3}" type="datetime'''7''''''''''''''''''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3" name="Text Placeholder 2">
            <a:extLst>
              <a:ext uri="{FF2B5EF4-FFF2-40B4-BE49-F238E27FC236}">
                <a16:creationId xmlns:a16="http://schemas.microsoft.com/office/drawing/2014/main" id="{E7DF9985-7B4C-E9A8-C6E1-903D5815AF8B}"/>
              </a:ext>
            </a:extLst>
          </p:cNvPr>
          <p:cNvSpPr>
            <a:spLocks noGrp="1"/>
          </p:cNvSpPr>
          <p:nvPr>
            <p:custDataLst>
              <p:tags r:id="rId110"/>
            </p:custDataLst>
          </p:nvPr>
        </p:nvSpPr>
        <p:spPr bwMode="gray">
          <a:xfrm>
            <a:off x="4103688"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964BAC30-EF09-4BDE-999B-81534DB23085}" type="datetime'''''''''''''''''''''''''''''3''''''''''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7" name="Text Placeholder 2">
            <a:extLst>
              <a:ext uri="{FF2B5EF4-FFF2-40B4-BE49-F238E27FC236}">
                <a16:creationId xmlns:a16="http://schemas.microsoft.com/office/drawing/2014/main" id="{5E28B171-7919-453B-5C60-5CBD68E894B2}"/>
              </a:ext>
            </a:extLst>
          </p:cNvPr>
          <p:cNvSpPr>
            <a:spLocks noGrp="1"/>
          </p:cNvSpPr>
          <p:nvPr>
            <p:custDataLst>
              <p:tags r:id="rId111"/>
            </p:custDataLst>
          </p:nvPr>
        </p:nvSpPr>
        <p:spPr bwMode="gray">
          <a:xfrm>
            <a:off x="7424738"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7A9DDF5-D2B3-46DB-B857-CD119A6F4351}" type="datetime'''''''''''''''''''''''''''''''''''''''7''''''''''''''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6" name="Text Placeholder 2">
            <a:extLst>
              <a:ext uri="{FF2B5EF4-FFF2-40B4-BE49-F238E27FC236}">
                <a16:creationId xmlns:a16="http://schemas.microsoft.com/office/drawing/2014/main" id="{6E2397E8-AF44-0C40-BCAE-274DA89774CA}"/>
              </a:ext>
            </a:extLst>
          </p:cNvPr>
          <p:cNvSpPr>
            <a:spLocks noGrp="1"/>
          </p:cNvSpPr>
          <p:nvPr>
            <p:custDataLst>
              <p:tags r:id="rId112"/>
            </p:custDataLst>
          </p:nvPr>
        </p:nvSpPr>
        <p:spPr bwMode="gray">
          <a:xfrm>
            <a:off x="6950075"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5A6875E-0869-43B4-B0F0-FBD58F05C937}" type="datetime'''''''''''''''''''''''''''''''''''''''''''''''''6''''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94" name="Text Placeholder 2">
            <a:extLst>
              <a:ext uri="{FF2B5EF4-FFF2-40B4-BE49-F238E27FC236}">
                <a16:creationId xmlns:a16="http://schemas.microsoft.com/office/drawing/2014/main" id="{0C02FC47-2CF8-4048-95FC-1D5A50BC65D5}"/>
              </a:ext>
            </a:extLst>
          </p:cNvPr>
          <p:cNvSpPr>
            <a:spLocks noGrp="1"/>
          </p:cNvSpPr>
          <p:nvPr>
            <p:custDataLst>
              <p:tags r:id="rId113"/>
            </p:custDataLst>
          </p:nvPr>
        </p:nvSpPr>
        <p:spPr bwMode="gray">
          <a:xfrm>
            <a:off x="6475413"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E8674B3-E5D5-4745-96B1-B2533AA867B9}" type="datetime'''''''6''''''''''''''''''''''''''''''''''''''''''''''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4" name="Text Placeholder 2">
            <a:extLst>
              <a:ext uri="{FF2B5EF4-FFF2-40B4-BE49-F238E27FC236}">
                <a16:creationId xmlns:a16="http://schemas.microsoft.com/office/drawing/2014/main" id="{469BEF32-5039-1E04-173A-05785AA363F8}"/>
              </a:ext>
            </a:extLst>
          </p:cNvPr>
          <p:cNvSpPr>
            <a:spLocks noGrp="1"/>
          </p:cNvSpPr>
          <p:nvPr>
            <p:custDataLst>
              <p:tags r:id="rId114"/>
            </p:custDataLst>
          </p:nvPr>
        </p:nvSpPr>
        <p:spPr bwMode="gray">
          <a:xfrm>
            <a:off x="5053013" y="59626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5ED3218-1FEC-45D2-ADE1-50FE76FBB953}" type="datetime'''4''''''''''''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2" name="Text Placeholder 2">
            <a:extLst>
              <a:ext uri="{FF2B5EF4-FFF2-40B4-BE49-F238E27FC236}">
                <a16:creationId xmlns:a16="http://schemas.microsoft.com/office/drawing/2014/main" id="{577DBC4A-5D8E-4F5D-86A5-21917ECC9A08}"/>
              </a:ext>
            </a:extLst>
          </p:cNvPr>
          <p:cNvSpPr>
            <a:spLocks noGrp="1"/>
          </p:cNvSpPr>
          <p:nvPr>
            <p:custDataLst>
              <p:tags r:id="rId115"/>
            </p:custDataLst>
          </p:nvPr>
        </p:nvSpPr>
        <p:spPr bwMode="gray">
          <a:xfrm>
            <a:off x="4578350" y="59626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B652C5F-B29A-4D56-A622-C5A51C96D1F4}" type="datetime'''''''''4''''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10" name="Text Placeholder 2">
            <a:extLst>
              <a:ext uri="{FF2B5EF4-FFF2-40B4-BE49-F238E27FC236}">
                <a16:creationId xmlns:a16="http://schemas.microsoft.com/office/drawing/2014/main" id="{CA7D258E-A6F4-3149-956D-165815FD91CE}"/>
              </a:ext>
            </a:extLst>
          </p:cNvPr>
          <p:cNvSpPr>
            <a:spLocks noGrp="1"/>
          </p:cNvSpPr>
          <p:nvPr>
            <p:custDataLst>
              <p:tags r:id="rId116"/>
            </p:custDataLst>
          </p:nvPr>
        </p:nvSpPr>
        <p:spPr bwMode="gray">
          <a:xfrm>
            <a:off x="1301750" y="5962651"/>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8D1083C-9389-4D10-80D0-17B7B069E388}" type="datetime'''''''''''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03" name="Text Placeholder 2">
            <a:extLst>
              <a:ext uri="{FF2B5EF4-FFF2-40B4-BE49-F238E27FC236}">
                <a16:creationId xmlns:a16="http://schemas.microsoft.com/office/drawing/2014/main" id="{2CCA2C6B-3855-429C-8466-79FFF0AB87F5}"/>
              </a:ext>
            </a:extLst>
          </p:cNvPr>
          <p:cNvSpPr>
            <a:spLocks noGrp="1"/>
          </p:cNvSpPr>
          <p:nvPr>
            <p:custDataLst>
              <p:tags r:id="rId117"/>
            </p:custDataLst>
          </p:nvPr>
        </p:nvSpPr>
        <p:spPr bwMode="auto">
          <a:xfrm>
            <a:off x="412750" y="4175125"/>
            <a:ext cx="912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AU" altLang="en-US" sz="1200" b="1" i="0" u="none" strike="noStrike" kern="1200" cap="none" spc="0" normalizeH="0" baseline="0" noProof="0">
                <a:ln>
                  <a:noFill/>
                </a:ln>
                <a:solidFill>
                  <a:srgbClr val="4B4B4B"/>
                </a:solidFill>
                <a:effectLst/>
                <a:uLnTx/>
                <a:uFillTx/>
                <a:latin typeface="Arial"/>
                <a:ea typeface="+mn-ea"/>
                <a:cs typeface="+mn-cs"/>
              </a:rPr>
              <a:t>Kg scrap/tcs</a:t>
            </a:r>
            <a:endParaRPr kumimoji="0" lang="en-AU" sz="1200" b="1" i="0" u="none" strike="noStrike" kern="1200" cap="none" spc="0" normalizeH="0" baseline="0" noProof="0">
              <a:ln>
                <a:noFill/>
              </a:ln>
              <a:solidFill>
                <a:srgbClr val="4B4B4B"/>
              </a:solidFill>
              <a:effectLst/>
              <a:uLnTx/>
              <a:uFillTx/>
              <a:latin typeface="Arial"/>
              <a:ea typeface="+mn-ea"/>
              <a:cs typeface="+mn-cs"/>
            </a:endParaRPr>
          </a:p>
        </p:txBody>
      </p:sp>
      <p:sp>
        <p:nvSpPr>
          <p:cNvPr id="401" name="Text Placeholder 2">
            <a:extLst>
              <a:ext uri="{FF2B5EF4-FFF2-40B4-BE49-F238E27FC236}">
                <a16:creationId xmlns:a16="http://schemas.microsoft.com/office/drawing/2014/main" id="{3E272A64-B7CD-43A0-B638-2D2080A0CA81}"/>
              </a:ext>
            </a:extLst>
          </p:cNvPr>
          <p:cNvSpPr>
            <a:spLocks noGrp="1"/>
          </p:cNvSpPr>
          <p:nvPr>
            <p:custDataLst>
              <p:tags r:id="rId118"/>
            </p:custDataLst>
          </p:nvPr>
        </p:nvSpPr>
        <p:spPr bwMode="auto">
          <a:xfrm>
            <a:off x="4764088" y="6267450"/>
            <a:ext cx="31194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4B4B4B"/>
                </a:solidFill>
                <a:effectLst/>
                <a:uLnTx/>
                <a:uFillTx/>
                <a:latin typeface="Arial"/>
                <a:ea typeface="+mn-ea"/>
                <a:cs typeface="+mn-cs"/>
              </a:rPr>
              <a:t>Cumulative EAF crude steel production, Mt</a:t>
            </a:r>
            <a:endParaRPr kumimoji="0" lang="en-GB" sz="1200" b="1" i="0" u="none" strike="noStrike" kern="1200" cap="none" spc="0" normalizeH="0" baseline="0" noProof="0">
              <a:ln>
                <a:noFill/>
              </a:ln>
              <a:solidFill>
                <a:srgbClr val="4B4B4B"/>
              </a:solidFill>
              <a:effectLst/>
              <a:uLnTx/>
              <a:uFillTx/>
              <a:latin typeface="Arial"/>
              <a:ea typeface="+mn-ea"/>
              <a:cs typeface="+mn-cs"/>
            </a:endParaRPr>
          </a:p>
        </p:txBody>
      </p:sp>
      <p:sp>
        <p:nvSpPr>
          <p:cNvPr id="410" name="TextBox 409">
            <a:extLst>
              <a:ext uri="{FF2B5EF4-FFF2-40B4-BE49-F238E27FC236}">
                <a16:creationId xmlns:a16="http://schemas.microsoft.com/office/drawing/2014/main" id="{C26F0EB2-DD59-4239-B1D7-78ED3C392A84}"/>
              </a:ext>
            </a:extLst>
          </p:cNvPr>
          <p:cNvSpPr txBox="1"/>
          <p:nvPr/>
        </p:nvSpPr>
        <p:spPr>
          <a:xfrm>
            <a:off x="609600" y="3869171"/>
            <a:ext cx="10972800" cy="307777"/>
          </a:xfrm>
          <a:prstGeom prst="rect">
            <a:avLst/>
          </a:prstGeom>
          <a:noFill/>
        </p:spPr>
        <p:txBody>
          <a:bodyPr wrap="square" rtlCol="0">
            <a:spAutoFit/>
          </a:bodyPr>
          <a:lstStyle/>
          <a:p>
            <a:pPr marL="0" marR="0" lvl="0" indent="0" algn="ctr" defTabSz="8341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B4B4B"/>
                </a:solidFill>
                <a:effectLst/>
                <a:uLnTx/>
                <a:uFillTx/>
                <a:latin typeface="Arial"/>
                <a:ea typeface="+mn-ea"/>
                <a:cs typeface="+mn-cs"/>
              </a:rPr>
              <a:t>Scrap consumption for assessed EAF steel producers of crude steel, 2021 (Scope 1 &amp; 2 emissions)</a:t>
            </a:r>
          </a:p>
        </p:txBody>
      </p:sp>
      <p:sp>
        <p:nvSpPr>
          <p:cNvPr id="1257" name="Rectangle 1256">
            <a:extLst>
              <a:ext uri="{FF2B5EF4-FFF2-40B4-BE49-F238E27FC236}">
                <a16:creationId xmlns:a16="http://schemas.microsoft.com/office/drawing/2014/main" id="{775FFA13-F118-0ADD-1F4D-BC537528877F}"/>
              </a:ext>
            </a:extLst>
          </p:cNvPr>
          <p:cNvSpPr/>
          <p:nvPr>
            <p:custDataLst>
              <p:tags r:id="rId119"/>
            </p:custDataLst>
          </p:nvPr>
        </p:nvSpPr>
        <p:spPr bwMode="auto">
          <a:xfrm>
            <a:off x="11314113" y="2090738"/>
            <a:ext cx="293687" cy="120015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6" name="Rectangle 1255">
            <a:extLst>
              <a:ext uri="{FF2B5EF4-FFF2-40B4-BE49-F238E27FC236}">
                <a16:creationId xmlns:a16="http://schemas.microsoft.com/office/drawing/2014/main" id="{E3B18F2C-7479-FF4A-6D96-8EBAAEF6185C}"/>
              </a:ext>
            </a:extLst>
          </p:cNvPr>
          <p:cNvSpPr/>
          <p:nvPr>
            <p:custDataLst>
              <p:tags r:id="rId120"/>
            </p:custDataLst>
          </p:nvPr>
        </p:nvSpPr>
        <p:spPr bwMode="auto">
          <a:xfrm>
            <a:off x="11101388" y="2147888"/>
            <a:ext cx="212725" cy="114300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5" name="Rectangle 1254">
            <a:extLst>
              <a:ext uri="{FF2B5EF4-FFF2-40B4-BE49-F238E27FC236}">
                <a16:creationId xmlns:a16="http://schemas.microsoft.com/office/drawing/2014/main" id="{CE12B938-C0C5-03D4-FF92-6C027096B614}"/>
              </a:ext>
            </a:extLst>
          </p:cNvPr>
          <p:cNvSpPr/>
          <p:nvPr>
            <p:custDataLst>
              <p:tags r:id="rId121"/>
            </p:custDataLst>
          </p:nvPr>
        </p:nvSpPr>
        <p:spPr bwMode="auto">
          <a:xfrm>
            <a:off x="10998200" y="2200275"/>
            <a:ext cx="103188" cy="1090613"/>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4" name="Rectangle 1253">
            <a:extLst>
              <a:ext uri="{FF2B5EF4-FFF2-40B4-BE49-F238E27FC236}">
                <a16:creationId xmlns:a16="http://schemas.microsoft.com/office/drawing/2014/main" id="{53CD663E-AEA5-4CE5-27CD-D3B0FBE254AF}"/>
              </a:ext>
            </a:extLst>
          </p:cNvPr>
          <p:cNvSpPr/>
          <p:nvPr>
            <p:custDataLst>
              <p:tags r:id="rId122"/>
            </p:custDataLst>
          </p:nvPr>
        </p:nvSpPr>
        <p:spPr bwMode="auto">
          <a:xfrm>
            <a:off x="10929938" y="2206625"/>
            <a:ext cx="68262" cy="1084263"/>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3" name="Rectangle 1252">
            <a:extLst>
              <a:ext uri="{FF2B5EF4-FFF2-40B4-BE49-F238E27FC236}">
                <a16:creationId xmlns:a16="http://schemas.microsoft.com/office/drawing/2014/main" id="{4FEA8507-E5BB-AD41-F1F9-7A083F265E34}"/>
              </a:ext>
            </a:extLst>
          </p:cNvPr>
          <p:cNvSpPr/>
          <p:nvPr>
            <p:custDataLst>
              <p:tags r:id="rId123"/>
            </p:custDataLst>
          </p:nvPr>
        </p:nvSpPr>
        <p:spPr bwMode="auto">
          <a:xfrm>
            <a:off x="10890250" y="2455863"/>
            <a:ext cx="39688" cy="835025"/>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2" name="Rectangle 1251">
            <a:extLst>
              <a:ext uri="{FF2B5EF4-FFF2-40B4-BE49-F238E27FC236}">
                <a16:creationId xmlns:a16="http://schemas.microsoft.com/office/drawing/2014/main" id="{AFA77E50-97C9-BCD6-05E8-416848F67E31}"/>
              </a:ext>
            </a:extLst>
          </p:cNvPr>
          <p:cNvSpPr/>
          <p:nvPr>
            <p:custDataLst>
              <p:tags r:id="rId124"/>
            </p:custDataLst>
          </p:nvPr>
        </p:nvSpPr>
        <p:spPr bwMode="auto">
          <a:xfrm>
            <a:off x="10731500" y="2598738"/>
            <a:ext cx="158750" cy="69215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06" name="Rectangle 1305">
            <a:extLst>
              <a:ext uri="{FF2B5EF4-FFF2-40B4-BE49-F238E27FC236}">
                <a16:creationId xmlns:a16="http://schemas.microsoft.com/office/drawing/2014/main" id="{479C6620-9544-41C3-309D-D798CB14CD46}"/>
              </a:ext>
            </a:extLst>
          </p:cNvPr>
          <p:cNvSpPr/>
          <p:nvPr>
            <p:custDataLst>
              <p:tags r:id="rId125"/>
            </p:custDataLst>
          </p:nvPr>
        </p:nvSpPr>
        <p:spPr bwMode="auto">
          <a:xfrm>
            <a:off x="10658475" y="2620963"/>
            <a:ext cx="73025" cy="669925"/>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51" name="Rectangle 1250">
            <a:extLst>
              <a:ext uri="{FF2B5EF4-FFF2-40B4-BE49-F238E27FC236}">
                <a16:creationId xmlns:a16="http://schemas.microsoft.com/office/drawing/2014/main" id="{6BDAE075-2F50-BDD8-1ECF-0D8B738696A0}"/>
              </a:ext>
            </a:extLst>
          </p:cNvPr>
          <p:cNvSpPr/>
          <p:nvPr>
            <p:custDataLst>
              <p:tags r:id="rId126"/>
            </p:custDataLst>
          </p:nvPr>
        </p:nvSpPr>
        <p:spPr bwMode="auto">
          <a:xfrm>
            <a:off x="10383838" y="2624138"/>
            <a:ext cx="274637" cy="666750"/>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02" name="Rectangle 1301">
            <a:extLst>
              <a:ext uri="{FF2B5EF4-FFF2-40B4-BE49-F238E27FC236}">
                <a16:creationId xmlns:a16="http://schemas.microsoft.com/office/drawing/2014/main" id="{4AAD9FBA-22A9-5BC6-99F2-B12F2AA3A1A0}"/>
              </a:ext>
            </a:extLst>
          </p:cNvPr>
          <p:cNvSpPr/>
          <p:nvPr>
            <p:custDataLst>
              <p:tags r:id="rId127"/>
            </p:custDataLst>
          </p:nvPr>
        </p:nvSpPr>
        <p:spPr bwMode="auto">
          <a:xfrm>
            <a:off x="10231438" y="2681288"/>
            <a:ext cx="152400" cy="609600"/>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90" name="Rectangle 1289">
            <a:extLst>
              <a:ext uri="{FF2B5EF4-FFF2-40B4-BE49-F238E27FC236}">
                <a16:creationId xmlns:a16="http://schemas.microsoft.com/office/drawing/2014/main" id="{6E5DC985-A2B3-D58A-18A2-4636EF497173}"/>
              </a:ext>
            </a:extLst>
          </p:cNvPr>
          <p:cNvSpPr/>
          <p:nvPr>
            <p:custDataLst>
              <p:tags r:id="rId128"/>
            </p:custDataLst>
          </p:nvPr>
        </p:nvSpPr>
        <p:spPr bwMode="auto">
          <a:xfrm>
            <a:off x="10090150" y="2717800"/>
            <a:ext cx="141288" cy="573088"/>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43" name="Rectangle 1242">
            <a:extLst>
              <a:ext uri="{FF2B5EF4-FFF2-40B4-BE49-F238E27FC236}">
                <a16:creationId xmlns:a16="http://schemas.microsoft.com/office/drawing/2014/main" id="{6C30B1B2-68B4-6D7D-9804-817ABA0C1040}"/>
              </a:ext>
            </a:extLst>
          </p:cNvPr>
          <p:cNvSpPr/>
          <p:nvPr>
            <p:custDataLst>
              <p:tags r:id="rId129"/>
            </p:custDataLst>
          </p:nvPr>
        </p:nvSpPr>
        <p:spPr bwMode="auto">
          <a:xfrm>
            <a:off x="10061575" y="2784475"/>
            <a:ext cx="28575" cy="506413"/>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42" name="Rectangle 1241">
            <a:extLst>
              <a:ext uri="{FF2B5EF4-FFF2-40B4-BE49-F238E27FC236}">
                <a16:creationId xmlns:a16="http://schemas.microsoft.com/office/drawing/2014/main" id="{CE554E90-77A8-B91C-F34A-B8F31431E568}"/>
              </a:ext>
            </a:extLst>
          </p:cNvPr>
          <p:cNvSpPr/>
          <p:nvPr>
            <p:custDataLst>
              <p:tags r:id="rId130"/>
            </p:custDataLst>
          </p:nvPr>
        </p:nvSpPr>
        <p:spPr bwMode="auto">
          <a:xfrm>
            <a:off x="10025063" y="2844800"/>
            <a:ext cx="36512" cy="44608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41" name="Rectangle 1240">
            <a:extLst>
              <a:ext uri="{FF2B5EF4-FFF2-40B4-BE49-F238E27FC236}">
                <a16:creationId xmlns:a16="http://schemas.microsoft.com/office/drawing/2014/main" id="{C3FCCD3D-D5D6-D9E4-C8DA-CED135070B37}"/>
              </a:ext>
            </a:extLst>
          </p:cNvPr>
          <p:cNvSpPr/>
          <p:nvPr>
            <p:custDataLst>
              <p:tags r:id="rId131"/>
            </p:custDataLst>
          </p:nvPr>
        </p:nvSpPr>
        <p:spPr bwMode="auto">
          <a:xfrm>
            <a:off x="9948863" y="2863850"/>
            <a:ext cx="76200" cy="4270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80" name="Rectangle 1279">
            <a:extLst>
              <a:ext uri="{FF2B5EF4-FFF2-40B4-BE49-F238E27FC236}">
                <a16:creationId xmlns:a16="http://schemas.microsoft.com/office/drawing/2014/main" id="{52916862-4F6B-9C30-BD33-4FBF68794A95}"/>
              </a:ext>
            </a:extLst>
          </p:cNvPr>
          <p:cNvSpPr/>
          <p:nvPr>
            <p:custDataLst>
              <p:tags r:id="rId132"/>
            </p:custDataLst>
          </p:nvPr>
        </p:nvSpPr>
        <p:spPr bwMode="auto">
          <a:xfrm>
            <a:off x="9672638" y="2935288"/>
            <a:ext cx="276225" cy="355600"/>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40" name="Rectangle 1239">
            <a:extLst>
              <a:ext uri="{FF2B5EF4-FFF2-40B4-BE49-F238E27FC236}">
                <a16:creationId xmlns:a16="http://schemas.microsoft.com/office/drawing/2014/main" id="{A56487A3-96A3-FD3A-0FEB-DD0EDCC55A95}"/>
              </a:ext>
            </a:extLst>
          </p:cNvPr>
          <p:cNvSpPr/>
          <p:nvPr>
            <p:custDataLst>
              <p:tags r:id="rId133"/>
            </p:custDataLst>
          </p:nvPr>
        </p:nvSpPr>
        <p:spPr bwMode="auto">
          <a:xfrm>
            <a:off x="9607550" y="2941638"/>
            <a:ext cx="65088" cy="3492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72" name="Rectangle 1271">
            <a:extLst>
              <a:ext uri="{FF2B5EF4-FFF2-40B4-BE49-F238E27FC236}">
                <a16:creationId xmlns:a16="http://schemas.microsoft.com/office/drawing/2014/main" id="{9DC8A8D3-5726-CBC7-678E-DC16AACC0C06}"/>
              </a:ext>
            </a:extLst>
          </p:cNvPr>
          <p:cNvSpPr/>
          <p:nvPr>
            <p:custDataLst>
              <p:tags r:id="rId134"/>
            </p:custDataLst>
          </p:nvPr>
        </p:nvSpPr>
        <p:spPr bwMode="auto">
          <a:xfrm>
            <a:off x="9261475" y="2943225"/>
            <a:ext cx="346075" cy="347663"/>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9" name="Rectangle 1238">
            <a:extLst>
              <a:ext uri="{FF2B5EF4-FFF2-40B4-BE49-F238E27FC236}">
                <a16:creationId xmlns:a16="http://schemas.microsoft.com/office/drawing/2014/main" id="{F8DF20FF-8A64-8657-A18B-22F96224727B}"/>
              </a:ext>
            </a:extLst>
          </p:cNvPr>
          <p:cNvSpPr/>
          <p:nvPr>
            <p:custDataLst>
              <p:tags r:id="rId135"/>
            </p:custDataLst>
          </p:nvPr>
        </p:nvSpPr>
        <p:spPr bwMode="auto">
          <a:xfrm>
            <a:off x="9185275" y="2952750"/>
            <a:ext cx="76200" cy="3381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8" name="Rectangle 1237">
            <a:extLst>
              <a:ext uri="{FF2B5EF4-FFF2-40B4-BE49-F238E27FC236}">
                <a16:creationId xmlns:a16="http://schemas.microsoft.com/office/drawing/2014/main" id="{FD546605-E69A-40A3-97DE-D85031906D2A}"/>
              </a:ext>
            </a:extLst>
          </p:cNvPr>
          <p:cNvSpPr/>
          <p:nvPr>
            <p:custDataLst>
              <p:tags r:id="rId136"/>
            </p:custDataLst>
          </p:nvPr>
        </p:nvSpPr>
        <p:spPr bwMode="auto">
          <a:xfrm>
            <a:off x="8509000" y="2952750"/>
            <a:ext cx="676275" cy="3381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9" name="Rectangle 1208">
            <a:extLst>
              <a:ext uri="{FF2B5EF4-FFF2-40B4-BE49-F238E27FC236}">
                <a16:creationId xmlns:a16="http://schemas.microsoft.com/office/drawing/2014/main" id="{D0F34EC2-17E8-FED6-176C-83CC1E306D97}"/>
              </a:ext>
            </a:extLst>
          </p:cNvPr>
          <p:cNvSpPr/>
          <p:nvPr>
            <p:custDataLst>
              <p:tags r:id="rId137"/>
            </p:custDataLst>
          </p:nvPr>
        </p:nvSpPr>
        <p:spPr bwMode="auto">
          <a:xfrm>
            <a:off x="8423275" y="2954338"/>
            <a:ext cx="85725" cy="336550"/>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7" name="Rectangle 1236">
            <a:extLst>
              <a:ext uri="{FF2B5EF4-FFF2-40B4-BE49-F238E27FC236}">
                <a16:creationId xmlns:a16="http://schemas.microsoft.com/office/drawing/2014/main" id="{A210E437-0656-BB70-A48A-E677BC4C52A7}"/>
              </a:ext>
            </a:extLst>
          </p:cNvPr>
          <p:cNvSpPr/>
          <p:nvPr>
            <p:custDataLst>
              <p:tags r:id="rId138"/>
            </p:custDataLst>
          </p:nvPr>
        </p:nvSpPr>
        <p:spPr bwMode="auto">
          <a:xfrm>
            <a:off x="8243888" y="2986088"/>
            <a:ext cx="179387" cy="30480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70" name="Rectangle 1269">
            <a:extLst>
              <a:ext uri="{FF2B5EF4-FFF2-40B4-BE49-F238E27FC236}">
                <a16:creationId xmlns:a16="http://schemas.microsoft.com/office/drawing/2014/main" id="{51EB08E3-300B-1E13-EA78-8C42E0133303}"/>
              </a:ext>
            </a:extLst>
          </p:cNvPr>
          <p:cNvSpPr/>
          <p:nvPr>
            <p:custDataLst>
              <p:tags r:id="rId139"/>
            </p:custDataLst>
          </p:nvPr>
        </p:nvSpPr>
        <p:spPr bwMode="auto">
          <a:xfrm>
            <a:off x="8126413" y="3017838"/>
            <a:ext cx="117475" cy="273050"/>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6" name="Rectangle 1235">
            <a:extLst>
              <a:ext uri="{FF2B5EF4-FFF2-40B4-BE49-F238E27FC236}">
                <a16:creationId xmlns:a16="http://schemas.microsoft.com/office/drawing/2014/main" id="{B98D633E-DBCA-0E0F-DCC5-D9A35B04F42E}"/>
              </a:ext>
            </a:extLst>
          </p:cNvPr>
          <p:cNvSpPr/>
          <p:nvPr>
            <p:custDataLst>
              <p:tags r:id="rId140"/>
            </p:custDataLst>
          </p:nvPr>
        </p:nvSpPr>
        <p:spPr bwMode="auto">
          <a:xfrm>
            <a:off x="8027988" y="3021013"/>
            <a:ext cx="98425" cy="269875"/>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0" name="Rectangle 1319">
            <a:extLst>
              <a:ext uri="{FF2B5EF4-FFF2-40B4-BE49-F238E27FC236}">
                <a16:creationId xmlns:a16="http://schemas.microsoft.com/office/drawing/2014/main" id="{DA0780B0-23C8-5FC8-CBE7-848495D6EC11}"/>
              </a:ext>
            </a:extLst>
          </p:cNvPr>
          <p:cNvSpPr/>
          <p:nvPr>
            <p:custDataLst>
              <p:tags r:id="rId141"/>
            </p:custDataLst>
          </p:nvPr>
        </p:nvSpPr>
        <p:spPr bwMode="auto">
          <a:xfrm>
            <a:off x="7900988" y="3038475"/>
            <a:ext cx="127000" cy="252413"/>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19" name="Rectangle 1318">
            <a:extLst>
              <a:ext uri="{FF2B5EF4-FFF2-40B4-BE49-F238E27FC236}">
                <a16:creationId xmlns:a16="http://schemas.microsoft.com/office/drawing/2014/main" id="{576837EF-A0CE-B6E0-7F05-5B360CE71CB5}"/>
              </a:ext>
            </a:extLst>
          </p:cNvPr>
          <p:cNvSpPr/>
          <p:nvPr>
            <p:custDataLst>
              <p:tags r:id="rId142"/>
            </p:custDataLst>
          </p:nvPr>
        </p:nvSpPr>
        <p:spPr bwMode="auto">
          <a:xfrm>
            <a:off x="7600950" y="3065463"/>
            <a:ext cx="300038" cy="225425"/>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8" name="Rectangle 1207">
            <a:extLst>
              <a:ext uri="{FF2B5EF4-FFF2-40B4-BE49-F238E27FC236}">
                <a16:creationId xmlns:a16="http://schemas.microsoft.com/office/drawing/2014/main" id="{E0A85EA5-F161-03DA-11AB-FD0FDA156153}"/>
              </a:ext>
            </a:extLst>
          </p:cNvPr>
          <p:cNvSpPr/>
          <p:nvPr>
            <p:custDataLst>
              <p:tags r:id="rId143"/>
            </p:custDataLst>
          </p:nvPr>
        </p:nvSpPr>
        <p:spPr bwMode="auto">
          <a:xfrm>
            <a:off x="7594600" y="3067050"/>
            <a:ext cx="6350" cy="2238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69" name="Rectangle 1268">
            <a:extLst>
              <a:ext uri="{FF2B5EF4-FFF2-40B4-BE49-F238E27FC236}">
                <a16:creationId xmlns:a16="http://schemas.microsoft.com/office/drawing/2014/main" id="{F398C2CB-B38B-4E50-A2EB-06B43B380FDA}"/>
              </a:ext>
            </a:extLst>
          </p:cNvPr>
          <p:cNvSpPr/>
          <p:nvPr>
            <p:custDataLst>
              <p:tags r:id="rId144"/>
            </p:custDataLst>
          </p:nvPr>
        </p:nvSpPr>
        <p:spPr bwMode="auto">
          <a:xfrm>
            <a:off x="7459663" y="3068638"/>
            <a:ext cx="134937" cy="222250"/>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5" name="Rectangle 1234">
            <a:extLst>
              <a:ext uri="{FF2B5EF4-FFF2-40B4-BE49-F238E27FC236}">
                <a16:creationId xmlns:a16="http://schemas.microsoft.com/office/drawing/2014/main" id="{81D61B51-72D1-EF7E-B4D1-D2E5664992AD}"/>
              </a:ext>
            </a:extLst>
          </p:cNvPr>
          <p:cNvSpPr/>
          <p:nvPr>
            <p:custDataLst>
              <p:tags r:id="rId145"/>
            </p:custDataLst>
          </p:nvPr>
        </p:nvSpPr>
        <p:spPr bwMode="auto">
          <a:xfrm>
            <a:off x="7372350" y="3094038"/>
            <a:ext cx="87313" cy="1968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4" name="Rectangle 1233">
            <a:extLst>
              <a:ext uri="{FF2B5EF4-FFF2-40B4-BE49-F238E27FC236}">
                <a16:creationId xmlns:a16="http://schemas.microsoft.com/office/drawing/2014/main" id="{AC58F9C4-F178-C316-B4DE-8EF39FBB5B55}"/>
              </a:ext>
            </a:extLst>
          </p:cNvPr>
          <p:cNvSpPr/>
          <p:nvPr>
            <p:custDataLst>
              <p:tags r:id="rId146"/>
            </p:custDataLst>
          </p:nvPr>
        </p:nvSpPr>
        <p:spPr bwMode="auto">
          <a:xfrm>
            <a:off x="7300913" y="3117850"/>
            <a:ext cx="71437" cy="1730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44" name="Rectangle 1043">
            <a:extLst>
              <a:ext uri="{FF2B5EF4-FFF2-40B4-BE49-F238E27FC236}">
                <a16:creationId xmlns:a16="http://schemas.microsoft.com/office/drawing/2014/main" id="{E639FE43-A40F-B3D8-D170-28B41651F3B6}"/>
              </a:ext>
            </a:extLst>
          </p:cNvPr>
          <p:cNvSpPr/>
          <p:nvPr>
            <p:custDataLst>
              <p:tags r:id="rId147"/>
            </p:custDataLst>
          </p:nvPr>
        </p:nvSpPr>
        <p:spPr bwMode="auto">
          <a:xfrm>
            <a:off x="7005638" y="3117850"/>
            <a:ext cx="295275" cy="17303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52" name="Rectangle 1151">
            <a:extLst>
              <a:ext uri="{FF2B5EF4-FFF2-40B4-BE49-F238E27FC236}">
                <a16:creationId xmlns:a16="http://schemas.microsoft.com/office/drawing/2014/main" id="{2AC88C61-D9CA-DFD1-51B8-550C6EFFD440}"/>
              </a:ext>
            </a:extLst>
          </p:cNvPr>
          <p:cNvSpPr/>
          <p:nvPr>
            <p:custDataLst>
              <p:tags r:id="rId148"/>
            </p:custDataLst>
          </p:nvPr>
        </p:nvSpPr>
        <p:spPr bwMode="auto">
          <a:xfrm>
            <a:off x="6970713" y="3140075"/>
            <a:ext cx="34925" cy="15081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3" name="Rectangle 1232">
            <a:extLst>
              <a:ext uri="{FF2B5EF4-FFF2-40B4-BE49-F238E27FC236}">
                <a16:creationId xmlns:a16="http://schemas.microsoft.com/office/drawing/2014/main" id="{EB49136B-6F6A-6910-E35B-14A0915CC321}"/>
              </a:ext>
            </a:extLst>
          </p:cNvPr>
          <p:cNvSpPr/>
          <p:nvPr>
            <p:custDataLst>
              <p:tags r:id="rId149"/>
            </p:custDataLst>
          </p:nvPr>
        </p:nvSpPr>
        <p:spPr bwMode="auto">
          <a:xfrm>
            <a:off x="6911975" y="3144838"/>
            <a:ext cx="58738" cy="146050"/>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50" name="Rectangle 1149">
            <a:extLst>
              <a:ext uri="{FF2B5EF4-FFF2-40B4-BE49-F238E27FC236}">
                <a16:creationId xmlns:a16="http://schemas.microsoft.com/office/drawing/2014/main" id="{03F7BDCC-7DF8-64E8-FF4C-594B1D1FE902}"/>
              </a:ext>
            </a:extLst>
          </p:cNvPr>
          <p:cNvSpPr/>
          <p:nvPr>
            <p:custDataLst>
              <p:tags r:id="rId150"/>
            </p:custDataLst>
          </p:nvPr>
        </p:nvSpPr>
        <p:spPr bwMode="auto">
          <a:xfrm>
            <a:off x="6888163" y="3170238"/>
            <a:ext cx="23813" cy="1206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26" name="Rectangle 1025">
            <a:extLst>
              <a:ext uri="{FF2B5EF4-FFF2-40B4-BE49-F238E27FC236}">
                <a16:creationId xmlns:a16="http://schemas.microsoft.com/office/drawing/2014/main" id="{4EF88AEF-E929-699B-EC8F-FF8BB68B18B6}"/>
              </a:ext>
            </a:extLst>
          </p:cNvPr>
          <p:cNvSpPr/>
          <p:nvPr>
            <p:custDataLst>
              <p:tags r:id="rId151"/>
            </p:custDataLst>
          </p:nvPr>
        </p:nvSpPr>
        <p:spPr bwMode="auto">
          <a:xfrm>
            <a:off x="6692900" y="3171826"/>
            <a:ext cx="195263" cy="1190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62" name="Rectangle 1061">
            <a:extLst>
              <a:ext uri="{FF2B5EF4-FFF2-40B4-BE49-F238E27FC236}">
                <a16:creationId xmlns:a16="http://schemas.microsoft.com/office/drawing/2014/main" id="{11C72086-3928-328F-D4AD-6422D2B5904D}"/>
              </a:ext>
            </a:extLst>
          </p:cNvPr>
          <p:cNvSpPr/>
          <p:nvPr>
            <p:custDataLst>
              <p:tags r:id="rId152"/>
            </p:custDataLst>
          </p:nvPr>
        </p:nvSpPr>
        <p:spPr bwMode="auto">
          <a:xfrm>
            <a:off x="6573838" y="3173414"/>
            <a:ext cx="119063" cy="1174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29" name="Rectangle 828">
            <a:extLst>
              <a:ext uri="{FF2B5EF4-FFF2-40B4-BE49-F238E27FC236}">
                <a16:creationId xmlns:a16="http://schemas.microsoft.com/office/drawing/2014/main" id="{291492D0-8FD9-1756-7A74-8700DD4BDD96}"/>
              </a:ext>
            </a:extLst>
          </p:cNvPr>
          <p:cNvSpPr/>
          <p:nvPr>
            <p:custDataLst>
              <p:tags r:id="rId153"/>
            </p:custDataLst>
          </p:nvPr>
        </p:nvSpPr>
        <p:spPr bwMode="auto">
          <a:xfrm>
            <a:off x="6380163" y="3173413"/>
            <a:ext cx="193675" cy="1174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788" name="Rectangle 787">
            <a:extLst>
              <a:ext uri="{FF2B5EF4-FFF2-40B4-BE49-F238E27FC236}">
                <a16:creationId xmlns:a16="http://schemas.microsoft.com/office/drawing/2014/main" id="{0DBE0548-9B90-F650-2CBD-445BB5F971E0}"/>
              </a:ext>
            </a:extLst>
          </p:cNvPr>
          <p:cNvSpPr/>
          <p:nvPr>
            <p:custDataLst>
              <p:tags r:id="rId154"/>
            </p:custDataLst>
          </p:nvPr>
        </p:nvSpPr>
        <p:spPr bwMode="auto">
          <a:xfrm>
            <a:off x="6359524" y="3173413"/>
            <a:ext cx="20638" cy="1174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66" name="Rectangle 1065">
            <a:extLst>
              <a:ext uri="{FF2B5EF4-FFF2-40B4-BE49-F238E27FC236}">
                <a16:creationId xmlns:a16="http://schemas.microsoft.com/office/drawing/2014/main" id="{48FDC79D-EDE8-9F6B-AAC6-992A6D4821C8}"/>
              </a:ext>
            </a:extLst>
          </p:cNvPr>
          <p:cNvSpPr/>
          <p:nvPr>
            <p:custDataLst>
              <p:tags r:id="rId155"/>
            </p:custDataLst>
          </p:nvPr>
        </p:nvSpPr>
        <p:spPr bwMode="auto">
          <a:xfrm>
            <a:off x="6315075" y="3175000"/>
            <a:ext cx="44450" cy="1158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2" name="Rectangle 1231">
            <a:extLst>
              <a:ext uri="{FF2B5EF4-FFF2-40B4-BE49-F238E27FC236}">
                <a16:creationId xmlns:a16="http://schemas.microsoft.com/office/drawing/2014/main" id="{7318CB39-0BA6-ECB4-FD99-794368DFA391}"/>
              </a:ext>
            </a:extLst>
          </p:cNvPr>
          <p:cNvSpPr/>
          <p:nvPr>
            <p:custDataLst>
              <p:tags r:id="rId156"/>
            </p:custDataLst>
          </p:nvPr>
        </p:nvSpPr>
        <p:spPr bwMode="auto">
          <a:xfrm>
            <a:off x="6142038" y="3175000"/>
            <a:ext cx="173037" cy="11588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59" name="Rectangle 1058">
            <a:extLst>
              <a:ext uri="{FF2B5EF4-FFF2-40B4-BE49-F238E27FC236}">
                <a16:creationId xmlns:a16="http://schemas.microsoft.com/office/drawing/2014/main" id="{E24E26A1-223F-02A8-1847-68FBFAB7B542}"/>
              </a:ext>
            </a:extLst>
          </p:cNvPr>
          <p:cNvSpPr/>
          <p:nvPr>
            <p:custDataLst>
              <p:tags r:id="rId157"/>
            </p:custDataLst>
          </p:nvPr>
        </p:nvSpPr>
        <p:spPr bwMode="auto">
          <a:xfrm>
            <a:off x="6086476" y="3175000"/>
            <a:ext cx="55563" cy="1158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14" name="Rectangle 813">
            <a:extLst>
              <a:ext uri="{FF2B5EF4-FFF2-40B4-BE49-F238E27FC236}">
                <a16:creationId xmlns:a16="http://schemas.microsoft.com/office/drawing/2014/main" id="{7C348B23-56CB-A40C-5611-671B00230FE0}"/>
              </a:ext>
            </a:extLst>
          </p:cNvPr>
          <p:cNvSpPr/>
          <p:nvPr>
            <p:custDataLst>
              <p:tags r:id="rId158"/>
            </p:custDataLst>
          </p:nvPr>
        </p:nvSpPr>
        <p:spPr bwMode="auto">
          <a:xfrm>
            <a:off x="5827713" y="3175000"/>
            <a:ext cx="258763" cy="1158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00" name="Rectangle 799">
            <a:extLst>
              <a:ext uri="{FF2B5EF4-FFF2-40B4-BE49-F238E27FC236}">
                <a16:creationId xmlns:a16="http://schemas.microsoft.com/office/drawing/2014/main" id="{E7112E68-9D17-16C3-470C-856894047232}"/>
              </a:ext>
            </a:extLst>
          </p:cNvPr>
          <p:cNvSpPr/>
          <p:nvPr>
            <p:custDataLst>
              <p:tags r:id="rId159"/>
            </p:custDataLst>
          </p:nvPr>
        </p:nvSpPr>
        <p:spPr bwMode="auto">
          <a:xfrm>
            <a:off x="5588000" y="3175000"/>
            <a:ext cx="239713" cy="1158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81" name="Rectangle 1080">
            <a:extLst>
              <a:ext uri="{FF2B5EF4-FFF2-40B4-BE49-F238E27FC236}">
                <a16:creationId xmlns:a16="http://schemas.microsoft.com/office/drawing/2014/main" id="{2F1E0F41-3766-1F39-7D25-F1702FE4189E}"/>
              </a:ext>
            </a:extLst>
          </p:cNvPr>
          <p:cNvSpPr/>
          <p:nvPr>
            <p:custDataLst>
              <p:tags r:id="rId160"/>
            </p:custDataLst>
          </p:nvPr>
        </p:nvSpPr>
        <p:spPr bwMode="auto">
          <a:xfrm>
            <a:off x="5410200" y="3176588"/>
            <a:ext cx="177800" cy="1143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26" name="Rectangle 1125">
            <a:extLst>
              <a:ext uri="{FF2B5EF4-FFF2-40B4-BE49-F238E27FC236}">
                <a16:creationId xmlns:a16="http://schemas.microsoft.com/office/drawing/2014/main" id="{D7FBCA04-AB22-13A0-B82E-822DBE6CE492}"/>
              </a:ext>
            </a:extLst>
          </p:cNvPr>
          <p:cNvSpPr/>
          <p:nvPr>
            <p:custDataLst>
              <p:tags r:id="rId161"/>
            </p:custDataLst>
          </p:nvPr>
        </p:nvSpPr>
        <p:spPr bwMode="auto">
          <a:xfrm>
            <a:off x="5324475" y="3178176"/>
            <a:ext cx="85725" cy="11271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10" name="Rectangle 1109">
            <a:extLst>
              <a:ext uri="{FF2B5EF4-FFF2-40B4-BE49-F238E27FC236}">
                <a16:creationId xmlns:a16="http://schemas.microsoft.com/office/drawing/2014/main" id="{3CECB825-A8B1-0566-211E-19BD894A4CBD}"/>
              </a:ext>
            </a:extLst>
          </p:cNvPr>
          <p:cNvSpPr/>
          <p:nvPr>
            <p:custDataLst>
              <p:tags r:id="rId162"/>
            </p:custDataLst>
          </p:nvPr>
        </p:nvSpPr>
        <p:spPr bwMode="auto">
          <a:xfrm>
            <a:off x="5238750" y="3178175"/>
            <a:ext cx="85725" cy="11271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18" name="Rectangle 1317">
            <a:extLst>
              <a:ext uri="{FF2B5EF4-FFF2-40B4-BE49-F238E27FC236}">
                <a16:creationId xmlns:a16="http://schemas.microsoft.com/office/drawing/2014/main" id="{77304447-806D-C6D4-4A92-948276A7DE98}"/>
              </a:ext>
            </a:extLst>
          </p:cNvPr>
          <p:cNvSpPr/>
          <p:nvPr>
            <p:custDataLst>
              <p:tags r:id="rId163"/>
            </p:custDataLst>
          </p:nvPr>
        </p:nvSpPr>
        <p:spPr bwMode="auto">
          <a:xfrm>
            <a:off x="5208588" y="3179763"/>
            <a:ext cx="30162" cy="111125"/>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46" name="Rectangle 1145">
            <a:extLst>
              <a:ext uri="{FF2B5EF4-FFF2-40B4-BE49-F238E27FC236}">
                <a16:creationId xmlns:a16="http://schemas.microsoft.com/office/drawing/2014/main" id="{C5522B4D-2FCC-CACA-45D5-7BD767E51999}"/>
              </a:ext>
            </a:extLst>
          </p:cNvPr>
          <p:cNvSpPr/>
          <p:nvPr>
            <p:custDataLst>
              <p:tags r:id="rId164"/>
            </p:custDataLst>
          </p:nvPr>
        </p:nvSpPr>
        <p:spPr bwMode="auto">
          <a:xfrm>
            <a:off x="5157788" y="3179763"/>
            <a:ext cx="50800" cy="11112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55" name="Rectangle 1054">
            <a:extLst>
              <a:ext uri="{FF2B5EF4-FFF2-40B4-BE49-F238E27FC236}">
                <a16:creationId xmlns:a16="http://schemas.microsoft.com/office/drawing/2014/main" id="{FB6BE059-1F4C-8012-4B7C-8ABA95942DAC}"/>
              </a:ext>
            </a:extLst>
          </p:cNvPr>
          <p:cNvSpPr/>
          <p:nvPr>
            <p:custDataLst>
              <p:tags r:id="rId165"/>
            </p:custDataLst>
          </p:nvPr>
        </p:nvSpPr>
        <p:spPr bwMode="auto">
          <a:xfrm>
            <a:off x="5065713" y="3182938"/>
            <a:ext cx="92075" cy="1079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89" name="Rectangle 1088">
            <a:extLst>
              <a:ext uri="{FF2B5EF4-FFF2-40B4-BE49-F238E27FC236}">
                <a16:creationId xmlns:a16="http://schemas.microsoft.com/office/drawing/2014/main" id="{F2C12A3D-A460-DC69-FFD7-0A9F01657512}"/>
              </a:ext>
            </a:extLst>
          </p:cNvPr>
          <p:cNvSpPr/>
          <p:nvPr>
            <p:custDataLst>
              <p:tags r:id="rId166"/>
            </p:custDataLst>
          </p:nvPr>
        </p:nvSpPr>
        <p:spPr bwMode="auto">
          <a:xfrm>
            <a:off x="4972050" y="3184526"/>
            <a:ext cx="93663" cy="1063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23" name="Rectangle 822">
            <a:extLst>
              <a:ext uri="{FF2B5EF4-FFF2-40B4-BE49-F238E27FC236}">
                <a16:creationId xmlns:a16="http://schemas.microsoft.com/office/drawing/2014/main" id="{5104EF1E-1E90-E486-9D01-B6B0642C7123}"/>
              </a:ext>
            </a:extLst>
          </p:cNvPr>
          <p:cNvSpPr/>
          <p:nvPr>
            <p:custDataLst>
              <p:tags r:id="rId167"/>
            </p:custDataLst>
          </p:nvPr>
        </p:nvSpPr>
        <p:spPr bwMode="auto">
          <a:xfrm>
            <a:off x="4922838" y="3184525"/>
            <a:ext cx="49213" cy="1063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68" name="Rectangle 1267">
            <a:extLst>
              <a:ext uri="{FF2B5EF4-FFF2-40B4-BE49-F238E27FC236}">
                <a16:creationId xmlns:a16="http://schemas.microsoft.com/office/drawing/2014/main" id="{6412AA5F-CB67-B153-B7AD-2D50FF5BF249}"/>
              </a:ext>
            </a:extLst>
          </p:cNvPr>
          <p:cNvSpPr/>
          <p:nvPr>
            <p:custDataLst>
              <p:tags r:id="rId168"/>
            </p:custDataLst>
          </p:nvPr>
        </p:nvSpPr>
        <p:spPr bwMode="auto">
          <a:xfrm>
            <a:off x="4445000" y="3184525"/>
            <a:ext cx="477838" cy="106363"/>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75" name="Rectangle 1074">
            <a:extLst>
              <a:ext uri="{FF2B5EF4-FFF2-40B4-BE49-F238E27FC236}">
                <a16:creationId xmlns:a16="http://schemas.microsoft.com/office/drawing/2014/main" id="{E75A8E25-30B4-A991-1885-3B1CFDBF4DC2}"/>
              </a:ext>
            </a:extLst>
          </p:cNvPr>
          <p:cNvSpPr/>
          <p:nvPr>
            <p:custDataLst>
              <p:tags r:id="rId169"/>
            </p:custDataLst>
          </p:nvPr>
        </p:nvSpPr>
        <p:spPr bwMode="auto">
          <a:xfrm>
            <a:off x="4249738" y="3186114"/>
            <a:ext cx="195263" cy="1047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04" name="Rectangle 803">
            <a:extLst>
              <a:ext uri="{FF2B5EF4-FFF2-40B4-BE49-F238E27FC236}">
                <a16:creationId xmlns:a16="http://schemas.microsoft.com/office/drawing/2014/main" id="{D9B15254-CF16-C7B2-848B-358B8AE87E99}"/>
              </a:ext>
            </a:extLst>
          </p:cNvPr>
          <p:cNvSpPr/>
          <p:nvPr>
            <p:custDataLst>
              <p:tags r:id="rId170"/>
            </p:custDataLst>
          </p:nvPr>
        </p:nvSpPr>
        <p:spPr bwMode="auto">
          <a:xfrm>
            <a:off x="4097338" y="3187700"/>
            <a:ext cx="152400" cy="1031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17" name="Rectangle 1316">
            <a:extLst>
              <a:ext uri="{FF2B5EF4-FFF2-40B4-BE49-F238E27FC236}">
                <a16:creationId xmlns:a16="http://schemas.microsoft.com/office/drawing/2014/main" id="{C9772FFE-F6AD-0A8F-DCC2-9FE0105F206A}"/>
              </a:ext>
            </a:extLst>
          </p:cNvPr>
          <p:cNvSpPr/>
          <p:nvPr>
            <p:custDataLst>
              <p:tags r:id="rId171"/>
            </p:custDataLst>
          </p:nvPr>
        </p:nvSpPr>
        <p:spPr bwMode="auto">
          <a:xfrm>
            <a:off x="3937000" y="3187700"/>
            <a:ext cx="160338" cy="103188"/>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27" name="Rectangle 826">
            <a:extLst>
              <a:ext uri="{FF2B5EF4-FFF2-40B4-BE49-F238E27FC236}">
                <a16:creationId xmlns:a16="http://schemas.microsoft.com/office/drawing/2014/main" id="{D9F620EB-1EAC-DDC8-3CC8-B3258E71C693}"/>
              </a:ext>
            </a:extLst>
          </p:cNvPr>
          <p:cNvSpPr/>
          <p:nvPr>
            <p:custDataLst>
              <p:tags r:id="rId172"/>
            </p:custDataLst>
          </p:nvPr>
        </p:nvSpPr>
        <p:spPr bwMode="auto">
          <a:xfrm>
            <a:off x="3633789" y="3189288"/>
            <a:ext cx="303213" cy="1016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48" name="Rectangle 1147">
            <a:extLst>
              <a:ext uri="{FF2B5EF4-FFF2-40B4-BE49-F238E27FC236}">
                <a16:creationId xmlns:a16="http://schemas.microsoft.com/office/drawing/2014/main" id="{E8D50F60-48E6-F283-DB7C-0725F906F0A4}"/>
              </a:ext>
            </a:extLst>
          </p:cNvPr>
          <p:cNvSpPr/>
          <p:nvPr>
            <p:custDataLst>
              <p:tags r:id="rId173"/>
            </p:custDataLst>
          </p:nvPr>
        </p:nvSpPr>
        <p:spPr bwMode="auto">
          <a:xfrm>
            <a:off x="3500438" y="3189288"/>
            <a:ext cx="133350" cy="1016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18" name="Rectangle 1117">
            <a:extLst>
              <a:ext uri="{FF2B5EF4-FFF2-40B4-BE49-F238E27FC236}">
                <a16:creationId xmlns:a16="http://schemas.microsoft.com/office/drawing/2014/main" id="{4D267E40-5928-7B30-3477-00CDF870CCB2}"/>
              </a:ext>
            </a:extLst>
          </p:cNvPr>
          <p:cNvSpPr/>
          <p:nvPr>
            <p:custDataLst>
              <p:tags r:id="rId174"/>
            </p:custDataLst>
          </p:nvPr>
        </p:nvSpPr>
        <p:spPr bwMode="auto">
          <a:xfrm>
            <a:off x="3313113" y="3189288"/>
            <a:ext cx="187325" cy="10160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795" name="Rectangle 794">
            <a:extLst>
              <a:ext uri="{FF2B5EF4-FFF2-40B4-BE49-F238E27FC236}">
                <a16:creationId xmlns:a16="http://schemas.microsoft.com/office/drawing/2014/main" id="{F7B4C184-EE92-0A7A-87FA-E1C58DB8A412}"/>
              </a:ext>
            </a:extLst>
          </p:cNvPr>
          <p:cNvSpPr/>
          <p:nvPr>
            <p:custDataLst>
              <p:tags r:id="rId175"/>
            </p:custDataLst>
          </p:nvPr>
        </p:nvSpPr>
        <p:spPr bwMode="auto">
          <a:xfrm>
            <a:off x="2997200" y="3190875"/>
            <a:ext cx="315913" cy="10001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13" name="Rectangle 1112">
            <a:extLst>
              <a:ext uri="{FF2B5EF4-FFF2-40B4-BE49-F238E27FC236}">
                <a16:creationId xmlns:a16="http://schemas.microsoft.com/office/drawing/2014/main" id="{48B78A1B-68B1-F60A-12E7-7FA064210BF6}"/>
              </a:ext>
            </a:extLst>
          </p:cNvPr>
          <p:cNvSpPr/>
          <p:nvPr>
            <p:custDataLst>
              <p:tags r:id="rId176"/>
            </p:custDataLst>
          </p:nvPr>
        </p:nvSpPr>
        <p:spPr bwMode="auto">
          <a:xfrm>
            <a:off x="2919412" y="3192463"/>
            <a:ext cx="77788" cy="9842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09" name="Rectangle 1308">
            <a:extLst>
              <a:ext uri="{FF2B5EF4-FFF2-40B4-BE49-F238E27FC236}">
                <a16:creationId xmlns:a16="http://schemas.microsoft.com/office/drawing/2014/main" id="{40DE6A5E-D470-4AB1-6448-5C3D9EB6CA14}"/>
              </a:ext>
            </a:extLst>
          </p:cNvPr>
          <p:cNvSpPr/>
          <p:nvPr>
            <p:custDataLst>
              <p:tags r:id="rId177"/>
            </p:custDataLst>
          </p:nvPr>
        </p:nvSpPr>
        <p:spPr bwMode="auto">
          <a:xfrm>
            <a:off x="2816225" y="3194050"/>
            <a:ext cx="103188" cy="96838"/>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06" name="Rectangle 805">
            <a:extLst>
              <a:ext uri="{FF2B5EF4-FFF2-40B4-BE49-F238E27FC236}">
                <a16:creationId xmlns:a16="http://schemas.microsoft.com/office/drawing/2014/main" id="{49839655-63B1-9F18-34C0-060B4110733A}"/>
              </a:ext>
            </a:extLst>
          </p:cNvPr>
          <p:cNvSpPr/>
          <p:nvPr>
            <p:custDataLst>
              <p:tags r:id="rId178"/>
            </p:custDataLst>
          </p:nvPr>
        </p:nvSpPr>
        <p:spPr bwMode="auto">
          <a:xfrm>
            <a:off x="2720975" y="3195638"/>
            <a:ext cx="95250" cy="952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802" name="Rectangle 801">
            <a:extLst>
              <a:ext uri="{FF2B5EF4-FFF2-40B4-BE49-F238E27FC236}">
                <a16:creationId xmlns:a16="http://schemas.microsoft.com/office/drawing/2014/main" id="{DE7A2EA0-BA2E-BC71-CA82-B28AAD2C9BDF}"/>
              </a:ext>
            </a:extLst>
          </p:cNvPr>
          <p:cNvSpPr/>
          <p:nvPr>
            <p:custDataLst>
              <p:tags r:id="rId179"/>
            </p:custDataLst>
          </p:nvPr>
        </p:nvSpPr>
        <p:spPr bwMode="auto">
          <a:xfrm>
            <a:off x="2484437" y="3197225"/>
            <a:ext cx="236538" cy="936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54" name="Rectangle 1153">
            <a:extLst>
              <a:ext uri="{FF2B5EF4-FFF2-40B4-BE49-F238E27FC236}">
                <a16:creationId xmlns:a16="http://schemas.microsoft.com/office/drawing/2014/main" id="{D17C6CFB-F020-00B0-122C-0962B7C9B3C3}"/>
              </a:ext>
            </a:extLst>
          </p:cNvPr>
          <p:cNvSpPr/>
          <p:nvPr>
            <p:custDataLst>
              <p:tags r:id="rId180"/>
            </p:custDataLst>
          </p:nvPr>
        </p:nvSpPr>
        <p:spPr bwMode="auto">
          <a:xfrm>
            <a:off x="2390775" y="3200400"/>
            <a:ext cx="93663" cy="904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46" name="Rectangle 1045">
            <a:extLst>
              <a:ext uri="{FF2B5EF4-FFF2-40B4-BE49-F238E27FC236}">
                <a16:creationId xmlns:a16="http://schemas.microsoft.com/office/drawing/2014/main" id="{A09CBEFE-80EE-7A97-E3C2-DD4F88034879}"/>
              </a:ext>
            </a:extLst>
          </p:cNvPr>
          <p:cNvSpPr/>
          <p:nvPr>
            <p:custDataLst>
              <p:tags r:id="rId181"/>
            </p:custDataLst>
          </p:nvPr>
        </p:nvSpPr>
        <p:spPr bwMode="auto">
          <a:xfrm>
            <a:off x="2346325" y="3205164"/>
            <a:ext cx="44450" cy="8572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66" name="Rectangle 1265">
            <a:extLst>
              <a:ext uri="{FF2B5EF4-FFF2-40B4-BE49-F238E27FC236}">
                <a16:creationId xmlns:a16="http://schemas.microsoft.com/office/drawing/2014/main" id="{4D137B38-6D8C-205E-6700-6874FC05D4DE}"/>
              </a:ext>
            </a:extLst>
          </p:cNvPr>
          <p:cNvSpPr/>
          <p:nvPr>
            <p:custDataLst>
              <p:tags r:id="rId182"/>
            </p:custDataLst>
          </p:nvPr>
        </p:nvSpPr>
        <p:spPr bwMode="auto">
          <a:xfrm>
            <a:off x="2203450" y="3205163"/>
            <a:ext cx="142875" cy="85725"/>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64" name="Rectangle 1063">
            <a:extLst>
              <a:ext uri="{FF2B5EF4-FFF2-40B4-BE49-F238E27FC236}">
                <a16:creationId xmlns:a16="http://schemas.microsoft.com/office/drawing/2014/main" id="{666D873E-5AE6-4553-4034-5D5CE47F92AC}"/>
              </a:ext>
            </a:extLst>
          </p:cNvPr>
          <p:cNvSpPr/>
          <p:nvPr>
            <p:custDataLst>
              <p:tags r:id="rId183"/>
            </p:custDataLst>
          </p:nvPr>
        </p:nvSpPr>
        <p:spPr bwMode="auto">
          <a:xfrm>
            <a:off x="2132012" y="3206750"/>
            <a:ext cx="71438" cy="8413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08" name="Rectangle 1107">
            <a:extLst>
              <a:ext uri="{FF2B5EF4-FFF2-40B4-BE49-F238E27FC236}">
                <a16:creationId xmlns:a16="http://schemas.microsoft.com/office/drawing/2014/main" id="{21F21E49-5D02-A5EF-8803-086FB09B6455}"/>
              </a:ext>
            </a:extLst>
          </p:cNvPr>
          <p:cNvSpPr/>
          <p:nvPr>
            <p:custDataLst>
              <p:tags r:id="rId184"/>
            </p:custDataLst>
          </p:nvPr>
        </p:nvSpPr>
        <p:spPr bwMode="auto">
          <a:xfrm>
            <a:off x="2073274" y="3208338"/>
            <a:ext cx="58738" cy="82550"/>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24" name="Rectangle 1123">
            <a:extLst>
              <a:ext uri="{FF2B5EF4-FFF2-40B4-BE49-F238E27FC236}">
                <a16:creationId xmlns:a16="http://schemas.microsoft.com/office/drawing/2014/main" id="{819EA7BD-6163-8ED9-BA00-F86E882242A6}"/>
              </a:ext>
            </a:extLst>
          </p:cNvPr>
          <p:cNvSpPr/>
          <p:nvPr>
            <p:custDataLst>
              <p:tags r:id="rId185"/>
            </p:custDataLst>
          </p:nvPr>
        </p:nvSpPr>
        <p:spPr bwMode="auto">
          <a:xfrm>
            <a:off x="2039938" y="3211514"/>
            <a:ext cx="33338" cy="793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69" name="Rectangle 1068">
            <a:extLst>
              <a:ext uri="{FF2B5EF4-FFF2-40B4-BE49-F238E27FC236}">
                <a16:creationId xmlns:a16="http://schemas.microsoft.com/office/drawing/2014/main" id="{4C612165-60B0-9BA3-345F-7CF26BE36050}"/>
              </a:ext>
            </a:extLst>
          </p:cNvPr>
          <p:cNvSpPr/>
          <p:nvPr>
            <p:custDataLst>
              <p:tags r:id="rId186"/>
            </p:custDataLst>
          </p:nvPr>
        </p:nvSpPr>
        <p:spPr bwMode="auto">
          <a:xfrm>
            <a:off x="1912938" y="3211513"/>
            <a:ext cx="127000" cy="79375"/>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93" name="Rectangle 1092">
            <a:extLst>
              <a:ext uri="{FF2B5EF4-FFF2-40B4-BE49-F238E27FC236}">
                <a16:creationId xmlns:a16="http://schemas.microsoft.com/office/drawing/2014/main" id="{F1220155-9221-5F3A-469D-5694BB7F94FA}"/>
              </a:ext>
            </a:extLst>
          </p:cNvPr>
          <p:cNvSpPr/>
          <p:nvPr>
            <p:custDataLst>
              <p:tags r:id="rId187"/>
            </p:custDataLst>
          </p:nvPr>
        </p:nvSpPr>
        <p:spPr bwMode="auto">
          <a:xfrm>
            <a:off x="1804988" y="3213100"/>
            <a:ext cx="107950" cy="7778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7" name="Rectangle 1206">
            <a:extLst>
              <a:ext uri="{FF2B5EF4-FFF2-40B4-BE49-F238E27FC236}">
                <a16:creationId xmlns:a16="http://schemas.microsoft.com/office/drawing/2014/main" id="{8144E272-AB78-E8BC-9894-23944D7FD406}"/>
              </a:ext>
            </a:extLst>
          </p:cNvPr>
          <p:cNvSpPr/>
          <p:nvPr>
            <p:custDataLst>
              <p:tags r:id="rId188"/>
            </p:custDataLst>
          </p:nvPr>
        </p:nvSpPr>
        <p:spPr bwMode="auto">
          <a:xfrm>
            <a:off x="1717675" y="3216275"/>
            <a:ext cx="87313" cy="74613"/>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65" name="Rectangle 1264">
            <a:extLst>
              <a:ext uri="{FF2B5EF4-FFF2-40B4-BE49-F238E27FC236}">
                <a16:creationId xmlns:a16="http://schemas.microsoft.com/office/drawing/2014/main" id="{B3084A8A-15AE-E173-FD81-517A71788F6C}"/>
              </a:ext>
            </a:extLst>
          </p:cNvPr>
          <p:cNvSpPr/>
          <p:nvPr>
            <p:custDataLst>
              <p:tags r:id="rId189"/>
            </p:custDataLst>
          </p:nvPr>
        </p:nvSpPr>
        <p:spPr bwMode="auto">
          <a:xfrm>
            <a:off x="1646238" y="3216275"/>
            <a:ext cx="71437" cy="74613"/>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79" name="Rectangle 1078">
            <a:extLst>
              <a:ext uri="{FF2B5EF4-FFF2-40B4-BE49-F238E27FC236}">
                <a16:creationId xmlns:a16="http://schemas.microsoft.com/office/drawing/2014/main" id="{1DA47EFA-6ED6-579D-6A68-94528F8094D1}"/>
              </a:ext>
            </a:extLst>
          </p:cNvPr>
          <p:cNvSpPr/>
          <p:nvPr>
            <p:custDataLst>
              <p:tags r:id="rId190"/>
            </p:custDataLst>
          </p:nvPr>
        </p:nvSpPr>
        <p:spPr bwMode="auto">
          <a:xfrm>
            <a:off x="1576388" y="3219450"/>
            <a:ext cx="69850" cy="7143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06" name="Rectangle 1105">
            <a:extLst>
              <a:ext uri="{FF2B5EF4-FFF2-40B4-BE49-F238E27FC236}">
                <a16:creationId xmlns:a16="http://schemas.microsoft.com/office/drawing/2014/main" id="{50C3681A-17EE-EFD2-31BD-9B4FDB34B19D}"/>
              </a:ext>
            </a:extLst>
          </p:cNvPr>
          <p:cNvSpPr/>
          <p:nvPr>
            <p:custDataLst>
              <p:tags r:id="rId191"/>
            </p:custDataLst>
          </p:nvPr>
        </p:nvSpPr>
        <p:spPr bwMode="auto">
          <a:xfrm>
            <a:off x="1490663" y="3222625"/>
            <a:ext cx="85725" cy="682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096" name="Rectangle 1095">
            <a:extLst>
              <a:ext uri="{FF2B5EF4-FFF2-40B4-BE49-F238E27FC236}">
                <a16:creationId xmlns:a16="http://schemas.microsoft.com/office/drawing/2014/main" id="{80273E1F-F052-B253-89BB-6F91405483E0}"/>
              </a:ext>
            </a:extLst>
          </p:cNvPr>
          <p:cNvSpPr/>
          <p:nvPr>
            <p:custDataLst>
              <p:tags r:id="rId192"/>
            </p:custDataLst>
          </p:nvPr>
        </p:nvSpPr>
        <p:spPr bwMode="auto">
          <a:xfrm>
            <a:off x="1443038" y="3222626"/>
            <a:ext cx="47625" cy="682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6" name="Rectangle 1205">
            <a:extLst>
              <a:ext uri="{FF2B5EF4-FFF2-40B4-BE49-F238E27FC236}">
                <a16:creationId xmlns:a16="http://schemas.microsoft.com/office/drawing/2014/main" id="{E14DFF53-1272-A7EF-F054-77ED7DEAC0B0}"/>
              </a:ext>
            </a:extLst>
          </p:cNvPr>
          <p:cNvSpPr/>
          <p:nvPr>
            <p:custDataLst>
              <p:tags r:id="rId193"/>
            </p:custDataLst>
          </p:nvPr>
        </p:nvSpPr>
        <p:spPr bwMode="auto">
          <a:xfrm>
            <a:off x="1377950" y="3224213"/>
            <a:ext cx="65088" cy="66675"/>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5" name="Rectangle 1204">
            <a:extLst>
              <a:ext uri="{FF2B5EF4-FFF2-40B4-BE49-F238E27FC236}">
                <a16:creationId xmlns:a16="http://schemas.microsoft.com/office/drawing/2014/main" id="{25A5300D-5E1D-BEA9-F7B2-A643561014FC}"/>
              </a:ext>
            </a:extLst>
          </p:cNvPr>
          <p:cNvSpPr/>
          <p:nvPr>
            <p:custDataLst>
              <p:tags r:id="rId194"/>
            </p:custDataLst>
          </p:nvPr>
        </p:nvSpPr>
        <p:spPr bwMode="auto">
          <a:xfrm>
            <a:off x="1281113" y="3225800"/>
            <a:ext cx="96837" cy="6508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4" name="Rectangle 1203">
            <a:extLst>
              <a:ext uri="{FF2B5EF4-FFF2-40B4-BE49-F238E27FC236}">
                <a16:creationId xmlns:a16="http://schemas.microsoft.com/office/drawing/2014/main" id="{06AE7153-8A91-18C2-6A05-45E08EFD4D15}"/>
              </a:ext>
            </a:extLst>
          </p:cNvPr>
          <p:cNvSpPr/>
          <p:nvPr>
            <p:custDataLst>
              <p:tags r:id="rId195"/>
            </p:custDataLst>
          </p:nvPr>
        </p:nvSpPr>
        <p:spPr bwMode="auto">
          <a:xfrm>
            <a:off x="1216025" y="3225800"/>
            <a:ext cx="65088" cy="6508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03" name="Rectangle 1202">
            <a:extLst>
              <a:ext uri="{FF2B5EF4-FFF2-40B4-BE49-F238E27FC236}">
                <a16:creationId xmlns:a16="http://schemas.microsoft.com/office/drawing/2014/main" id="{AAFCE6C9-EB42-3477-B7D7-8272FC279CA7}"/>
              </a:ext>
            </a:extLst>
          </p:cNvPr>
          <p:cNvSpPr/>
          <p:nvPr>
            <p:custDataLst>
              <p:tags r:id="rId196"/>
            </p:custDataLst>
          </p:nvPr>
        </p:nvSpPr>
        <p:spPr bwMode="auto">
          <a:xfrm>
            <a:off x="1177925" y="3232150"/>
            <a:ext cx="38100" cy="587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15" name="Rectangle 1114">
            <a:extLst>
              <a:ext uri="{FF2B5EF4-FFF2-40B4-BE49-F238E27FC236}">
                <a16:creationId xmlns:a16="http://schemas.microsoft.com/office/drawing/2014/main" id="{1B339CA4-5E2B-A7D6-DE7B-D9A2EDAA421A}"/>
              </a:ext>
            </a:extLst>
          </p:cNvPr>
          <p:cNvSpPr/>
          <p:nvPr>
            <p:custDataLst>
              <p:tags r:id="rId197"/>
            </p:custDataLst>
          </p:nvPr>
        </p:nvSpPr>
        <p:spPr bwMode="auto">
          <a:xfrm>
            <a:off x="1128713" y="3235325"/>
            <a:ext cx="49213" cy="55563"/>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1" name="Rectangle 1230">
            <a:extLst>
              <a:ext uri="{FF2B5EF4-FFF2-40B4-BE49-F238E27FC236}">
                <a16:creationId xmlns:a16="http://schemas.microsoft.com/office/drawing/2014/main" id="{AB579B7E-280B-CC2F-2AC2-269C9349115D}"/>
              </a:ext>
            </a:extLst>
          </p:cNvPr>
          <p:cNvSpPr/>
          <p:nvPr>
            <p:custDataLst>
              <p:tags r:id="rId198"/>
            </p:custDataLst>
          </p:nvPr>
        </p:nvSpPr>
        <p:spPr bwMode="auto">
          <a:xfrm>
            <a:off x="1023938" y="3241675"/>
            <a:ext cx="104775" cy="49213"/>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230" name="Rectangle 1229">
            <a:extLst>
              <a:ext uri="{FF2B5EF4-FFF2-40B4-BE49-F238E27FC236}">
                <a16:creationId xmlns:a16="http://schemas.microsoft.com/office/drawing/2014/main" id="{2DDA4BE1-F9DC-DF3D-D8EA-59188F7C5A7E}"/>
              </a:ext>
            </a:extLst>
          </p:cNvPr>
          <p:cNvSpPr/>
          <p:nvPr>
            <p:custDataLst>
              <p:tags r:id="rId199"/>
            </p:custDataLst>
          </p:nvPr>
        </p:nvSpPr>
        <p:spPr bwMode="auto">
          <a:xfrm>
            <a:off x="904875" y="3248025"/>
            <a:ext cx="119063" cy="42863"/>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cxnSp>
        <p:nvCxnSpPr>
          <p:cNvPr id="1163" name="Straight Connector 1162">
            <a:extLst>
              <a:ext uri="{FF2B5EF4-FFF2-40B4-BE49-F238E27FC236}">
                <a16:creationId xmlns:a16="http://schemas.microsoft.com/office/drawing/2014/main" id="{FF71147F-1873-5F2E-D489-692117A51A63}"/>
              </a:ext>
            </a:extLst>
          </p:cNvPr>
          <p:cNvCxnSpPr/>
          <p:nvPr>
            <p:custDataLst>
              <p:tags r:id="rId200"/>
            </p:custDataLst>
          </p:nvPr>
        </p:nvCxnSpPr>
        <p:spPr bwMode="auto">
          <a:xfrm flipH="1">
            <a:off x="854075" y="2582863"/>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5" name="Straight Connector 1164">
            <a:extLst>
              <a:ext uri="{FF2B5EF4-FFF2-40B4-BE49-F238E27FC236}">
                <a16:creationId xmlns:a16="http://schemas.microsoft.com/office/drawing/2014/main" id="{81BFEC7E-F871-C09F-1A4E-AC59E418442E}"/>
              </a:ext>
            </a:extLst>
          </p:cNvPr>
          <p:cNvCxnSpPr/>
          <p:nvPr>
            <p:custDataLst>
              <p:tags r:id="rId201"/>
            </p:custDataLst>
          </p:nvPr>
        </p:nvCxnSpPr>
        <p:spPr bwMode="auto">
          <a:xfrm flipH="1">
            <a:off x="854075" y="2228850"/>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2" name="Straight Connector 721">
            <a:extLst>
              <a:ext uri="{FF2B5EF4-FFF2-40B4-BE49-F238E27FC236}">
                <a16:creationId xmlns:a16="http://schemas.microsoft.com/office/drawing/2014/main" id="{0C71A866-E1A9-431F-BACF-FE9C49916486}"/>
              </a:ext>
            </a:extLst>
          </p:cNvPr>
          <p:cNvCxnSpPr/>
          <p:nvPr>
            <p:custDataLst>
              <p:tags r:id="rId202"/>
            </p:custDataLst>
          </p:nvPr>
        </p:nvCxnSpPr>
        <p:spPr bwMode="auto">
          <a:xfrm flipV="1">
            <a:off x="904875" y="1870075"/>
            <a:ext cx="0" cy="1425575"/>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2" name="Straight Connector 1161">
            <a:extLst>
              <a:ext uri="{FF2B5EF4-FFF2-40B4-BE49-F238E27FC236}">
                <a16:creationId xmlns:a16="http://schemas.microsoft.com/office/drawing/2014/main" id="{FD5328A6-992E-D5FC-B42F-505D66FCE80A}"/>
              </a:ext>
            </a:extLst>
          </p:cNvPr>
          <p:cNvCxnSpPr/>
          <p:nvPr>
            <p:custDataLst>
              <p:tags r:id="rId203"/>
            </p:custDataLst>
          </p:nvPr>
        </p:nvCxnSpPr>
        <p:spPr bwMode="auto">
          <a:xfrm flipH="1">
            <a:off x="854075" y="2936875"/>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0" name="Straight Connector 719">
            <a:extLst>
              <a:ext uri="{FF2B5EF4-FFF2-40B4-BE49-F238E27FC236}">
                <a16:creationId xmlns:a16="http://schemas.microsoft.com/office/drawing/2014/main" id="{5C982016-AFBB-46D0-A042-0B655ED30C1F}"/>
              </a:ext>
            </a:extLst>
          </p:cNvPr>
          <p:cNvCxnSpPr/>
          <p:nvPr>
            <p:custDataLst>
              <p:tags r:id="rId204"/>
            </p:custDataLst>
          </p:nvPr>
        </p:nvCxnSpPr>
        <p:spPr bwMode="auto">
          <a:xfrm>
            <a:off x="900113" y="3290888"/>
            <a:ext cx="1091882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6" name="Straight Connector 715">
            <a:extLst>
              <a:ext uri="{FF2B5EF4-FFF2-40B4-BE49-F238E27FC236}">
                <a16:creationId xmlns:a16="http://schemas.microsoft.com/office/drawing/2014/main" id="{EAFE0F28-0C36-4B64-A698-4D1C98A75200}"/>
              </a:ext>
            </a:extLst>
          </p:cNvPr>
          <p:cNvCxnSpPr/>
          <p:nvPr>
            <p:custDataLst>
              <p:tags r:id="rId205"/>
            </p:custDataLst>
          </p:nvPr>
        </p:nvCxnSpPr>
        <p:spPr bwMode="auto">
          <a:xfrm flipH="1">
            <a:off x="854075" y="329088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7" name="Straight Connector 1166">
            <a:extLst>
              <a:ext uri="{FF2B5EF4-FFF2-40B4-BE49-F238E27FC236}">
                <a16:creationId xmlns:a16="http://schemas.microsoft.com/office/drawing/2014/main" id="{41F0F6D2-41E4-D9AF-428C-AD1C46EB74A6}"/>
              </a:ext>
            </a:extLst>
          </p:cNvPr>
          <p:cNvCxnSpPr/>
          <p:nvPr>
            <p:custDataLst>
              <p:tags r:id="rId206"/>
            </p:custDataLst>
          </p:nvPr>
        </p:nvCxnSpPr>
        <p:spPr bwMode="auto">
          <a:xfrm flipH="1">
            <a:off x="854075" y="1874838"/>
            <a:ext cx="5080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54" name="Text Placeholder 2">
            <a:extLst>
              <a:ext uri="{FF2B5EF4-FFF2-40B4-BE49-F238E27FC236}">
                <a16:creationId xmlns:a16="http://schemas.microsoft.com/office/drawing/2014/main" id="{1C87A832-BD31-7834-C4B1-CCAABA251FB1}"/>
              </a:ext>
            </a:extLst>
          </p:cNvPr>
          <p:cNvSpPr>
            <a:spLocks noGrp="1"/>
          </p:cNvSpPr>
          <p:nvPr>
            <p:custDataLst>
              <p:tags r:id="rId207"/>
            </p:custDataLst>
          </p:nvPr>
        </p:nvSpPr>
        <p:spPr bwMode="gray">
          <a:xfrm>
            <a:off x="6986588"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553595B-DE02-428E-BD41-E1F0B3485742}" type="datetime'''''6''''''''''''''''''''''''''''''''''''''''''''''''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1" name="Text Placeholder 2">
            <a:extLst>
              <a:ext uri="{FF2B5EF4-FFF2-40B4-BE49-F238E27FC236}">
                <a16:creationId xmlns:a16="http://schemas.microsoft.com/office/drawing/2014/main" id="{48E1AA16-F937-05D4-6794-812FE966F223}"/>
              </a:ext>
            </a:extLst>
          </p:cNvPr>
          <p:cNvSpPr>
            <a:spLocks noGrp="1"/>
          </p:cNvSpPr>
          <p:nvPr>
            <p:custDataLst>
              <p:tags r:id="rId208"/>
            </p:custDataLst>
          </p:nvPr>
        </p:nvSpPr>
        <p:spPr bwMode="gray">
          <a:xfrm>
            <a:off x="9832975"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98CEB84-E522-4128-B25C-4AA0D4D1BFE7}" type="datetime'''''9''''''''''''''''''''''''''''''''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95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7" name="Text Placeholder 2">
            <a:extLst>
              <a:ext uri="{FF2B5EF4-FFF2-40B4-BE49-F238E27FC236}">
                <a16:creationId xmlns:a16="http://schemas.microsoft.com/office/drawing/2014/main" id="{D7BFC8D2-5CD7-F3C4-A2C4-3A27066AD094}"/>
              </a:ext>
            </a:extLst>
          </p:cNvPr>
          <p:cNvSpPr>
            <a:spLocks noGrp="1"/>
          </p:cNvSpPr>
          <p:nvPr>
            <p:custDataLst>
              <p:tags r:id="rId209"/>
            </p:custDataLst>
          </p:nvPr>
        </p:nvSpPr>
        <p:spPr bwMode="gray">
          <a:xfrm>
            <a:off x="4140200"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6E9E491-5CAA-4F0C-B5C2-C02BAD93E357}" type="datetime'3''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160" name="Text Placeholder 2">
            <a:extLst>
              <a:ext uri="{FF2B5EF4-FFF2-40B4-BE49-F238E27FC236}">
                <a16:creationId xmlns:a16="http://schemas.microsoft.com/office/drawing/2014/main" id="{AE2F44BD-A24B-4B41-2733-0B111FC93537}"/>
              </a:ext>
            </a:extLst>
          </p:cNvPr>
          <p:cNvSpPr>
            <a:spLocks noGrp="1"/>
          </p:cNvSpPr>
          <p:nvPr>
            <p:custDataLst>
              <p:tags r:id="rId210"/>
            </p:custDataLst>
          </p:nvPr>
        </p:nvSpPr>
        <p:spPr bwMode="gray">
          <a:xfrm>
            <a:off x="668338" y="2138364"/>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006922D-2453-4CFE-8240-812E0A89EEDB}" type="datetime'''''''''''''''''''''''''''''3'''''''''''''''''''''''''''''''''">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6" name="Text Placeholder 2">
            <a:extLst>
              <a:ext uri="{FF2B5EF4-FFF2-40B4-BE49-F238E27FC236}">
                <a16:creationId xmlns:a16="http://schemas.microsoft.com/office/drawing/2014/main" id="{4BC76BD6-4C9A-738B-6519-40EC8BEC60BE}"/>
              </a:ext>
            </a:extLst>
          </p:cNvPr>
          <p:cNvSpPr>
            <a:spLocks noGrp="1"/>
          </p:cNvSpPr>
          <p:nvPr>
            <p:custDataLst>
              <p:tags r:id="rId211"/>
            </p:custDataLst>
          </p:nvPr>
        </p:nvSpPr>
        <p:spPr bwMode="gray">
          <a:xfrm>
            <a:off x="7935913"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3EF2857-312F-4A1E-A7FE-83DDAC48BD80}" type="datetime'''''''''''''''''''''''''''''''''''''7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5" name="Text Placeholder 2">
            <a:extLst>
              <a:ext uri="{FF2B5EF4-FFF2-40B4-BE49-F238E27FC236}">
                <a16:creationId xmlns:a16="http://schemas.microsoft.com/office/drawing/2014/main" id="{328B0CFA-5182-0828-51FE-AB7CB2F73BDB}"/>
              </a:ext>
            </a:extLst>
          </p:cNvPr>
          <p:cNvSpPr>
            <a:spLocks noGrp="1"/>
          </p:cNvSpPr>
          <p:nvPr>
            <p:custDataLst>
              <p:tags r:id="rId212"/>
            </p:custDataLst>
          </p:nvPr>
        </p:nvSpPr>
        <p:spPr bwMode="gray">
          <a:xfrm>
            <a:off x="11693525" y="3341689"/>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7CDB98C2-A4E5-4D87-8FBE-80D6DD372258}" type="datetime'''''''1''''''''''''''''1''''''''''''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115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3" name="Text Placeholder 2">
            <a:extLst>
              <a:ext uri="{FF2B5EF4-FFF2-40B4-BE49-F238E27FC236}">
                <a16:creationId xmlns:a16="http://schemas.microsoft.com/office/drawing/2014/main" id="{FE508B4B-617C-3226-8447-39CBEBEFFC43}"/>
              </a:ext>
            </a:extLst>
          </p:cNvPr>
          <p:cNvSpPr>
            <a:spLocks noGrp="1"/>
          </p:cNvSpPr>
          <p:nvPr>
            <p:custDataLst>
              <p:tags r:id="rId213"/>
            </p:custDataLst>
          </p:nvPr>
        </p:nvSpPr>
        <p:spPr bwMode="gray">
          <a:xfrm>
            <a:off x="6511925"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BA085F3-164F-444B-ABB3-035A3F28FDAC}" type="datetime'''''''''''''6''''''''''''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159" name="Text Placeholder 2">
            <a:extLst>
              <a:ext uri="{FF2B5EF4-FFF2-40B4-BE49-F238E27FC236}">
                <a16:creationId xmlns:a16="http://schemas.microsoft.com/office/drawing/2014/main" id="{F381825B-BC11-6B66-BF98-573153273D78}"/>
              </a:ext>
            </a:extLst>
          </p:cNvPr>
          <p:cNvSpPr>
            <a:spLocks noGrp="1"/>
          </p:cNvSpPr>
          <p:nvPr>
            <p:custDataLst>
              <p:tags r:id="rId214"/>
            </p:custDataLst>
          </p:nvPr>
        </p:nvSpPr>
        <p:spPr bwMode="gray">
          <a:xfrm>
            <a:off x="668338" y="2492376"/>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09F6500-E5D5-44CF-A49C-05BBF9E6F82F}" type="datetime'''''''''''''''''''''''''''''''''''''''''''''''''''''''''''2'''">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4" name="Text Placeholder 2">
            <a:extLst>
              <a:ext uri="{FF2B5EF4-FFF2-40B4-BE49-F238E27FC236}">
                <a16:creationId xmlns:a16="http://schemas.microsoft.com/office/drawing/2014/main" id="{EA84C0D4-7819-FB1C-817D-C267DAF03F1A}"/>
              </a:ext>
            </a:extLst>
          </p:cNvPr>
          <p:cNvSpPr>
            <a:spLocks noGrp="1"/>
          </p:cNvSpPr>
          <p:nvPr>
            <p:custDataLst>
              <p:tags r:id="rId215"/>
            </p:custDataLst>
          </p:nvPr>
        </p:nvSpPr>
        <p:spPr bwMode="gray">
          <a:xfrm>
            <a:off x="11218863" y="3341689"/>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2B1B6F4-7A35-45D9-AC50-F92F93650667}" type="datetime'''1''''''''''''''''1''''''''''''''''''''''''''''''''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110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747" name="Text Placeholder 2">
            <a:extLst>
              <a:ext uri="{FF2B5EF4-FFF2-40B4-BE49-F238E27FC236}">
                <a16:creationId xmlns:a16="http://schemas.microsoft.com/office/drawing/2014/main" id="{E8E8867D-3AA6-4242-A54B-161CCF21BB7D}"/>
              </a:ext>
            </a:extLst>
          </p:cNvPr>
          <p:cNvSpPr>
            <a:spLocks noGrp="1"/>
          </p:cNvSpPr>
          <p:nvPr>
            <p:custDataLst>
              <p:tags r:id="rId216"/>
            </p:custDataLst>
          </p:nvPr>
        </p:nvSpPr>
        <p:spPr bwMode="gray">
          <a:xfrm>
            <a:off x="863600" y="334168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8EEBCDA-C36B-4D2E-90C4-6B9056ABF6E6}" type="datetime'''''''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743" name="Text Placeholder 2">
            <a:extLst>
              <a:ext uri="{FF2B5EF4-FFF2-40B4-BE49-F238E27FC236}">
                <a16:creationId xmlns:a16="http://schemas.microsoft.com/office/drawing/2014/main" id="{1094016E-119B-46A5-9DE1-F08D63E567C6}"/>
              </a:ext>
            </a:extLst>
          </p:cNvPr>
          <p:cNvSpPr>
            <a:spLocks noGrp="1"/>
          </p:cNvSpPr>
          <p:nvPr>
            <p:custDataLst>
              <p:tags r:id="rId217"/>
            </p:custDataLst>
          </p:nvPr>
        </p:nvSpPr>
        <p:spPr bwMode="gray">
          <a:xfrm>
            <a:off x="668338" y="32004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D2DD0D7-6F5F-4F13-99C0-D61D27B44BAB}" type="datetime'''''''''''''''''''''''''''''''''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3" name="Text Placeholder 2">
            <a:extLst>
              <a:ext uri="{FF2B5EF4-FFF2-40B4-BE49-F238E27FC236}">
                <a16:creationId xmlns:a16="http://schemas.microsoft.com/office/drawing/2014/main" id="{3A5262A8-9502-1DE3-32E9-4AEABBE73380}"/>
              </a:ext>
            </a:extLst>
          </p:cNvPr>
          <p:cNvSpPr>
            <a:spLocks noGrp="1"/>
          </p:cNvSpPr>
          <p:nvPr>
            <p:custDataLst>
              <p:tags r:id="rId218"/>
            </p:custDataLst>
          </p:nvPr>
        </p:nvSpPr>
        <p:spPr bwMode="gray">
          <a:xfrm>
            <a:off x="10739438" y="3341689"/>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3C585BD7-FB23-4F0C-8AAC-89EF7C47EE9E}" type="datetime'''''''''1''''''''''''''''''''''''''''0''''''''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157" name="Text Placeholder 2">
            <a:extLst>
              <a:ext uri="{FF2B5EF4-FFF2-40B4-BE49-F238E27FC236}">
                <a16:creationId xmlns:a16="http://schemas.microsoft.com/office/drawing/2014/main" id="{3BCF3243-E582-9A95-6D70-0955C9B048CE}"/>
              </a:ext>
            </a:extLst>
          </p:cNvPr>
          <p:cNvSpPr>
            <a:spLocks noGrp="1"/>
          </p:cNvSpPr>
          <p:nvPr>
            <p:custDataLst>
              <p:tags r:id="rId219"/>
            </p:custDataLst>
          </p:nvPr>
        </p:nvSpPr>
        <p:spPr bwMode="gray">
          <a:xfrm>
            <a:off x="668338" y="284638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D976715-BE5E-4FCD-85F0-1A2F93567978}" type="datetime'''''''1'''''''''''''''''''">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2" name="Text Placeholder 2">
            <a:extLst>
              <a:ext uri="{FF2B5EF4-FFF2-40B4-BE49-F238E27FC236}">
                <a16:creationId xmlns:a16="http://schemas.microsoft.com/office/drawing/2014/main" id="{1093F073-FF33-4157-E329-2EE9FE07947E}"/>
              </a:ext>
            </a:extLst>
          </p:cNvPr>
          <p:cNvSpPr>
            <a:spLocks noGrp="1"/>
          </p:cNvSpPr>
          <p:nvPr>
            <p:custDataLst>
              <p:tags r:id="rId220"/>
            </p:custDataLst>
          </p:nvPr>
        </p:nvSpPr>
        <p:spPr bwMode="gray">
          <a:xfrm>
            <a:off x="10266363" y="3341689"/>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ACF8008-1228-420E-B53C-E888E1AD7BE8}" type="datetime'''''''''''''''''''''''''''''''''''''10''''''''''''''''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5" name="Text Placeholder 2">
            <a:extLst>
              <a:ext uri="{FF2B5EF4-FFF2-40B4-BE49-F238E27FC236}">
                <a16:creationId xmlns:a16="http://schemas.microsoft.com/office/drawing/2014/main" id="{A9DD0A0E-F829-3041-F036-F5FE29847D0D}"/>
              </a:ext>
            </a:extLst>
          </p:cNvPr>
          <p:cNvSpPr>
            <a:spLocks noGrp="1"/>
          </p:cNvSpPr>
          <p:nvPr>
            <p:custDataLst>
              <p:tags r:id="rId221"/>
            </p:custDataLst>
          </p:nvPr>
        </p:nvSpPr>
        <p:spPr bwMode="gray">
          <a:xfrm>
            <a:off x="3192463"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15F5393E-7358-42E9-9A55-DB6B83988A7E}" type="datetime'''''''2''''''''''''''''''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1" name="Text Placeholder 2">
            <a:extLst>
              <a:ext uri="{FF2B5EF4-FFF2-40B4-BE49-F238E27FC236}">
                <a16:creationId xmlns:a16="http://schemas.microsoft.com/office/drawing/2014/main" id="{ECB84E6E-FFBF-43A9-CBF2-4D224F33B4B6}"/>
              </a:ext>
            </a:extLst>
          </p:cNvPr>
          <p:cNvSpPr>
            <a:spLocks noGrp="1"/>
          </p:cNvSpPr>
          <p:nvPr>
            <p:custDataLst>
              <p:tags r:id="rId222"/>
            </p:custDataLst>
          </p:nvPr>
        </p:nvSpPr>
        <p:spPr bwMode="gray">
          <a:xfrm>
            <a:off x="6038850"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3A498A2-9000-4397-9046-B81ECC0AB231}" type="datetime'''''''''''''''5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0" name="Text Placeholder 2">
            <a:extLst>
              <a:ext uri="{FF2B5EF4-FFF2-40B4-BE49-F238E27FC236}">
                <a16:creationId xmlns:a16="http://schemas.microsoft.com/office/drawing/2014/main" id="{D246FAE5-07E4-1522-DB74-A67ED7FC0055}"/>
              </a:ext>
            </a:extLst>
          </p:cNvPr>
          <p:cNvSpPr>
            <a:spLocks noGrp="1"/>
          </p:cNvSpPr>
          <p:nvPr>
            <p:custDataLst>
              <p:tags r:id="rId223"/>
            </p:custDataLst>
          </p:nvPr>
        </p:nvSpPr>
        <p:spPr bwMode="gray">
          <a:xfrm>
            <a:off x="5564188"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5E5E78E6-6A50-42C3-A8D5-F85FCB6C4A7C}" type="datetime'''''''''''''''''''5''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5" name="Text Placeholder 2">
            <a:extLst>
              <a:ext uri="{FF2B5EF4-FFF2-40B4-BE49-F238E27FC236}">
                <a16:creationId xmlns:a16="http://schemas.microsoft.com/office/drawing/2014/main" id="{FA0C7E8E-E547-0D93-C908-9A4DE1DCDB44}"/>
              </a:ext>
            </a:extLst>
          </p:cNvPr>
          <p:cNvSpPr>
            <a:spLocks noGrp="1"/>
          </p:cNvSpPr>
          <p:nvPr>
            <p:custDataLst>
              <p:tags r:id="rId224"/>
            </p:custDataLst>
          </p:nvPr>
        </p:nvSpPr>
        <p:spPr bwMode="gray">
          <a:xfrm>
            <a:off x="7461250"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87D98BE-6F88-42A5-97E9-7767F1ACD7F4}" type="datetime'''''''''''''''''''''''7''''''''''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161" name="Text Placeholder 2">
            <a:extLst>
              <a:ext uri="{FF2B5EF4-FFF2-40B4-BE49-F238E27FC236}">
                <a16:creationId xmlns:a16="http://schemas.microsoft.com/office/drawing/2014/main" id="{3411CEAA-3086-38A2-F401-7EACA57689C7}"/>
              </a:ext>
            </a:extLst>
          </p:cNvPr>
          <p:cNvSpPr>
            <a:spLocks noGrp="1"/>
          </p:cNvSpPr>
          <p:nvPr>
            <p:custDataLst>
              <p:tags r:id="rId225"/>
            </p:custDataLst>
          </p:nvPr>
        </p:nvSpPr>
        <p:spPr bwMode="gray">
          <a:xfrm>
            <a:off x="668338" y="1784351"/>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BE3AEA0-BCA0-45E3-ABC5-32DDE8FCFACD}" type="datetime'''''''''''''''''''''''''''''''''4'''''''''''''''''">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8" name="Text Placeholder 2">
            <a:extLst>
              <a:ext uri="{FF2B5EF4-FFF2-40B4-BE49-F238E27FC236}">
                <a16:creationId xmlns:a16="http://schemas.microsoft.com/office/drawing/2014/main" id="{8B1470D7-347F-20A3-D469-529158219BDE}"/>
              </a:ext>
            </a:extLst>
          </p:cNvPr>
          <p:cNvSpPr>
            <a:spLocks noGrp="1"/>
          </p:cNvSpPr>
          <p:nvPr>
            <p:custDataLst>
              <p:tags r:id="rId226"/>
            </p:custDataLst>
          </p:nvPr>
        </p:nvSpPr>
        <p:spPr bwMode="gray">
          <a:xfrm>
            <a:off x="4614863"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E05EA3F-88FB-4DEB-8378-E22E2C9F78EE}" type="datetime'''4''''''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6" name="Text Placeholder 2">
            <a:extLst>
              <a:ext uri="{FF2B5EF4-FFF2-40B4-BE49-F238E27FC236}">
                <a16:creationId xmlns:a16="http://schemas.microsoft.com/office/drawing/2014/main" id="{90AD3621-0F18-C5FB-C7AA-86C305C2E0FE}"/>
              </a:ext>
            </a:extLst>
          </p:cNvPr>
          <p:cNvSpPr>
            <a:spLocks noGrp="1"/>
          </p:cNvSpPr>
          <p:nvPr>
            <p:custDataLst>
              <p:tags r:id="rId227"/>
            </p:custDataLst>
          </p:nvPr>
        </p:nvSpPr>
        <p:spPr bwMode="gray">
          <a:xfrm>
            <a:off x="3667125"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6D4331C-CB29-4005-AB87-42E22E7CC424}" type="datetime'''''''''''''''3''''''''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60" name="Text Placeholder 2">
            <a:extLst>
              <a:ext uri="{FF2B5EF4-FFF2-40B4-BE49-F238E27FC236}">
                <a16:creationId xmlns:a16="http://schemas.microsoft.com/office/drawing/2014/main" id="{4DF3077A-899A-C9E5-897B-25A199EFA1CA}"/>
              </a:ext>
            </a:extLst>
          </p:cNvPr>
          <p:cNvSpPr>
            <a:spLocks noGrp="1"/>
          </p:cNvSpPr>
          <p:nvPr>
            <p:custDataLst>
              <p:tags r:id="rId228"/>
            </p:custDataLst>
          </p:nvPr>
        </p:nvSpPr>
        <p:spPr bwMode="gray">
          <a:xfrm>
            <a:off x="9358313"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1DE98E0-FFC1-4F24-B1BE-B76048B33C50}" type="datetime'''''''9''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4" name="Text Placeholder 2">
            <a:extLst>
              <a:ext uri="{FF2B5EF4-FFF2-40B4-BE49-F238E27FC236}">
                <a16:creationId xmlns:a16="http://schemas.microsoft.com/office/drawing/2014/main" id="{4AF2192E-3589-51F6-34B6-ED4B353EA90F}"/>
              </a:ext>
            </a:extLst>
          </p:cNvPr>
          <p:cNvSpPr>
            <a:spLocks noGrp="1"/>
          </p:cNvSpPr>
          <p:nvPr>
            <p:custDataLst>
              <p:tags r:id="rId229"/>
            </p:custDataLst>
          </p:nvPr>
        </p:nvSpPr>
        <p:spPr bwMode="gray">
          <a:xfrm>
            <a:off x="2717800"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0C2506E-52C1-408A-AEFD-7EF7A279A277}" type="datetime'''''''''''''''2''''''''''''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3" name="Text Placeholder 2">
            <a:extLst>
              <a:ext uri="{FF2B5EF4-FFF2-40B4-BE49-F238E27FC236}">
                <a16:creationId xmlns:a16="http://schemas.microsoft.com/office/drawing/2014/main" id="{50D16AE9-252A-5975-A3CD-85232ED917A2}"/>
              </a:ext>
            </a:extLst>
          </p:cNvPr>
          <p:cNvSpPr>
            <a:spLocks noGrp="1"/>
          </p:cNvSpPr>
          <p:nvPr>
            <p:custDataLst>
              <p:tags r:id="rId230"/>
            </p:custDataLst>
          </p:nvPr>
        </p:nvSpPr>
        <p:spPr bwMode="gray">
          <a:xfrm>
            <a:off x="2243138"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DECD999C-D005-48C0-BE37-B83A8CA4129E}" type="datetime'''''''''''''''''''''''''''''''''1''''''''''''''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2" name="Text Placeholder 2">
            <a:extLst>
              <a:ext uri="{FF2B5EF4-FFF2-40B4-BE49-F238E27FC236}">
                <a16:creationId xmlns:a16="http://schemas.microsoft.com/office/drawing/2014/main" id="{865E7B7F-72B2-0AC3-1BA0-1A7DDBDAA73F}"/>
              </a:ext>
            </a:extLst>
          </p:cNvPr>
          <p:cNvSpPr>
            <a:spLocks noGrp="1"/>
          </p:cNvSpPr>
          <p:nvPr>
            <p:custDataLst>
              <p:tags r:id="rId231"/>
            </p:custDataLst>
          </p:nvPr>
        </p:nvSpPr>
        <p:spPr bwMode="gray">
          <a:xfrm>
            <a:off x="1770063"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A81D2DC-86C0-45E9-A8F3-20F4EDD47D3A}" type="datetime'''''''''''''1''''''''''''''''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1" name="Text Placeholder 2">
            <a:extLst>
              <a:ext uri="{FF2B5EF4-FFF2-40B4-BE49-F238E27FC236}">
                <a16:creationId xmlns:a16="http://schemas.microsoft.com/office/drawing/2014/main" id="{D0667E53-2463-FE22-F838-6D1C5DEDD1FB}"/>
              </a:ext>
            </a:extLst>
          </p:cNvPr>
          <p:cNvSpPr>
            <a:spLocks noGrp="1"/>
          </p:cNvSpPr>
          <p:nvPr>
            <p:custDataLst>
              <p:tags r:id="rId232"/>
            </p:custDataLst>
          </p:nvPr>
        </p:nvSpPr>
        <p:spPr bwMode="gray">
          <a:xfrm>
            <a:off x="1338263" y="334168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72D866B-4AB3-456D-88D4-5D03CDC39F59}" type="datetime'''''''''''''''''''''''''''''''''''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9" name="Text Placeholder 2">
            <a:extLst>
              <a:ext uri="{FF2B5EF4-FFF2-40B4-BE49-F238E27FC236}">
                <a16:creationId xmlns:a16="http://schemas.microsoft.com/office/drawing/2014/main" id="{0CC0C4D9-E0D2-04B2-E779-C0BD24E900A3}"/>
              </a:ext>
            </a:extLst>
          </p:cNvPr>
          <p:cNvSpPr>
            <a:spLocks noGrp="1"/>
          </p:cNvSpPr>
          <p:nvPr>
            <p:custDataLst>
              <p:tags r:id="rId233"/>
            </p:custDataLst>
          </p:nvPr>
        </p:nvSpPr>
        <p:spPr bwMode="gray">
          <a:xfrm>
            <a:off x="8883650"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700ACA6-521A-458D-947D-4253145AAD7E}" type="datetime'''''''8''''''''''''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85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57" name="Text Placeholder 2">
            <a:extLst>
              <a:ext uri="{FF2B5EF4-FFF2-40B4-BE49-F238E27FC236}">
                <a16:creationId xmlns:a16="http://schemas.microsoft.com/office/drawing/2014/main" id="{4772DB1F-BAEF-9AE7-B15F-71DD5CE18154}"/>
              </a:ext>
            </a:extLst>
          </p:cNvPr>
          <p:cNvSpPr>
            <a:spLocks noGrp="1"/>
          </p:cNvSpPr>
          <p:nvPr>
            <p:custDataLst>
              <p:tags r:id="rId234"/>
            </p:custDataLst>
          </p:nvPr>
        </p:nvSpPr>
        <p:spPr bwMode="gray">
          <a:xfrm>
            <a:off x="8410575"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F29EFC44-E251-4EA7-8B77-9C03D8E7EE4D}" type="datetime'''''''''''''''''''''''''''''''''8''0'''''''''''''''''">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349" name="Text Placeholder 2">
            <a:extLst>
              <a:ext uri="{FF2B5EF4-FFF2-40B4-BE49-F238E27FC236}">
                <a16:creationId xmlns:a16="http://schemas.microsoft.com/office/drawing/2014/main" id="{369CB827-A393-848B-4CE8-773D59EA9877}"/>
              </a:ext>
            </a:extLst>
          </p:cNvPr>
          <p:cNvSpPr>
            <a:spLocks noGrp="1"/>
          </p:cNvSpPr>
          <p:nvPr>
            <p:custDataLst>
              <p:tags r:id="rId235"/>
            </p:custDataLst>
          </p:nvPr>
        </p:nvSpPr>
        <p:spPr bwMode="gray">
          <a:xfrm>
            <a:off x="5089525" y="334168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CC06738-A8D5-457E-A85D-4694DE5D15CC}" type="datetime'''''''''''''''''4''''''''''''''''''''''''''''5'''''''''''''''">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t>45</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776" name="Text Placeholder 2">
            <a:extLst>
              <a:ext uri="{FF2B5EF4-FFF2-40B4-BE49-F238E27FC236}">
                <a16:creationId xmlns:a16="http://schemas.microsoft.com/office/drawing/2014/main" id="{C10371FA-D3FD-480A-80B4-B99937465D47}"/>
              </a:ext>
            </a:extLst>
          </p:cNvPr>
          <p:cNvSpPr>
            <a:spLocks noGrp="1"/>
          </p:cNvSpPr>
          <p:nvPr>
            <p:custDataLst>
              <p:tags r:id="rId236"/>
            </p:custDataLst>
          </p:nvPr>
        </p:nvSpPr>
        <p:spPr bwMode="auto">
          <a:xfrm>
            <a:off x="541339" y="1479550"/>
            <a:ext cx="727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ctr" defTabSz="919569"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AU" altLang="en-US" sz="1200" b="1" i="0" u="none" strike="noStrike" kern="1200" cap="none" spc="0" normalizeH="0" baseline="0" noProof="0">
                <a:ln>
                  <a:noFill/>
                </a:ln>
                <a:solidFill>
                  <a:srgbClr val="4B4B4B"/>
                </a:solidFill>
                <a:effectLst/>
                <a:uLnTx/>
                <a:uFillTx/>
                <a:latin typeface="Arial"/>
                <a:ea typeface="+mn-ea"/>
                <a:cs typeface="+mn-cs"/>
              </a:rPr>
              <a:t>(tCO2/tcs)</a:t>
            </a:r>
            <a:endParaRPr kumimoji="0" lang="en-AU" sz="1200" b="1" i="0" u="none" strike="noStrike" kern="1200" cap="none" spc="0" normalizeH="0" baseline="0" noProof="0">
              <a:ln>
                <a:noFill/>
              </a:ln>
              <a:solidFill>
                <a:srgbClr val="4B4B4B"/>
              </a:solidFill>
              <a:effectLst/>
              <a:uLnTx/>
              <a:uFillTx/>
              <a:latin typeface="Arial"/>
              <a:ea typeface="+mn-ea"/>
              <a:cs typeface="+mn-cs"/>
            </a:endParaRPr>
          </a:p>
        </p:txBody>
      </p:sp>
      <p:sp>
        <p:nvSpPr>
          <p:cNvPr id="203" name="TextBox 202">
            <a:extLst>
              <a:ext uri="{FF2B5EF4-FFF2-40B4-BE49-F238E27FC236}">
                <a16:creationId xmlns:a16="http://schemas.microsoft.com/office/drawing/2014/main" id="{AFD7478C-BCCF-460A-94BC-F33D5ED884B0}"/>
              </a:ext>
            </a:extLst>
          </p:cNvPr>
          <p:cNvSpPr txBox="1"/>
          <p:nvPr/>
        </p:nvSpPr>
        <p:spPr>
          <a:xfrm>
            <a:off x="410515" y="6506731"/>
            <a:ext cx="1496073" cy="197282"/>
          </a:xfrm>
          <a:prstGeom prst="rect">
            <a:avLst/>
          </a:prstGeom>
          <a:noFill/>
        </p:spPr>
        <p:txBody>
          <a:bodyPr wrap="square" lIns="0" tIns="0" rIns="0" bIns="0" rtlCol="0">
            <a:noAutofit/>
          </a:bodyPr>
          <a:lstStyle/>
          <a:p>
            <a:pPr marL="0" marR="0" lvl="0" indent="0" algn="l" defTabSz="83417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B4B4B">
                    <a:lumMod val="50000"/>
                  </a:srgbClr>
                </a:solidFill>
                <a:effectLst/>
                <a:uLnTx/>
                <a:uFillTx/>
                <a:latin typeface="Arial"/>
                <a:ea typeface="+mn-ea"/>
                <a:cs typeface="+mn-cs"/>
              </a:rPr>
              <a:t>DATA: CRU</a:t>
            </a:r>
          </a:p>
        </p:txBody>
      </p:sp>
      <p:sp>
        <p:nvSpPr>
          <p:cNvPr id="1328" name="Rectangle 1327">
            <a:extLst>
              <a:ext uri="{FF2B5EF4-FFF2-40B4-BE49-F238E27FC236}">
                <a16:creationId xmlns:a16="http://schemas.microsoft.com/office/drawing/2014/main" id="{D835553B-5D00-B366-2900-3293F328E7DF}"/>
              </a:ext>
            </a:extLst>
          </p:cNvPr>
          <p:cNvSpPr/>
          <p:nvPr>
            <p:custDataLst>
              <p:tags r:id="rId237"/>
            </p:custDataLst>
          </p:nvPr>
        </p:nvSpPr>
        <p:spPr bwMode="auto">
          <a:xfrm>
            <a:off x="4532313" y="1939925"/>
            <a:ext cx="214313" cy="160338"/>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4" name="Rectangle 1323">
            <a:extLst>
              <a:ext uri="{FF2B5EF4-FFF2-40B4-BE49-F238E27FC236}">
                <a16:creationId xmlns:a16="http://schemas.microsoft.com/office/drawing/2014/main" id="{6D5BE705-0A04-CA18-699D-96732F373B03}"/>
              </a:ext>
            </a:extLst>
          </p:cNvPr>
          <p:cNvSpPr/>
          <p:nvPr>
            <p:custDataLst>
              <p:tags r:id="rId238"/>
            </p:custDataLst>
          </p:nvPr>
        </p:nvSpPr>
        <p:spPr bwMode="auto">
          <a:xfrm>
            <a:off x="965200" y="1939925"/>
            <a:ext cx="214313" cy="16033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31" name="Rectangle 1330">
            <a:extLst>
              <a:ext uri="{FF2B5EF4-FFF2-40B4-BE49-F238E27FC236}">
                <a16:creationId xmlns:a16="http://schemas.microsoft.com/office/drawing/2014/main" id="{AEC7BB1D-3CC3-2BCC-34F9-A116D19857FA}"/>
              </a:ext>
            </a:extLst>
          </p:cNvPr>
          <p:cNvSpPr/>
          <p:nvPr>
            <p:custDataLst>
              <p:tags r:id="rId239"/>
            </p:custDataLst>
          </p:nvPr>
        </p:nvSpPr>
        <p:spPr bwMode="auto">
          <a:xfrm>
            <a:off x="7399338" y="1939925"/>
            <a:ext cx="214313" cy="160338"/>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5" name="Rectangle 1324">
            <a:extLst>
              <a:ext uri="{FF2B5EF4-FFF2-40B4-BE49-F238E27FC236}">
                <a16:creationId xmlns:a16="http://schemas.microsoft.com/office/drawing/2014/main" id="{3A044529-E9EA-0E01-75B5-D8C3C71884D2}"/>
              </a:ext>
            </a:extLst>
          </p:cNvPr>
          <p:cNvSpPr/>
          <p:nvPr>
            <p:custDataLst>
              <p:tags r:id="rId240"/>
            </p:custDataLst>
          </p:nvPr>
        </p:nvSpPr>
        <p:spPr bwMode="auto">
          <a:xfrm>
            <a:off x="2244725" y="1939925"/>
            <a:ext cx="214313" cy="1603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6" name="Rectangle 1325">
            <a:extLst>
              <a:ext uri="{FF2B5EF4-FFF2-40B4-BE49-F238E27FC236}">
                <a16:creationId xmlns:a16="http://schemas.microsoft.com/office/drawing/2014/main" id="{8D24BCF7-98F7-344D-4EBF-AEBA4FB0CD5A}"/>
              </a:ext>
            </a:extLst>
          </p:cNvPr>
          <p:cNvSpPr/>
          <p:nvPr>
            <p:custDataLst>
              <p:tags r:id="rId241"/>
            </p:custDataLst>
          </p:nvPr>
        </p:nvSpPr>
        <p:spPr bwMode="auto">
          <a:xfrm>
            <a:off x="2990850" y="1939925"/>
            <a:ext cx="214313" cy="1603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7" name="Rectangle 1326">
            <a:extLst>
              <a:ext uri="{FF2B5EF4-FFF2-40B4-BE49-F238E27FC236}">
                <a16:creationId xmlns:a16="http://schemas.microsoft.com/office/drawing/2014/main" id="{E7D45EA9-A5D1-3F09-9E44-6F4267EC2B89}"/>
              </a:ext>
            </a:extLst>
          </p:cNvPr>
          <p:cNvSpPr/>
          <p:nvPr>
            <p:custDataLst>
              <p:tags r:id="rId242"/>
            </p:custDataLst>
          </p:nvPr>
        </p:nvSpPr>
        <p:spPr bwMode="auto">
          <a:xfrm>
            <a:off x="3752850" y="1939925"/>
            <a:ext cx="214313" cy="1603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29" name="Rectangle 1328">
            <a:extLst>
              <a:ext uri="{FF2B5EF4-FFF2-40B4-BE49-F238E27FC236}">
                <a16:creationId xmlns:a16="http://schemas.microsoft.com/office/drawing/2014/main" id="{D26A09D1-3E09-B2AC-0CAA-30FB3D32FD6C}"/>
              </a:ext>
            </a:extLst>
          </p:cNvPr>
          <p:cNvSpPr/>
          <p:nvPr>
            <p:custDataLst>
              <p:tags r:id="rId243"/>
            </p:custDataLst>
          </p:nvPr>
        </p:nvSpPr>
        <p:spPr bwMode="auto">
          <a:xfrm>
            <a:off x="5743575" y="1939925"/>
            <a:ext cx="214313" cy="160338"/>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330" name="Rectangle 1329">
            <a:extLst>
              <a:ext uri="{FF2B5EF4-FFF2-40B4-BE49-F238E27FC236}">
                <a16:creationId xmlns:a16="http://schemas.microsoft.com/office/drawing/2014/main" id="{50782F2E-C314-C301-9F1B-61FF6E3BF151}"/>
              </a:ext>
            </a:extLst>
          </p:cNvPr>
          <p:cNvSpPr/>
          <p:nvPr>
            <p:custDataLst>
              <p:tags r:id="rId244"/>
            </p:custDataLst>
          </p:nvPr>
        </p:nvSpPr>
        <p:spPr bwMode="auto">
          <a:xfrm>
            <a:off x="6573838" y="1939925"/>
            <a:ext cx="214313" cy="160338"/>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197" name="Text Placeholder 2">
            <a:extLst>
              <a:ext uri="{FF2B5EF4-FFF2-40B4-BE49-F238E27FC236}">
                <a16:creationId xmlns:a16="http://schemas.microsoft.com/office/drawing/2014/main" id="{7FCE40FC-C44F-AD4E-6159-3ABA06DBF686}"/>
              </a:ext>
            </a:extLst>
          </p:cNvPr>
          <p:cNvSpPr>
            <a:spLocks noGrp="1"/>
          </p:cNvSpPr>
          <p:nvPr>
            <p:custDataLst>
              <p:tags r:id="rId245"/>
            </p:custDataLst>
          </p:nvPr>
        </p:nvSpPr>
        <p:spPr bwMode="auto">
          <a:xfrm>
            <a:off x="1230313" y="1935163"/>
            <a:ext cx="912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885C08B-199B-4209-BAE0-46A6AC93B449}" type="datetime'''''''Uni''''t''''''e''d'' ''''S''t''a''t''e''s'''''''''">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United States</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48" name="Text Placeholder 2">
            <a:extLst>
              <a:ext uri="{FF2B5EF4-FFF2-40B4-BE49-F238E27FC236}">
                <a16:creationId xmlns:a16="http://schemas.microsoft.com/office/drawing/2014/main" id="{E6494FEC-C81E-4708-0E05-502AE9CEBDC5}"/>
              </a:ext>
            </a:extLst>
          </p:cNvPr>
          <p:cNvSpPr>
            <a:spLocks noGrp="1"/>
          </p:cNvSpPr>
          <p:nvPr>
            <p:custDataLst>
              <p:tags r:id="rId246"/>
            </p:custDataLst>
          </p:nvPr>
        </p:nvSpPr>
        <p:spPr bwMode="auto">
          <a:xfrm>
            <a:off x="6838950" y="1935163"/>
            <a:ext cx="458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B61A1CD6-5D62-46A6-955E-AF6469F0F8B6}" type="datetime'''''T''u''''rk''''''e''''''''''''''''y'''''''''''''''''''''''">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Turkey</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01" name="Text Placeholder 2">
            <a:extLst>
              <a:ext uri="{FF2B5EF4-FFF2-40B4-BE49-F238E27FC236}">
                <a16:creationId xmlns:a16="http://schemas.microsoft.com/office/drawing/2014/main" id="{DED84DF4-E1A3-FBBA-1466-4478F10F6A16}"/>
              </a:ext>
            </a:extLst>
          </p:cNvPr>
          <p:cNvSpPr>
            <a:spLocks noGrp="1"/>
          </p:cNvSpPr>
          <p:nvPr>
            <p:custDataLst>
              <p:tags r:id="rId247"/>
            </p:custDataLst>
          </p:nvPr>
        </p:nvSpPr>
        <p:spPr bwMode="auto">
          <a:xfrm>
            <a:off x="2509838" y="1935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67991C8-3100-4626-9C04-169481808B7A}" type="datetime'''''''''''B''''''''''''''''r''''''''''''''a''zi''''''''l'''">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Brazil</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47" name="Text Placeholder 2">
            <a:extLst>
              <a:ext uri="{FF2B5EF4-FFF2-40B4-BE49-F238E27FC236}">
                <a16:creationId xmlns:a16="http://schemas.microsoft.com/office/drawing/2014/main" id="{BD54E3AD-F700-C9D9-295C-61012F8D3CC8}"/>
              </a:ext>
            </a:extLst>
          </p:cNvPr>
          <p:cNvSpPr>
            <a:spLocks noGrp="1"/>
          </p:cNvSpPr>
          <p:nvPr>
            <p:custDataLst>
              <p:tags r:id="rId248"/>
            </p:custDataLst>
          </p:nvPr>
        </p:nvSpPr>
        <p:spPr bwMode="auto">
          <a:xfrm>
            <a:off x="6008688" y="1935163"/>
            <a:ext cx="463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69CFE574-D3A8-4123-B5F9-B1B904555907}" type="datetime'''''''''''R''''''''''''''''''u''''''''s''''''''s''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Russia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28" name="Text Placeholder 2">
            <a:extLst>
              <a:ext uri="{FF2B5EF4-FFF2-40B4-BE49-F238E27FC236}">
                <a16:creationId xmlns:a16="http://schemas.microsoft.com/office/drawing/2014/main" id="{EC458EBC-4D1C-276B-7244-35F95B72D49A}"/>
              </a:ext>
            </a:extLst>
          </p:cNvPr>
          <p:cNvSpPr>
            <a:spLocks noGrp="1"/>
          </p:cNvSpPr>
          <p:nvPr>
            <p:custDataLst>
              <p:tags r:id="rId249"/>
            </p:custDataLst>
          </p:nvPr>
        </p:nvSpPr>
        <p:spPr bwMode="auto">
          <a:xfrm>
            <a:off x="3255963" y="1935163"/>
            <a:ext cx="39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678E0C4-9E5E-4988-8BEB-77C96142B938}" type="datetime'''''C''''''h''''i''n''''''''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China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45" name="Text Placeholder 2">
            <a:extLst>
              <a:ext uri="{FF2B5EF4-FFF2-40B4-BE49-F238E27FC236}">
                <a16:creationId xmlns:a16="http://schemas.microsoft.com/office/drawing/2014/main" id="{B6894617-F858-57D3-59B9-866ED1EDBC66}"/>
              </a:ext>
            </a:extLst>
          </p:cNvPr>
          <p:cNvSpPr>
            <a:spLocks noGrp="1"/>
          </p:cNvSpPr>
          <p:nvPr>
            <p:custDataLst>
              <p:tags r:id="rId250"/>
            </p:custDataLst>
          </p:nvPr>
        </p:nvSpPr>
        <p:spPr bwMode="auto">
          <a:xfrm>
            <a:off x="4017963" y="1935163"/>
            <a:ext cx="412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86E26DC4-D8C8-435F-B18F-1A6E7ACBFC9D}" type="datetime'''''''''''J''''''a''''''''''''''''''''''''p''a''''n'''''">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Japan</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46" name="Text Placeholder 2">
            <a:extLst>
              <a:ext uri="{FF2B5EF4-FFF2-40B4-BE49-F238E27FC236}">
                <a16:creationId xmlns:a16="http://schemas.microsoft.com/office/drawing/2014/main" id="{1F6C1E6D-F789-8E7B-6014-D7BF044D8362}"/>
              </a:ext>
            </a:extLst>
          </p:cNvPr>
          <p:cNvSpPr>
            <a:spLocks noGrp="1"/>
          </p:cNvSpPr>
          <p:nvPr>
            <p:custDataLst>
              <p:tags r:id="rId251"/>
            </p:custDataLst>
          </p:nvPr>
        </p:nvSpPr>
        <p:spPr bwMode="auto">
          <a:xfrm>
            <a:off x="4797425" y="1935163"/>
            <a:ext cx="844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D07441B-0CA9-4F47-B6FF-933293F2AA90}" type="datetime'S''''''o''u''''t''''''''h'' ''K''o''''r''''e''''''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South Korea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249" name="Text Placeholder 2">
            <a:extLst>
              <a:ext uri="{FF2B5EF4-FFF2-40B4-BE49-F238E27FC236}">
                <a16:creationId xmlns:a16="http://schemas.microsoft.com/office/drawing/2014/main" id="{7CF1736B-9B5C-CBE4-B66E-3032CAD8A416}"/>
              </a:ext>
            </a:extLst>
          </p:cNvPr>
          <p:cNvSpPr>
            <a:spLocks noGrp="1"/>
          </p:cNvSpPr>
          <p:nvPr>
            <p:custDataLst>
              <p:tags r:id="rId252"/>
            </p:custDataLst>
          </p:nvPr>
        </p:nvSpPr>
        <p:spPr bwMode="auto">
          <a:xfrm>
            <a:off x="7664450" y="1935163"/>
            <a:ext cx="328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FABC179-699C-49A0-B3DB-4F540112D74A}" type="datetime'I''''''''''''''''''''''''''''''''''''n''''''''''''d''''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India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939" name="Rectangle 1938">
            <a:extLst>
              <a:ext uri="{FF2B5EF4-FFF2-40B4-BE49-F238E27FC236}">
                <a16:creationId xmlns:a16="http://schemas.microsoft.com/office/drawing/2014/main" id="{7D327021-5143-BF9E-A8C0-7DFEA12D72E0}"/>
              </a:ext>
            </a:extLst>
          </p:cNvPr>
          <p:cNvSpPr/>
          <p:nvPr>
            <p:custDataLst>
              <p:tags r:id="rId253"/>
            </p:custDataLst>
          </p:nvPr>
        </p:nvSpPr>
        <p:spPr bwMode="auto">
          <a:xfrm>
            <a:off x="4495800" y="4522788"/>
            <a:ext cx="214313" cy="160338"/>
          </a:xfrm>
          <a:prstGeom prst="rect">
            <a:avLst/>
          </a:prstGeom>
          <a:solidFill>
            <a:schemeClr val="accent4"/>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8" name="Rectangle 1937">
            <a:extLst>
              <a:ext uri="{FF2B5EF4-FFF2-40B4-BE49-F238E27FC236}">
                <a16:creationId xmlns:a16="http://schemas.microsoft.com/office/drawing/2014/main" id="{F0D075DF-F6CF-3AAC-5EBB-B4F1B578FF56}"/>
              </a:ext>
            </a:extLst>
          </p:cNvPr>
          <p:cNvSpPr/>
          <p:nvPr>
            <p:custDataLst>
              <p:tags r:id="rId254"/>
            </p:custDataLst>
          </p:nvPr>
        </p:nvSpPr>
        <p:spPr bwMode="auto">
          <a:xfrm>
            <a:off x="3716338" y="4522788"/>
            <a:ext cx="214313" cy="160338"/>
          </a:xfrm>
          <a:prstGeom prst="rect">
            <a:avLst/>
          </a:prstGeom>
          <a:solidFill>
            <a:schemeClr val="accent3"/>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5" name="Rectangle 1934">
            <a:extLst>
              <a:ext uri="{FF2B5EF4-FFF2-40B4-BE49-F238E27FC236}">
                <a16:creationId xmlns:a16="http://schemas.microsoft.com/office/drawing/2014/main" id="{7BFBCFC4-B312-56E1-2F7C-685A2D3541A1}"/>
              </a:ext>
            </a:extLst>
          </p:cNvPr>
          <p:cNvSpPr/>
          <p:nvPr>
            <p:custDataLst>
              <p:tags r:id="rId255"/>
            </p:custDataLst>
          </p:nvPr>
        </p:nvSpPr>
        <p:spPr bwMode="auto">
          <a:xfrm>
            <a:off x="928688" y="4522788"/>
            <a:ext cx="214313" cy="160338"/>
          </a:xfrm>
          <a:prstGeom prst="rect">
            <a:avLst/>
          </a:prstGeom>
          <a:solidFill>
            <a:srgbClr val="C30C3E"/>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6" name="Rectangle 1935">
            <a:extLst>
              <a:ext uri="{FF2B5EF4-FFF2-40B4-BE49-F238E27FC236}">
                <a16:creationId xmlns:a16="http://schemas.microsoft.com/office/drawing/2014/main" id="{6A639614-D0B8-F1B7-2413-5631D8D3DCE4}"/>
              </a:ext>
            </a:extLst>
          </p:cNvPr>
          <p:cNvSpPr/>
          <p:nvPr>
            <p:custDataLst>
              <p:tags r:id="rId256"/>
            </p:custDataLst>
          </p:nvPr>
        </p:nvSpPr>
        <p:spPr bwMode="auto">
          <a:xfrm>
            <a:off x="2208213" y="4522788"/>
            <a:ext cx="214313" cy="160338"/>
          </a:xfrm>
          <a:prstGeom prst="rect">
            <a:avLst/>
          </a:prstGeom>
          <a:solidFill>
            <a:schemeClr val="accent1"/>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37" name="Rectangle 1936">
            <a:extLst>
              <a:ext uri="{FF2B5EF4-FFF2-40B4-BE49-F238E27FC236}">
                <a16:creationId xmlns:a16="http://schemas.microsoft.com/office/drawing/2014/main" id="{6A611D69-4E00-62ED-0150-F76D786A6D7C}"/>
              </a:ext>
            </a:extLst>
          </p:cNvPr>
          <p:cNvSpPr/>
          <p:nvPr>
            <p:custDataLst>
              <p:tags r:id="rId257"/>
            </p:custDataLst>
          </p:nvPr>
        </p:nvSpPr>
        <p:spPr bwMode="auto">
          <a:xfrm>
            <a:off x="2954338" y="4522788"/>
            <a:ext cx="214313" cy="160338"/>
          </a:xfrm>
          <a:prstGeom prst="rect">
            <a:avLst/>
          </a:prstGeom>
          <a:solidFill>
            <a:schemeClr val="accent2"/>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40" name="Rectangle 1939">
            <a:extLst>
              <a:ext uri="{FF2B5EF4-FFF2-40B4-BE49-F238E27FC236}">
                <a16:creationId xmlns:a16="http://schemas.microsoft.com/office/drawing/2014/main" id="{D7BDC34E-E75B-8A46-90EA-C90C8BC8DB65}"/>
              </a:ext>
            </a:extLst>
          </p:cNvPr>
          <p:cNvSpPr/>
          <p:nvPr>
            <p:custDataLst>
              <p:tags r:id="rId258"/>
            </p:custDataLst>
          </p:nvPr>
        </p:nvSpPr>
        <p:spPr bwMode="auto">
          <a:xfrm>
            <a:off x="5707063" y="4522788"/>
            <a:ext cx="214313" cy="160338"/>
          </a:xfrm>
          <a:prstGeom prst="rect">
            <a:avLst/>
          </a:prstGeom>
          <a:solidFill>
            <a:schemeClr val="accent5"/>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41" name="Rectangle 1940">
            <a:extLst>
              <a:ext uri="{FF2B5EF4-FFF2-40B4-BE49-F238E27FC236}">
                <a16:creationId xmlns:a16="http://schemas.microsoft.com/office/drawing/2014/main" id="{E76B0180-C076-73B1-AD05-6CC43F9451A4}"/>
              </a:ext>
            </a:extLst>
          </p:cNvPr>
          <p:cNvSpPr/>
          <p:nvPr>
            <p:custDataLst>
              <p:tags r:id="rId259"/>
            </p:custDataLst>
          </p:nvPr>
        </p:nvSpPr>
        <p:spPr bwMode="auto">
          <a:xfrm>
            <a:off x="6537325" y="4522788"/>
            <a:ext cx="214313" cy="160338"/>
          </a:xfrm>
          <a:prstGeom prst="rect">
            <a:avLst/>
          </a:prstGeom>
          <a:solidFill>
            <a:schemeClr val="accent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942" name="Rectangle 1941">
            <a:extLst>
              <a:ext uri="{FF2B5EF4-FFF2-40B4-BE49-F238E27FC236}">
                <a16:creationId xmlns:a16="http://schemas.microsoft.com/office/drawing/2014/main" id="{460E4467-2430-FC87-2515-AD94AA708641}"/>
              </a:ext>
            </a:extLst>
          </p:cNvPr>
          <p:cNvSpPr/>
          <p:nvPr>
            <p:custDataLst>
              <p:tags r:id="rId260"/>
            </p:custDataLst>
          </p:nvPr>
        </p:nvSpPr>
        <p:spPr bwMode="auto">
          <a:xfrm>
            <a:off x="7362825" y="4522788"/>
            <a:ext cx="214313" cy="160338"/>
          </a:xfrm>
          <a:prstGeom prst="rect">
            <a:avLst/>
          </a:prstGeom>
          <a:solidFill>
            <a:srgbClr val="969696"/>
          </a:solid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4179"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a:ln>
                <a:noFill/>
              </a:ln>
              <a:solidFill>
                <a:prstClr val="white"/>
              </a:solidFill>
              <a:effectLst/>
              <a:uLnTx/>
              <a:uFillTx/>
              <a:latin typeface="Arial"/>
              <a:ea typeface="+mn-ea"/>
              <a:cs typeface="+mn-cs"/>
            </a:endParaRPr>
          </a:p>
        </p:txBody>
      </p:sp>
      <p:sp>
        <p:nvSpPr>
          <p:cNvPr id="1628" name="Text Placeholder 2">
            <a:extLst>
              <a:ext uri="{FF2B5EF4-FFF2-40B4-BE49-F238E27FC236}">
                <a16:creationId xmlns:a16="http://schemas.microsoft.com/office/drawing/2014/main" id="{337562C8-BF5A-C3D2-3F33-F7A8671A8307}"/>
              </a:ext>
            </a:extLst>
          </p:cNvPr>
          <p:cNvSpPr>
            <a:spLocks noGrp="1"/>
          </p:cNvSpPr>
          <p:nvPr>
            <p:custDataLst>
              <p:tags r:id="rId261"/>
            </p:custDataLst>
          </p:nvPr>
        </p:nvSpPr>
        <p:spPr bwMode="auto">
          <a:xfrm>
            <a:off x="7627938" y="4518025"/>
            <a:ext cx="328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36167E8-87CB-496C-AAC6-9E6CB62EB4AF}" type="datetime'I''n''''''''''''''''''''''''''d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India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545" name="Text Placeholder 2">
            <a:extLst>
              <a:ext uri="{FF2B5EF4-FFF2-40B4-BE49-F238E27FC236}">
                <a16:creationId xmlns:a16="http://schemas.microsoft.com/office/drawing/2014/main" id="{F0A3108B-BB7C-023D-36CC-4C89CD1A5232}"/>
              </a:ext>
            </a:extLst>
          </p:cNvPr>
          <p:cNvSpPr>
            <a:spLocks noGrp="1"/>
          </p:cNvSpPr>
          <p:nvPr>
            <p:custDataLst>
              <p:tags r:id="rId262"/>
            </p:custDataLst>
          </p:nvPr>
        </p:nvSpPr>
        <p:spPr bwMode="auto">
          <a:xfrm>
            <a:off x="1193800" y="4518025"/>
            <a:ext cx="912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C2860A8C-791B-4820-AED8-3DDAC9E2BBBF}" type="datetime'U''n''''''''i''''t''''ed'''''''''' ''''S''ta''''t''''''''es'">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United States</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609" name="Text Placeholder 2">
            <a:extLst>
              <a:ext uri="{FF2B5EF4-FFF2-40B4-BE49-F238E27FC236}">
                <a16:creationId xmlns:a16="http://schemas.microsoft.com/office/drawing/2014/main" id="{B522CEE7-CCEA-7105-9D6B-D19E967B3123}"/>
              </a:ext>
            </a:extLst>
          </p:cNvPr>
          <p:cNvSpPr>
            <a:spLocks noGrp="1"/>
          </p:cNvSpPr>
          <p:nvPr>
            <p:custDataLst>
              <p:tags r:id="rId263"/>
            </p:custDataLst>
          </p:nvPr>
        </p:nvSpPr>
        <p:spPr bwMode="auto">
          <a:xfrm>
            <a:off x="3981450" y="4518025"/>
            <a:ext cx="412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0F76E338-DA1B-4134-B6E5-F7982682D03B}" type="datetime'''''''''''''J''''a''''''p''''''a''''''''''''''''''n'''''''">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Japan</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610" name="Text Placeholder 2">
            <a:extLst>
              <a:ext uri="{FF2B5EF4-FFF2-40B4-BE49-F238E27FC236}">
                <a16:creationId xmlns:a16="http://schemas.microsoft.com/office/drawing/2014/main" id="{C5342236-59F7-5CCF-D6E4-2EAE38C7D155}"/>
              </a:ext>
            </a:extLst>
          </p:cNvPr>
          <p:cNvSpPr>
            <a:spLocks noGrp="1"/>
          </p:cNvSpPr>
          <p:nvPr>
            <p:custDataLst>
              <p:tags r:id="rId264"/>
            </p:custDataLst>
          </p:nvPr>
        </p:nvSpPr>
        <p:spPr bwMode="auto">
          <a:xfrm>
            <a:off x="4760913" y="4518025"/>
            <a:ext cx="844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624B24-A2FE-4205-9602-37B73CAA0B54}" type="datetime'''''S''''''''''''o''u''t''h'''''''''''''''' ''''''''''Ko''re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South Korea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546" name="Text Placeholder 2">
            <a:extLst>
              <a:ext uri="{FF2B5EF4-FFF2-40B4-BE49-F238E27FC236}">
                <a16:creationId xmlns:a16="http://schemas.microsoft.com/office/drawing/2014/main" id="{C1CA410D-DFDF-8AEE-ACA6-B4307B88AE58}"/>
              </a:ext>
            </a:extLst>
          </p:cNvPr>
          <p:cNvSpPr>
            <a:spLocks noGrp="1"/>
          </p:cNvSpPr>
          <p:nvPr>
            <p:custDataLst>
              <p:tags r:id="rId265"/>
            </p:custDataLst>
          </p:nvPr>
        </p:nvSpPr>
        <p:spPr bwMode="auto">
          <a:xfrm>
            <a:off x="2473325" y="4518025"/>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AEDA19E8-8AAD-4B01-8846-A369B16F55BD}" type="datetime'B''''''''r''a''''''z''''''''''''''''''''i''''l'''''''">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Brazil</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561" name="Text Placeholder 2">
            <a:extLst>
              <a:ext uri="{FF2B5EF4-FFF2-40B4-BE49-F238E27FC236}">
                <a16:creationId xmlns:a16="http://schemas.microsoft.com/office/drawing/2014/main" id="{9248FB02-0682-639E-9C6B-622CE1576781}"/>
              </a:ext>
            </a:extLst>
          </p:cNvPr>
          <p:cNvSpPr>
            <a:spLocks noGrp="1"/>
          </p:cNvSpPr>
          <p:nvPr>
            <p:custDataLst>
              <p:tags r:id="rId266"/>
            </p:custDataLst>
          </p:nvPr>
        </p:nvSpPr>
        <p:spPr bwMode="auto">
          <a:xfrm>
            <a:off x="3219450" y="4518025"/>
            <a:ext cx="39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EEC4B6FA-152A-40BD-8AB5-5464971327AE}" type="datetime'''''C''''''h''''''''''''''''''''''''''''''i''''''n''''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China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619" name="Text Placeholder 2">
            <a:extLst>
              <a:ext uri="{FF2B5EF4-FFF2-40B4-BE49-F238E27FC236}">
                <a16:creationId xmlns:a16="http://schemas.microsoft.com/office/drawing/2014/main" id="{B3600A1D-263A-94C6-A744-F424183E200A}"/>
              </a:ext>
            </a:extLst>
          </p:cNvPr>
          <p:cNvSpPr>
            <a:spLocks noGrp="1"/>
          </p:cNvSpPr>
          <p:nvPr>
            <p:custDataLst>
              <p:tags r:id="rId267"/>
            </p:custDataLst>
          </p:nvPr>
        </p:nvSpPr>
        <p:spPr bwMode="auto">
          <a:xfrm>
            <a:off x="5972175" y="4518025"/>
            <a:ext cx="463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23E5DB1E-49EC-4851-BEBB-B035055ABF55}" type="datetime'''''''''''R''''''us''''''s''''''''''''''''i''''''a'''''''''''">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Russia</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1620" name="Text Placeholder 2">
            <a:extLst>
              <a:ext uri="{FF2B5EF4-FFF2-40B4-BE49-F238E27FC236}">
                <a16:creationId xmlns:a16="http://schemas.microsoft.com/office/drawing/2014/main" id="{8BF4FFC7-6EDB-6D0C-185A-2F62728B3ECC}"/>
              </a:ext>
            </a:extLst>
          </p:cNvPr>
          <p:cNvSpPr>
            <a:spLocks noGrp="1"/>
          </p:cNvSpPr>
          <p:nvPr>
            <p:custDataLst>
              <p:tags r:id="rId268"/>
            </p:custDataLst>
          </p:nvPr>
        </p:nvSpPr>
        <p:spPr bwMode="auto">
          <a:xfrm>
            <a:off x="6802438" y="4518025"/>
            <a:ext cx="458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0" indent="0" algn="l" defTabSz="919569"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1pPr>
            <a:lvl2pPr marL="269889"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2pPr>
            <a:lvl3pPr marL="539776" indent="-269889" algn="l" defTabSz="919569" rtl="0" eaLnBrk="1" latinLnBrk="0" hangingPunct="1">
              <a:lnSpc>
                <a:spcPct val="100000"/>
              </a:lnSpc>
              <a:spcBef>
                <a:spcPts val="0"/>
              </a:spcBef>
              <a:spcAft>
                <a:spcPts val="600"/>
              </a:spcAft>
              <a:buClr>
                <a:schemeClr val="accent3"/>
              </a:buClr>
              <a:buFont typeface="Courier New" pitchFamily="49" charset="0"/>
              <a:buChar char="o"/>
              <a:tabLst/>
              <a:defRPr sz="1800" kern="1200">
                <a:solidFill>
                  <a:schemeClr val="tx1"/>
                </a:solidFill>
                <a:latin typeface="+mn-lt"/>
                <a:ea typeface="+mn-ea"/>
                <a:cs typeface="+mn-cs"/>
              </a:defRPr>
            </a:lvl3pPr>
            <a:lvl4pPr marL="809665"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a:solidFill>
                  <a:schemeClr val="tx1"/>
                </a:solidFill>
                <a:latin typeface="+mn-lt"/>
                <a:ea typeface="+mn-ea"/>
                <a:cs typeface="+mn-cs"/>
              </a:defRPr>
            </a:lvl4pPr>
            <a:lvl5pPr marL="989063" indent="-269889" algn="l" defTabSz="919569" rtl="0" eaLnBrk="1" latinLnBrk="0" hangingPunct="1">
              <a:lnSpc>
                <a:spcPct val="100000"/>
              </a:lnSpc>
              <a:spcBef>
                <a:spcPts val="0"/>
              </a:spcBef>
              <a:spcAft>
                <a:spcPts val="600"/>
              </a:spcAft>
              <a:buClr>
                <a:schemeClr val="accent3"/>
              </a:buClr>
              <a:buFont typeface="Arial" pitchFamily="34" charset="0"/>
              <a:buChar char="−"/>
              <a:defRPr sz="1800" kern="1200" baseline="0">
                <a:solidFill>
                  <a:schemeClr val="tx1"/>
                </a:solidFill>
                <a:latin typeface="+mn-lt"/>
                <a:ea typeface="+mn-ea"/>
                <a:cs typeface="+mn-cs"/>
              </a:defRPr>
            </a:lvl5pPr>
            <a:lvl6pPr marL="269889" indent="-269889" algn="l" defTabSz="919569" rtl="0" eaLnBrk="1" latinLnBrk="0" hangingPunct="1">
              <a:lnSpc>
                <a:spcPct val="90000"/>
              </a:lnSpc>
              <a:spcBef>
                <a:spcPts val="506"/>
              </a:spcBef>
              <a:buClr>
                <a:schemeClr val="accent2"/>
              </a:buClr>
              <a:buFont typeface="+mj-lt"/>
              <a:buAutoNum type="arabicPeriod"/>
              <a:defRPr sz="1400" kern="1200" baseline="0">
                <a:solidFill>
                  <a:schemeClr val="tx1"/>
                </a:solidFill>
                <a:latin typeface="+mn-lt"/>
                <a:ea typeface="+mn-ea"/>
                <a:cs typeface="+mn-cs"/>
              </a:defRPr>
            </a:lvl6pPr>
            <a:lvl7pPr marL="539776" indent="-274652" algn="l" defTabSz="919569" rtl="0" eaLnBrk="1" latinLnBrk="0" hangingPunct="1">
              <a:lnSpc>
                <a:spcPct val="90000"/>
              </a:lnSpc>
              <a:spcBef>
                <a:spcPts val="506"/>
              </a:spcBef>
              <a:buClr>
                <a:schemeClr val="accent2"/>
              </a:buClr>
              <a:buFont typeface="+mj-lt"/>
              <a:buAutoNum type="alphaLcParenR"/>
              <a:defRPr sz="1400" kern="1200">
                <a:solidFill>
                  <a:schemeClr val="tx1"/>
                </a:solidFill>
                <a:latin typeface="+mn-lt"/>
                <a:ea typeface="+mn-ea"/>
                <a:cs typeface="+mn-cs"/>
              </a:defRPr>
            </a:lvl7pPr>
            <a:lvl8pPr marL="719174" indent="-207973" algn="l" defTabSz="919569" rtl="0" eaLnBrk="1" latinLnBrk="0" hangingPunct="1">
              <a:lnSpc>
                <a:spcPct val="90000"/>
              </a:lnSpc>
              <a:spcBef>
                <a:spcPts val="506"/>
              </a:spcBef>
              <a:buClr>
                <a:schemeClr val="accent2"/>
              </a:buClr>
              <a:buFont typeface="+mj-lt"/>
              <a:buAutoNum type="romanLcPeriod"/>
              <a:defRPr sz="1400" kern="1200">
                <a:solidFill>
                  <a:schemeClr val="tx1"/>
                </a:solidFill>
                <a:latin typeface="+mn-lt"/>
                <a:ea typeface="+mn-ea"/>
                <a:cs typeface="+mn-cs"/>
              </a:defRPr>
            </a:lvl8pPr>
            <a:lvl9pPr marL="519116" indent="0" algn="l" defTabSz="919569" rtl="0" eaLnBrk="1" latinLnBrk="0" hangingPunct="1">
              <a:lnSpc>
                <a:spcPct val="90000"/>
              </a:lnSpc>
              <a:spcBef>
                <a:spcPts val="506"/>
              </a:spcBef>
              <a:buClr>
                <a:schemeClr val="accent2"/>
              </a:buClr>
              <a:buFont typeface="Arial" panose="020B0604020202020204" pitchFamily="34" charset="0"/>
              <a:buNone/>
              <a:defRPr sz="1400" kern="1200" baseline="0">
                <a:solidFill>
                  <a:schemeClr val="tx1"/>
                </a:solidFill>
                <a:latin typeface="+mn-lt"/>
                <a:ea typeface="+mn-ea"/>
                <a:cs typeface="+mn-cs"/>
              </a:defRPr>
            </a:lvl9pPr>
          </a:lstStyle>
          <a:p>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fld id="{42AABA77-EEB6-4DE8-B9EF-6E9C466725AC}" type="datetime'''''''''T''u''''''''''''''''''''rke''y'''''''''''''">
              <a:rPr kumimoji="0" lang="en-GB" altLang="en-US" sz="1200" b="0" i="0" u="none" strike="noStrike" kern="1200" cap="none" spc="0" normalizeH="0" baseline="0" noProof="0" smtClean="0">
                <a:ln>
                  <a:noFill/>
                </a:ln>
                <a:solidFill>
                  <a:srgbClr val="4B4B4B"/>
                </a:solidFill>
                <a:effectLst/>
                <a:uLnTx/>
                <a:uFillTx/>
                <a:latin typeface="Arial"/>
                <a:ea typeface="+mn-ea"/>
                <a:cs typeface="+mn-cs"/>
              </a:rPr>
              <a:pPr marL="0" marR="0" lvl="0" indent="0" algn="l" defTabSz="919569" rtl="0" eaLnBrk="1" fontAlgn="auto" latinLnBrk="0" hangingPunct="1">
                <a:lnSpc>
                  <a:spcPct val="100000"/>
                </a:lnSpc>
                <a:spcBef>
                  <a:spcPct val="0"/>
                </a:spcBef>
                <a:spcAft>
                  <a:spcPct val="0"/>
                </a:spcAft>
                <a:buClrTx/>
                <a:buSzTx/>
                <a:buFont typeface="Arial" panose="020B0604020202020204" pitchFamily="34" charset="0"/>
                <a:buNone/>
                <a:tabLst/>
                <a:defRPr/>
              </a:pPr>
              <a:t>Turkey</a:t>
            </a:fld>
            <a:endParaRPr kumimoji="0" lang="en-GB" sz="1200" b="0" i="0" u="none" strike="noStrike" kern="1200" cap="none" spc="0" normalizeH="0" baseline="0" noProof="0">
              <a:ln>
                <a:noFill/>
              </a:ln>
              <a:solidFill>
                <a:srgbClr val="4B4B4B"/>
              </a:solidFill>
              <a:effectLst/>
              <a:uLnTx/>
              <a:uFillTx/>
              <a:latin typeface="Arial"/>
              <a:ea typeface="+mn-ea"/>
              <a:cs typeface="+mn-cs"/>
            </a:endParaRPr>
          </a:p>
        </p:txBody>
      </p:sp>
      <p:sp>
        <p:nvSpPr>
          <p:cNvPr id="4" name="Date Placeholder 1">
            <a:extLst>
              <a:ext uri="{FF2B5EF4-FFF2-40B4-BE49-F238E27FC236}">
                <a16:creationId xmlns:a16="http://schemas.microsoft.com/office/drawing/2014/main" id="{854ECB17-11EE-0436-5B1B-91ACB256B9EF}"/>
              </a:ext>
            </a:extLst>
          </p:cNvPr>
          <p:cNvSpPr txBox="1">
            <a:spLocks/>
          </p:cNvSpPr>
          <p:nvPr/>
        </p:nvSpPr>
        <p:spPr>
          <a:xfrm>
            <a:off x="10581246" y="6488330"/>
            <a:ext cx="746759" cy="184666"/>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10" normalizeH="0" baseline="0" noProof="0">
                <a:ln>
                  <a:noFill/>
                </a:ln>
                <a:solidFill>
                  <a:schemeClr val="accent1"/>
                </a:solidFill>
                <a:effectLst/>
                <a:uLnTx/>
                <a:uFillTx/>
                <a:latin typeface="Century Gothic"/>
                <a:ea typeface="+mn-ea"/>
              </a:rPr>
              <a:t>9/16/2024</a:t>
            </a:r>
            <a:endParaRPr kumimoji="0" lang="en-US" sz="1200" b="0" i="0" u="none" strike="noStrike" kern="1200" cap="none" spc="-10" normalizeH="0" baseline="0" noProof="0" dirty="0">
              <a:ln>
                <a:noFill/>
              </a:ln>
              <a:solidFill>
                <a:schemeClr val="accent1"/>
              </a:solidFill>
              <a:effectLst/>
              <a:uLnTx/>
              <a:uFillTx/>
              <a:latin typeface="Century Gothic"/>
              <a:ea typeface="+mn-ea"/>
            </a:endParaRPr>
          </a:p>
        </p:txBody>
      </p:sp>
    </p:spTree>
    <p:extLst>
      <p:ext uri="{BB962C8B-B14F-4D97-AF65-F5344CB8AC3E}">
        <p14:creationId xmlns:p14="http://schemas.microsoft.com/office/powerpoint/2010/main" val="2161502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E340-63B1-850E-1C1B-0F22C77D45E6}"/>
              </a:ext>
            </a:extLst>
          </p:cNvPr>
          <p:cNvSpPr>
            <a:spLocks noGrp="1"/>
          </p:cNvSpPr>
          <p:nvPr>
            <p:ph type="title"/>
          </p:nvPr>
        </p:nvSpPr>
        <p:spPr>
          <a:xfrm>
            <a:off x="78739" y="-69630"/>
            <a:ext cx="9945370" cy="702637"/>
          </a:xfrm>
        </p:spPr>
        <p:txBody>
          <a:bodyPr/>
          <a:lstStyle/>
          <a:p>
            <a:r>
              <a:rPr lang="en-US" dirty="0"/>
              <a:t>Vice President Kamala Harris</a:t>
            </a:r>
          </a:p>
        </p:txBody>
      </p:sp>
      <p:sp>
        <p:nvSpPr>
          <p:cNvPr id="4" name="Slide Number Placeholder 3">
            <a:extLst>
              <a:ext uri="{FF2B5EF4-FFF2-40B4-BE49-F238E27FC236}">
                <a16:creationId xmlns:a16="http://schemas.microsoft.com/office/drawing/2014/main" id="{971D6BAE-F0AD-4141-8305-590B709BB8E0}"/>
              </a:ext>
            </a:extLst>
          </p:cNvPr>
          <p:cNvSpPr>
            <a:spLocks noGrp="1"/>
          </p:cNvSpPr>
          <p:nvPr>
            <p:ph type="sldNum" sz="quarter" idx="7"/>
          </p:nvPr>
        </p:nvSpPr>
        <p:spPr>
          <a:xfrm>
            <a:off x="11523643" y="6488330"/>
            <a:ext cx="361359" cy="220942"/>
          </a:xfrm>
        </p:spPr>
        <p:txBody>
          <a:bodyPr/>
          <a:lstStyle/>
          <a:p>
            <a:pPr marL="121285">
              <a:lnSpc>
                <a:spcPct val="100000"/>
              </a:lnSpc>
              <a:spcBef>
                <a:spcPts val="105"/>
              </a:spcBef>
            </a:pPr>
            <a:fld id="{81D60167-4931-47E6-BA6A-407CBD079E47}" type="slidenum">
              <a:rPr lang="en-US" smtClean="0"/>
              <a:t>23</a:t>
            </a:fld>
            <a:endParaRPr lang="en-US" dirty="0"/>
          </a:p>
        </p:txBody>
      </p:sp>
      <p:sp>
        <p:nvSpPr>
          <p:cNvPr id="5" name="Content Placeholder 2">
            <a:extLst>
              <a:ext uri="{FF2B5EF4-FFF2-40B4-BE49-F238E27FC236}">
                <a16:creationId xmlns:a16="http://schemas.microsoft.com/office/drawing/2014/main" id="{28B87543-98EE-DC21-BACD-4423B3BAF91A}"/>
              </a:ext>
            </a:extLst>
          </p:cNvPr>
          <p:cNvSpPr txBox="1">
            <a:spLocks/>
          </p:cNvSpPr>
          <p:nvPr/>
        </p:nvSpPr>
        <p:spPr bwMode="auto">
          <a:xfrm>
            <a:off x="296718" y="633006"/>
            <a:ext cx="11598563" cy="585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ts val="1950"/>
              </a:lnSpc>
              <a:spcBef>
                <a:spcPts val="900"/>
              </a:spcBef>
              <a:spcAft>
                <a:spcPct val="0"/>
              </a:spcAft>
              <a:buClr>
                <a:srgbClr val="595959"/>
              </a:buClr>
              <a:buSzPct val="90000"/>
              <a:buFont typeface="Wingdings 2" panose="05020102010507070707" pitchFamily="18" charset="2"/>
              <a:buChar char=""/>
              <a:defRPr sz="1800">
                <a:solidFill>
                  <a:srgbClr val="404040"/>
                </a:solidFill>
                <a:latin typeface="+mn-lt"/>
                <a:ea typeface="+mn-ea"/>
                <a:cs typeface="+mn-cs"/>
              </a:defRPr>
            </a:lvl1pPr>
            <a:lvl2pPr marL="557213" indent="-214313" algn="l" rtl="0" eaLnBrk="1" fontAlgn="base" hangingPunct="1">
              <a:lnSpc>
                <a:spcPts val="1800"/>
              </a:lnSpc>
              <a:spcBef>
                <a:spcPts val="900"/>
              </a:spcBef>
              <a:spcAft>
                <a:spcPct val="0"/>
              </a:spcAft>
              <a:buClr>
                <a:srgbClr val="595959"/>
              </a:buClr>
              <a:buSzPct val="94000"/>
              <a:buFont typeface="Wingdings" panose="05000000000000000000" pitchFamily="2" charset="2"/>
              <a:buChar char="§"/>
              <a:defRPr sz="1650">
                <a:solidFill>
                  <a:srgbClr val="404040"/>
                </a:solidFill>
                <a:latin typeface="+mn-lt"/>
              </a:defRPr>
            </a:lvl2pPr>
            <a:lvl3pPr marL="857250" indent="-171450" algn="l" rtl="0" eaLnBrk="1" fontAlgn="base" hangingPunct="1">
              <a:lnSpc>
                <a:spcPts val="1650"/>
              </a:lnSpc>
              <a:spcBef>
                <a:spcPts val="900"/>
              </a:spcBef>
              <a:spcAft>
                <a:spcPct val="0"/>
              </a:spcAft>
              <a:buClr>
                <a:srgbClr val="595959"/>
              </a:buClr>
              <a:buFont typeface="Wingdings" panose="05000000000000000000" pitchFamily="2" charset="2"/>
              <a:buChar char=""/>
              <a:defRPr sz="1500">
                <a:solidFill>
                  <a:srgbClr val="404040"/>
                </a:solidFill>
                <a:latin typeface="+mn-lt"/>
              </a:defRPr>
            </a:lvl3pPr>
            <a:lvl4pPr marL="1200150" indent="-171450" algn="l" rtl="0" eaLnBrk="1" fontAlgn="base" hangingPunct="1">
              <a:lnSpc>
                <a:spcPts val="1500"/>
              </a:lnSpc>
              <a:spcBef>
                <a:spcPts val="900"/>
              </a:spcBef>
              <a:spcAft>
                <a:spcPct val="0"/>
              </a:spcAft>
              <a:buClr>
                <a:srgbClr val="595959"/>
              </a:buClr>
              <a:buFont typeface="Wingdings 3" panose="05040102010807070707" pitchFamily="18" charset="2"/>
              <a:buChar char=""/>
              <a:defRPr sz="1500">
                <a:solidFill>
                  <a:srgbClr val="404040"/>
                </a:solidFill>
                <a:latin typeface="+mn-lt"/>
              </a:defRPr>
            </a:lvl4pPr>
            <a:lvl5pPr marL="1543050" indent="-171450" algn="l" rtl="0" eaLnBrk="1" fontAlgn="base" hangingPunct="1">
              <a:lnSpc>
                <a:spcPts val="1350"/>
              </a:lnSpc>
              <a:spcBef>
                <a:spcPts val="900"/>
              </a:spcBef>
              <a:spcAft>
                <a:spcPct val="0"/>
              </a:spcAft>
              <a:buClr>
                <a:srgbClr val="595959"/>
              </a:buClr>
              <a:buFont typeface="Wingdings" panose="05000000000000000000" pitchFamily="2" charset="2"/>
              <a:buChar char="§"/>
              <a:defRPr sz="1200">
                <a:solidFill>
                  <a:srgbClr val="404040"/>
                </a:solidFill>
                <a:latin typeface="+mn-lt"/>
              </a:defRPr>
            </a:lvl5pPr>
            <a:lvl6pPr marL="18859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6pPr>
            <a:lvl7pPr marL="22288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7pPr>
            <a:lvl8pPr marL="25717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8pPr>
            <a:lvl9pPr marL="29146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9pPr>
          </a:lstStyle>
          <a:p>
            <a:pPr marL="0" marR="0" lvl="0" indent="0"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ea typeface="+mn-ea"/>
                <a:cs typeface="+mn-cs"/>
              </a:rPr>
              <a:t>Vice Presidency </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Casting the tiebreaking vote as Vice President for the Inflation Reduction Act.</a:t>
            </a:r>
          </a:p>
          <a:p>
            <a:pPr marL="557213" marR="0" lvl="1" indent="-214313" algn="l" defTabSz="914400" rtl="0" eaLnBrk="1" fontAlgn="base" latinLnBrk="0" hangingPunct="1">
              <a:lnSpc>
                <a:spcPct val="100000"/>
              </a:lnSpc>
              <a:spcBef>
                <a:spcPts val="900"/>
              </a:spcBef>
              <a:spcAft>
                <a:spcPts val="300"/>
              </a:spcAft>
              <a:buClr>
                <a:srgbClr val="595959"/>
              </a:buClr>
              <a:buSzPct val="94000"/>
              <a:buFont typeface="Wingdings" panose="05000000000000000000" pitchFamily="2" charset="2"/>
              <a:buChar char="§"/>
              <a:tabLst/>
              <a:defRPr/>
            </a:pPr>
            <a:r>
              <a:rPr kumimoji="0" lang="en-US" sz="1100" b="0" i="0" u="none" strike="noStrike" kern="0" cap="none" spc="0" normalizeH="0" baseline="0" noProof="0" dirty="0">
                <a:ln>
                  <a:noFill/>
                </a:ln>
                <a:solidFill>
                  <a:srgbClr val="404040"/>
                </a:solidFill>
                <a:effectLst/>
                <a:uLnTx/>
                <a:uFillTx/>
                <a:latin typeface="Open Sans"/>
              </a:rPr>
              <a:t>Ike Irby, VP Harris’ Climate Advisor, said that a large environmental focus of hers would be on IRA implementation. </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Gina McCarthy, President Biden’s national climate advisor, emphasized that Harris has a unique interest in environmental justice issues.</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Harris as Vice President has had a keen interest in climate change and foreign relations.</a:t>
            </a:r>
          </a:p>
          <a:p>
            <a:pPr marL="557213" marR="0" lvl="1" indent="-214313" algn="l" defTabSz="914400" rtl="0" eaLnBrk="1" fontAlgn="base" latinLnBrk="0" hangingPunct="1">
              <a:lnSpc>
                <a:spcPct val="100000"/>
              </a:lnSpc>
              <a:spcBef>
                <a:spcPts val="900"/>
              </a:spcBef>
              <a:spcAft>
                <a:spcPts val="300"/>
              </a:spcAft>
              <a:buClr>
                <a:srgbClr val="595959"/>
              </a:buClr>
              <a:buSzPct val="94000"/>
              <a:buFont typeface="Wingdings" panose="05000000000000000000" pitchFamily="2" charset="2"/>
              <a:buChar char="§"/>
              <a:tabLst/>
              <a:defRPr/>
            </a:pPr>
            <a:r>
              <a:rPr kumimoji="0" lang="en-US" sz="1100" b="0" i="0" u="none" strike="noStrike" kern="0" cap="none" spc="0" normalizeH="0" baseline="0" noProof="0" dirty="0">
                <a:ln>
                  <a:noFill/>
                </a:ln>
                <a:solidFill>
                  <a:srgbClr val="404040"/>
                </a:solidFill>
                <a:effectLst/>
                <a:uLnTx/>
                <a:uFillTx/>
                <a:latin typeface="Open Sans"/>
              </a:rPr>
              <a:t>During a UN global climate summit in Dubai, she told world leaders that “the urgency of this moment is clear. The clock is no longer just ticking, it is banging. And we must make up for lost time.”</a:t>
            </a:r>
          </a:p>
          <a:p>
            <a:pPr marL="557213" marR="0" lvl="1" indent="-214313" algn="l" defTabSz="914400" rtl="0" eaLnBrk="1" fontAlgn="base" latinLnBrk="0" hangingPunct="1">
              <a:lnSpc>
                <a:spcPct val="100000"/>
              </a:lnSpc>
              <a:spcBef>
                <a:spcPts val="900"/>
              </a:spcBef>
              <a:spcAft>
                <a:spcPts val="300"/>
              </a:spcAft>
              <a:buClr>
                <a:srgbClr val="595959"/>
              </a:buClr>
              <a:buSzPct val="94000"/>
              <a:buFont typeface="Wingdings" panose="05000000000000000000" pitchFamily="2" charset="2"/>
              <a:buChar char="§"/>
              <a:tabLst/>
              <a:defRPr/>
            </a:pPr>
            <a:r>
              <a:rPr kumimoji="0" lang="en-US" sz="1100" b="0" i="0" u="none" strike="noStrike" kern="0" cap="none" spc="0" normalizeH="0" baseline="0" noProof="0" dirty="0">
                <a:ln>
                  <a:noFill/>
                </a:ln>
                <a:solidFill>
                  <a:srgbClr val="404040"/>
                </a:solidFill>
                <a:effectLst/>
                <a:uLnTx/>
                <a:uFillTx/>
                <a:latin typeface="Open Sans"/>
              </a:rPr>
              <a:t>Hosted a round table in Bangkok to connect environmental activists with “clean energy experts.”</a:t>
            </a:r>
          </a:p>
          <a:p>
            <a:pPr marL="0" marR="0" lvl="0" indent="0"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ea typeface="+mn-ea"/>
                <a:cs typeface="+mn-cs"/>
              </a:rPr>
              <a:t>2020 Presidential Campaign</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Proposed a carbon tax.</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Favored a ban on hydraulic fracking. (</a:t>
            </a:r>
            <a:r>
              <a:rPr kumimoji="0" lang="en-US" sz="1100" b="0" i="0" u="none" strike="noStrike" kern="0" cap="none" spc="0" normalizeH="0" baseline="0" noProof="0" dirty="0">
                <a:ln>
                  <a:noFill/>
                </a:ln>
                <a:solidFill>
                  <a:srgbClr val="404040"/>
                </a:solidFill>
                <a:effectLst/>
                <a:uLnTx/>
                <a:uFillTx/>
                <a:latin typeface="Open Sans"/>
              </a:rPr>
              <a:t>Campaign spokespeople have backtracked on this, saying she no longer supports a ban - likely a bid to win over Pennsylvania – a major natural gas producer and electoral battleground state).</a:t>
            </a:r>
          </a:p>
          <a:p>
            <a:pPr marL="0" marR="0" lvl="0" indent="0"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ea typeface="+mn-ea"/>
                <a:cs typeface="+mn-cs"/>
              </a:rPr>
              <a:t>Senator from California</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Took positions even left of Biden regarding climate change, like sponsoring the “Green New Deal.”</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ea typeface="+mn-ea"/>
                <a:cs typeface="+mn-cs"/>
              </a:rPr>
              <a:t>Enthusiastic EJ supporter.</a:t>
            </a:r>
          </a:p>
          <a:p>
            <a:pPr marL="257175" marR="0" lvl="0" indent="-257175" algn="l"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Char char=""/>
              <a:tabLst/>
              <a:defRPr/>
            </a:pPr>
            <a:endParaRPr kumimoji="0" lang="en-US" sz="1200" b="1" i="0" u="sng" strike="noStrike" kern="0" cap="none" spc="0" normalizeH="0" baseline="0" noProof="0" dirty="0">
              <a:ln>
                <a:noFill/>
              </a:ln>
              <a:solidFill>
                <a:srgbClr val="404040"/>
              </a:solidFill>
              <a:effectLst/>
              <a:uLnTx/>
              <a:uFillTx/>
              <a:latin typeface="Open Sans"/>
              <a:ea typeface="+mn-ea"/>
              <a:cs typeface="+mn-cs"/>
            </a:endParaRPr>
          </a:p>
          <a:p>
            <a:pPr marL="0" marR="0" lvl="0" indent="0" algn="ctr" defTabSz="914400" rtl="0" eaLnBrk="1" fontAlgn="base" latinLnBrk="0" hangingPunct="1">
              <a:lnSpc>
                <a:spcPct val="100000"/>
              </a:lnSpc>
              <a:spcBef>
                <a:spcPts val="900"/>
              </a:spcBef>
              <a:spcAft>
                <a:spcPts val="300"/>
              </a:spcAft>
              <a:buClr>
                <a:srgbClr val="595959"/>
              </a:buClr>
              <a:buSzPct val="90000"/>
              <a:buFont typeface="Wingdings 2" panose="05020102010507070707" pitchFamily="18" charset="2"/>
              <a:buNone/>
              <a:tabLst/>
              <a:defRPr/>
            </a:pPr>
            <a:r>
              <a:rPr kumimoji="0" lang="en-US" sz="1600" b="1" i="0" u="sng" strike="noStrike" kern="0" cap="none" spc="0" normalizeH="0" baseline="0" noProof="0" dirty="0">
                <a:ln>
                  <a:noFill/>
                </a:ln>
                <a:solidFill>
                  <a:srgbClr val="404040"/>
                </a:solidFill>
                <a:effectLst/>
                <a:uLnTx/>
                <a:uFillTx/>
                <a:latin typeface="Open Sans"/>
                <a:ea typeface="+mn-ea"/>
                <a:cs typeface="+mn-cs"/>
              </a:rPr>
              <a:t>The Bottom Line: A continuation of and building upon the Biden Administration’s </a:t>
            </a:r>
            <a:br>
              <a:rPr kumimoji="0" lang="en-US" sz="1600" b="1" i="0" u="sng" strike="noStrike" kern="0" cap="none" spc="0" normalizeH="0" baseline="0" noProof="0" dirty="0">
                <a:ln>
                  <a:noFill/>
                </a:ln>
                <a:solidFill>
                  <a:srgbClr val="404040"/>
                </a:solidFill>
                <a:effectLst/>
                <a:uLnTx/>
                <a:uFillTx/>
                <a:latin typeface="Open Sans"/>
                <a:ea typeface="+mn-ea"/>
                <a:cs typeface="+mn-cs"/>
              </a:rPr>
            </a:br>
            <a:r>
              <a:rPr kumimoji="0" lang="en-US" sz="1600" b="1" i="0" u="sng" strike="noStrike" kern="0" cap="none" spc="0" normalizeH="0" baseline="0" noProof="0" dirty="0">
                <a:ln>
                  <a:noFill/>
                </a:ln>
                <a:solidFill>
                  <a:srgbClr val="404040"/>
                </a:solidFill>
                <a:effectLst/>
                <a:uLnTx/>
                <a:uFillTx/>
                <a:latin typeface="Open Sans"/>
                <a:ea typeface="+mn-ea"/>
                <a:cs typeface="+mn-cs"/>
              </a:rPr>
              <a:t>work, with an even heavier emphasis and personal involvement on EJ. </a:t>
            </a:r>
          </a:p>
          <a:p>
            <a:pPr marL="557213" marR="0" lvl="1" indent="-214313" algn="l" defTabSz="914400" rtl="0" eaLnBrk="1" fontAlgn="base" latinLnBrk="0" hangingPunct="1">
              <a:lnSpc>
                <a:spcPct val="100000"/>
              </a:lnSpc>
              <a:spcBef>
                <a:spcPts val="900"/>
              </a:spcBef>
              <a:spcAft>
                <a:spcPts val="300"/>
              </a:spcAft>
              <a:buClr>
                <a:srgbClr val="595959"/>
              </a:buClr>
              <a:buSzPct val="94000"/>
              <a:buFont typeface="Wingdings" panose="05000000000000000000" pitchFamily="2" charset="2"/>
              <a:buChar char="§"/>
              <a:tabLst/>
              <a:defRPr/>
            </a:pPr>
            <a:endParaRPr kumimoji="0" lang="en-US" sz="1100" b="0" i="0" u="none" strike="noStrike" kern="0" cap="none" spc="0" normalizeH="0" baseline="0" noProof="0" dirty="0">
              <a:ln>
                <a:noFill/>
              </a:ln>
              <a:solidFill>
                <a:srgbClr val="404040"/>
              </a:solidFill>
              <a:effectLst/>
              <a:uLnTx/>
              <a:uFillTx/>
              <a:latin typeface="Open Sans"/>
            </a:endParaRPr>
          </a:p>
        </p:txBody>
      </p:sp>
      <p:pic>
        <p:nvPicPr>
          <p:cNvPr id="6" name="Picture 4">
            <a:extLst>
              <a:ext uri="{FF2B5EF4-FFF2-40B4-BE49-F238E27FC236}">
                <a16:creationId xmlns:a16="http://schemas.microsoft.com/office/drawing/2014/main" id="{04C58E3D-12C0-2105-7AFD-5D075A1F20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4074" y="148728"/>
            <a:ext cx="1599186" cy="1999561"/>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a:extLst>
              <a:ext uri="{FF2B5EF4-FFF2-40B4-BE49-F238E27FC236}">
                <a16:creationId xmlns:a16="http://schemas.microsoft.com/office/drawing/2014/main" id="{A4523EF5-6690-C999-6F41-E437FA8EAC56}"/>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304604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60FA-1AB8-5E04-4225-1011EBF49A8F}"/>
              </a:ext>
            </a:extLst>
          </p:cNvPr>
          <p:cNvSpPr>
            <a:spLocks noGrp="1"/>
          </p:cNvSpPr>
          <p:nvPr>
            <p:ph type="title"/>
          </p:nvPr>
        </p:nvSpPr>
        <p:spPr>
          <a:xfrm>
            <a:off x="78739" y="-69629"/>
            <a:ext cx="9945370" cy="553998"/>
          </a:xfrm>
        </p:spPr>
        <p:txBody>
          <a:bodyPr/>
          <a:lstStyle/>
          <a:p>
            <a:r>
              <a:rPr lang="en-US" dirty="0"/>
              <a:t>Governor Tim Walz</a:t>
            </a:r>
          </a:p>
        </p:txBody>
      </p:sp>
      <p:sp>
        <p:nvSpPr>
          <p:cNvPr id="4" name="Slide Number Placeholder 3">
            <a:extLst>
              <a:ext uri="{FF2B5EF4-FFF2-40B4-BE49-F238E27FC236}">
                <a16:creationId xmlns:a16="http://schemas.microsoft.com/office/drawing/2014/main" id="{98CA1598-37BC-22AD-53BC-7387225726DC}"/>
              </a:ext>
            </a:extLst>
          </p:cNvPr>
          <p:cNvSpPr>
            <a:spLocks noGrp="1"/>
          </p:cNvSpPr>
          <p:nvPr>
            <p:ph type="sldNum" sz="quarter" idx="7"/>
          </p:nvPr>
        </p:nvSpPr>
        <p:spPr>
          <a:xfrm>
            <a:off x="11490593" y="6488330"/>
            <a:ext cx="394409" cy="212725"/>
          </a:xfrm>
        </p:spPr>
        <p:txBody>
          <a:bodyPr/>
          <a:lstStyle/>
          <a:p>
            <a:pPr marL="121285">
              <a:lnSpc>
                <a:spcPct val="100000"/>
              </a:lnSpc>
              <a:spcBef>
                <a:spcPts val="105"/>
              </a:spcBef>
            </a:pPr>
            <a:fld id="{81D60167-4931-47E6-BA6A-407CBD079E47}" type="slidenum">
              <a:rPr lang="en-US" smtClean="0"/>
              <a:t>24</a:t>
            </a:fld>
            <a:endParaRPr lang="en-US" dirty="0"/>
          </a:p>
        </p:txBody>
      </p:sp>
      <p:sp>
        <p:nvSpPr>
          <p:cNvPr id="5" name="Content Placeholder 2">
            <a:extLst>
              <a:ext uri="{FF2B5EF4-FFF2-40B4-BE49-F238E27FC236}">
                <a16:creationId xmlns:a16="http://schemas.microsoft.com/office/drawing/2014/main" id="{5DA3BF90-FFAF-EADD-067D-2C3C317D0662}"/>
              </a:ext>
            </a:extLst>
          </p:cNvPr>
          <p:cNvSpPr txBox="1">
            <a:spLocks/>
          </p:cNvSpPr>
          <p:nvPr/>
        </p:nvSpPr>
        <p:spPr bwMode="auto">
          <a:xfrm>
            <a:off x="526260" y="633547"/>
            <a:ext cx="11139479" cy="529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ts val="1950"/>
              </a:lnSpc>
              <a:spcBef>
                <a:spcPts val="900"/>
              </a:spcBef>
              <a:spcAft>
                <a:spcPct val="0"/>
              </a:spcAft>
              <a:buClr>
                <a:srgbClr val="595959"/>
              </a:buClr>
              <a:buSzPct val="90000"/>
              <a:buFont typeface="Wingdings 2" panose="05020102010507070707" pitchFamily="18" charset="2"/>
              <a:buChar char=""/>
              <a:defRPr sz="1800">
                <a:solidFill>
                  <a:srgbClr val="404040"/>
                </a:solidFill>
                <a:latin typeface="+mn-lt"/>
                <a:ea typeface="+mn-ea"/>
                <a:cs typeface="+mn-cs"/>
              </a:defRPr>
            </a:lvl1pPr>
            <a:lvl2pPr marL="557213" indent="-214313" algn="l" rtl="0" eaLnBrk="1" fontAlgn="base" hangingPunct="1">
              <a:lnSpc>
                <a:spcPts val="1800"/>
              </a:lnSpc>
              <a:spcBef>
                <a:spcPts val="900"/>
              </a:spcBef>
              <a:spcAft>
                <a:spcPct val="0"/>
              </a:spcAft>
              <a:buClr>
                <a:srgbClr val="595959"/>
              </a:buClr>
              <a:buSzPct val="94000"/>
              <a:buFont typeface="Wingdings" panose="05000000000000000000" pitchFamily="2" charset="2"/>
              <a:buChar char="§"/>
              <a:defRPr sz="1650">
                <a:solidFill>
                  <a:srgbClr val="404040"/>
                </a:solidFill>
                <a:latin typeface="+mn-lt"/>
              </a:defRPr>
            </a:lvl2pPr>
            <a:lvl3pPr marL="857250" indent="-171450" algn="l" rtl="0" eaLnBrk="1" fontAlgn="base" hangingPunct="1">
              <a:lnSpc>
                <a:spcPts val="1650"/>
              </a:lnSpc>
              <a:spcBef>
                <a:spcPts val="900"/>
              </a:spcBef>
              <a:spcAft>
                <a:spcPct val="0"/>
              </a:spcAft>
              <a:buClr>
                <a:srgbClr val="595959"/>
              </a:buClr>
              <a:buFont typeface="Wingdings" panose="05000000000000000000" pitchFamily="2" charset="2"/>
              <a:buChar char=""/>
              <a:defRPr sz="1500">
                <a:solidFill>
                  <a:srgbClr val="404040"/>
                </a:solidFill>
                <a:latin typeface="+mn-lt"/>
              </a:defRPr>
            </a:lvl3pPr>
            <a:lvl4pPr marL="1200150" indent="-171450" algn="l" rtl="0" eaLnBrk="1" fontAlgn="base" hangingPunct="1">
              <a:lnSpc>
                <a:spcPts val="1500"/>
              </a:lnSpc>
              <a:spcBef>
                <a:spcPts val="900"/>
              </a:spcBef>
              <a:spcAft>
                <a:spcPct val="0"/>
              </a:spcAft>
              <a:buClr>
                <a:srgbClr val="595959"/>
              </a:buClr>
              <a:buFont typeface="Wingdings 3" panose="05040102010807070707" pitchFamily="18" charset="2"/>
              <a:buChar char=""/>
              <a:defRPr sz="1500">
                <a:solidFill>
                  <a:srgbClr val="404040"/>
                </a:solidFill>
                <a:latin typeface="+mn-lt"/>
              </a:defRPr>
            </a:lvl4pPr>
            <a:lvl5pPr marL="1543050" indent="-171450" algn="l" rtl="0" eaLnBrk="1" fontAlgn="base" hangingPunct="1">
              <a:lnSpc>
                <a:spcPts val="1350"/>
              </a:lnSpc>
              <a:spcBef>
                <a:spcPts val="900"/>
              </a:spcBef>
              <a:spcAft>
                <a:spcPct val="0"/>
              </a:spcAft>
              <a:buClr>
                <a:srgbClr val="595959"/>
              </a:buClr>
              <a:buFont typeface="Wingdings" panose="05000000000000000000" pitchFamily="2" charset="2"/>
              <a:buChar char="§"/>
              <a:defRPr sz="1200">
                <a:solidFill>
                  <a:srgbClr val="404040"/>
                </a:solidFill>
                <a:latin typeface="+mn-lt"/>
              </a:defRPr>
            </a:lvl5pPr>
            <a:lvl6pPr marL="18859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6pPr>
            <a:lvl7pPr marL="22288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7pPr>
            <a:lvl8pPr marL="25717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8pPr>
            <a:lvl9pPr marL="29146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9pPr>
          </a:lstStyle>
          <a:p>
            <a:pPr marL="0" marR="0" lvl="0" indent="0" algn="l"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Vice Presidential Campaign</a:t>
            </a:r>
          </a:p>
          <a:p>
            <a:pPr marL="257175" marR="0" lvl="0" indent="-257175" algn="l"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Received endorsements from Sierra Club, League of Conservation Voters, the Green New Deal Network, former U.S. Climate 			Envoy John Kerry, Washington State Gov. Jay Inslee and Pres. Obama’s Energy Secretary Steven Chu.</a:t>
            </a:r>
          </a:p>
          <a:p>
            <a:pPr marL="0" marR="0" lvl="0" indent="0"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Governorship</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Last year, signed a law requiring all Minnesota power plants to use 100% climate-friendly energy by 2040.</a:t>
            </a:r>
          </a:p>
          <a:p>
            <a:pPr marL="557213" marR="0" lvl="1" indent="-214313" algn="just" defTabSz="914400" rtl="0" eaLnBrk="1" fontAlgn="base" latinLnBrk="0" hangingPunct="1">
              <a:lnSpc>
                <a:spcPct val="100000"/>
              </a:lnSpc>
              <a:spcBef>
                <a:spcPts val="900"/>
              </a:spcBef>
              <a:spcAft>
                <a:spcPts val="60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Set up climate change sub-cabinet to effectuate this law.</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Set up the Minnesota State Competitiveness Fund, designed to help Minnesota applicants secure IRA funds for energy projects.</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Adopted tailpipe emissions standards and has generally pushed for a transition to electric vehicles.</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Signed the “Frontline Communities Protection Act,” authorizing the Minnesota Pollution Control Agency to conduct cumulative impacts analysis for air permits in EJ areas.</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Signed Amara’s Law, one of the strictest PFAS bans in the country.</a:t>
            </a:r>
          </a:p>
          <a:p>
            <a:pPr marL="0" marR="0" lvl="0" indent="0"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House Representative</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Criticized Pres. Trump’s decision to withdraw from the Paris Agreement.</a:t>
            </a:r>
          </a:p>
          <a:p>
            <a:pPr marL="257175" marR="0" lvl="0" indent="-257175" algn="just"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Opposed offshore drilling expansions and baseline protections from fracking.</a:t>
            </a:r>
          </a:p>
          <a:p>
            <a:pPr marL="257175" marR="0" lvl="0" indent="-257175" algn="l"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Bit of a mixed bag – sided against environmentalists on issues regarding nuclear storage, toxic pesticides, coal ash, </a:t>
            </a:r>
            <a:br>
              <a:rPr kumimoji="0" lang="en-US" sz="1200" b="0" i="0" u="none" strike="noStrike" kern="0" cap="none" spc="0" normalizeH="0" baseline="0" noProof="0" dirty="0">
                <a:ln>
                  <a:noFill/>
                </a:ln>
                <a:solidFill>
                  <a:srgbClr val="404040"/>
                </a:solidFill>
                <a:effectLst/>
                <a:uLnTx/>
                <a:uFillTx/>
                <a:latin typeface="Open Sans"/>
              </a:rPr>
            </a:br>
            <a:r>
              <a:rPr kumimoji="0" lang="en-US" sz="1200" b="0" i="0" u="none" strike="noStrike" kern="0" cap="none" spc="0" normalizeH="0" baseline="0" noProof="0" dirty="0">
                <a:ln>
                  <a:noFill/>
                </a:ln>
                <a:solidFill>
                  <a:srgbClr val="404040"/>
                </a:solidFill>
                <a:effectLst/>
                <a:uLnTx/>
                <a:uFillTx/>
                <a:latin typeface="Open Sans"/>
              </a:rPr>
              <a:t>logging exemptions and agricultural workers.</a:t>
            </a:r>
          </a:p>
          <a:p>
            <a:pPr marL="0" marR="0" lvl="0" indent="0" algn="ctr" defTabSz="914400" rtl="0" eaLnBrk="1" fontAlgn="base" latinLnBrk="0" hangingPunct="1">
              <a:lnSpc>
                <a:spcPct val="100000"/>
              </a:lnSpc>
              <a:spcBef>
                <a:spcPts val="900"/>
              </a:spcBef>
              <a:spcAft>
                <a:spcPts val="60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The Bottom Line: A heavy emphasis on EJ issues and a particular focus on energy transition policy.</a:t>
            </a:r>
          </a:p>
        </p:txBody>
      </p:sp>
      <p:pic>
        <p:nvPicPr>
          <p:cNvPr id="6" name="Picture 2">
            <a:extLst>
              <a:ext uri="{FF2B5EF4-FFF2-40B4-BE49-F238E27FC236}">
                <a16:creationId xmlns:a16="http://schemas.microsoft.com/office/drawing/2014/main" id="{5BA5BB63-ADC5-20CA-D4C3-553D836A0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7108" y="77399"/>
            <a:ext cx="1876153" cy="2501537"/>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a:extLst>
              <a:ext uri="{FF2B5EF4-FFF2-40B4-BE49-F238E27FC236}">
                <a16:creationId xmlns:a16="http://schemas.microsoft.com/office/drawing/2014/main" id="{1E50ABCD-2E4C-DB48-FF39-26990BE86F35}"/>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235688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F418-6EEC-6244-EEE5-631721F87F96}"/>
              </a:ext>
            </a:extLst>
          </p:cNvPr>
          <p:cNvSpPr>
            <a:spLocks noGrp="1"/>
          </p:cNvSpPr>
          <p:nvPr>
            <p:ph type="title"/>
          </p:nvPr>
        </p:nvSpPr>
        <p:spPr>
          <a:xfrm>
            <a:off x="78739" y="-69629"/>
            <a:ext cx="9945370" cy="553998"/>
          </a:xfrm>
        </p:spPr>
        <p:txBody>
          <a:bodyPr/>
          <a:lstStyle/>
          <a:p>
            <a:r>
              <a:rPr lang="en-US" dirty="0"/>
              <a:t>President Donald Trump</a:t>
            </a:r>
          </a:p>
        </p:txBody>
      </p:sp>
      <p:sp>
        <p:nvSpPr>
          <p:cNvPr id="4" name="Slide Number Placeholder 3">
            <a:extLst>
              <a:ext uri="{FF2B5EF4-FFF2-40B4-BE49-F238E27FC236}">
                <a16:creationId xmlns:a16="http://schemas.microsoft.com/office/drawing/2014/main" id="{E5388848-A1B8-EC75-293B-B50EF57DE572}"/>
              </a:ext>
            </a:extLst>
          </p:cNvPr>
          <p:cNvSpPr>
            <a:spLocks noGrp="1"/>
          </p:cNvSpPr>
          <p:nvPr>
            <p:ph type="sldNum" sz="quarter" idx="7"/>
          </p:nvPr>
        </p:nvSpPr>
        <p:spPr>
          <a:xfrm>
            <a:off x="11435508" y="6488330"/>
            <a:ext cx="449494" cy="212725"/>
          </a:xfrm>
        </p:spPr>
        <p:txBody>
          <a:bodyPr/>
          <a:lstStyle/>
          <a:p>
            <a:pPr marL="121285">
              <a:lnSpc>
                <a:spcPct val="100000"/>
              </a:lnSpc>
              <a:spcBef>
                <a:spcPts val="105"/>
              </a:spcBef>
            </a:pPr>
            <a:fld id="{81D60167-4931-47E6-BA6A-407CBD079E47}" type="slidenum">
              <a:rPr lang="en-US" smtClean="0"/>
              <a:t>25</a:t>
            </a:fld>
            <a:endParaRPr lang="en-US" dirty="0"/>
          </a:p>
        </p:txBody>
      </p:sp>
      <p:sp>
        <p:nvSpPr>
          <p:cNvPr id="5" name="Content Placeholder 2">
            <a:extLst>
              <a:ext uri="{FF2B5EF4-FFF2-40B4-BE49-F238E27FC236}">
                <a16:creationId xmlns:a16="http://schemas.microsoft.com/office/drawing/2014/main" id="{3F4F7D4A-2A29-EF6E-BA8A-26121862A884}"/>
              </a:ext>
            </a:extLst>
          </p:cNvPr>
          <p:cNvSpPr txBox="1">
            <a:spLocks/>
          </p:cNvSpPr>
          <p:nvPr/>
        </p:nvSpPr>
        <p:spPr bwMode="auto">
          <a:xfrm>
            <a:off x="78739" y="484369"/>
            <a:ext cx="11951680" cy="529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ts val="1950"/>
              </a:lnSpc>
              <a:spcBef>
                <a:spcPts val="900"/>
              </a:spcBef>
              <a:spcAft>
                <a:spcPct val="0"/>
              </a:spcAft>
              <a:buClr>
                <a:srgbClr val="595959"/>
              </a:buClr>
              <a:buSzPct val="90000"/>
              <a:buFont typeface="Wingdings 2" panose="05020102010507070707" pitchFamily="18" charset="2"/>
              <a:buChar char=""/>
              <a:defRPr sz="1800">
                <a:solidFill>
                  <a:srgbClr val="404040"/>
                </a:solidFill>
                <a:latin typeface="+mn-lt"/>
                <a:ea typeface="+mn-ea"/>
                <a:cs typeface="+mn-cs"/>
              </a:defRPr>
            </a:lvl1pPr>
            <a:lvl2pPr marL="557213" indent="-214313" algn="l" rtl="0" eaLnBrk="1" fontAlgn="base" hangingPunct="1">
              <a:lnSpc>
                <a:spcPts val="1800"/>
              </a:lnSpc>
              <a:spcBef>
                <a:spcPts val="900"/>
              </a:spcBef>
              <a:spcAft>
                <a:spcPct val="0"/>
              </a:spcAft>
              <a:buClr>
                <a:srgbClr val="595959"/>
              </a:buClr>
              <a:buSzPct val="94000"/>
              <a:buFont typeface="Wingdings" panose="05000000000000000000" pitchFamily="2" charset="2"/>
              <a:buChar char="§"/>
              <a:defRPr sz="1650">
                <a:solidFill>
                  <a:srgbClr val="404040"/>
                </a:solidFill>
                <a:latin typeface="+mn-lt"/>
              </a:defRPr>
            </a:lvl2pPr>
            <a:lvl3pPr marL="857250" indent="-171450" algn="l" rtl="0" eaLnBrk="1" fontAlgn="base" hangingPunct="1">
              <a:lnSpc>
                <a:spcPts val="1650"/>
              </a:lnSpc>
              <a:spcBef>
                <a:spcPts val="900"/>
              </a:spcBef>
              <a:spcAft>
                <a:spcPct val="0"/>
              </a:spcAft>
              <a:buClr>
                <a:srgbClr val="595959"/>
              </a:buClr>
              <a:buFont typeface="Wingdings" panose="05000000000000000000" pitchFamily="2" charset="2"/>
              <a:buChar char=""/>
              <a:defRPr sz="1500">
                <a:solidFill>
                  <a:srgbClr val="404040"/>
                </a:solidFill>
                <a:latin typeface="+mn-lt"/>
              </a:defRPr>
            </a:lvl3pPr>
            <a:lvl4pPr marL="1200150" indent="-171450" algn="l" rtl="0" eaLnBrk="1" fontAlgn="base" hangingPunct="1">
              <a:lnSpc>
                <a:spcPts val="1500"/>
              </a:lnSpc>
              <a:spcBef>
                <a:spcPts val="900"/>
              </a:spcBef>
              <a:spcAft>
                <a:spcPct val="0"/>
              </a:spcAft>
              <a:buClr>
                <a:srgbClr val="595959"/>
              </a:buClr>
              <a:buFont typeface="Wingdings 3" panose="05040102010807070707" pitchFamily="18" charset="2"/>
              <a:buChar char=""/>
              <a:defRPr sz="1500">
                <a:solidFill>
                  <a:srgbClr val="404040"/>
                </a:solidFill>
                <a:latin typeface="+mn-lt"/>
              </a:defRPr>
            </a:lvl4pPr>
            <a:lvl5pPr marL="1543050" indent="-171450" algn="l" rtl="0" eaLnBrk="1" fontAlgn="base" hangingPunct="1">
              <a:lnSpc>
                <a:spcPts val="1350"/>
              </a:lnSpc>
              <a:spcBef>
                <a:spcPts val="900"/>
              </a:spcBef>
              <a:spcAft>
                <a:spcPct val="0"/>
              </a:spcAft>
              <a:buClr>
                <a:srgbClr val="595959"/>
              </a:buClr>
              <a:buFont typeface="Wingdings" panose="05000000000000000000" pitchFamily="2" charset="2"/>
              <a:buChar char="§"/>
              <a:defRPr sz="1200">
                <a:solidFill>
                  <a:srgbClr val="404040"/>
                </a:solidFill>
                <a:latin typeface="+mn-lt"/>
              </a:defRPr>
            </a:lvl5pPr>
            <a:lvl6pPr marL="18859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6pPr>
            <a:lvl7pPr marL="22288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7pPr>
            <a:lvl8pPr marL="25717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8pPr>
            <a:lvl9pPr marL="29146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9pPr>
          </a:lstStyle>
          <a:p>
            <a:pPr marL="0" marR="0" lvl="0" indent="0"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None/>
              <a:tabLst/>
              <a:defRPr/>
            </a:pPr>
            <a:r>
              <a:rPr kumimoji="0" lang="en-US" sz="1200" b="0" i="0" u="none" strike="noStrike" kern="0" cap="none" spc="0" normalizeH="0" baseline="0" noProof="0" dirty="0">
                <a:ln>
                  <a:noFill/>
                </a:ln>
                <a:solidFill>
                  <a:srgbClr val="404040"/>
                </a:solidFill>
                <a:effectLst/>
                <a:uLnTx/>
                <a:uFillTx/>
                <a:latin typeface="Open Sans"/>
              </a:rPr>
              <a:t>Speaking broadly, President Trump effectuated a largely deregulatory agenda.</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Rolled back a total 98 environmental rules and left 14 in progress prior to leaving office.</a:t>
            </a:r>
          </a:p>
          <a:p>
            <a:pPr marL="557213" marR="0" lvl="1" indent="-214313" algn="just"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28 of the completed rule amendments related to air pollution and emissions; 2 left in progress.</a:t>
            </a:r>
          </a:p>
          <a:p>
            <a:pPr marL="557213" marR="0" lvl="1" indent="-214313" algn="just"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8 of the completed rule amendments related to water pollution; 1 left in progress.</a:t>
            </a:r>
          </a:p>
          <a:p>
            <a:pPr marL="557213" marR="0" lvl="1" indent="-214313" algn="just"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14 of the completed rule amendments related to infrastructure and planning.</a:t>
            </a:r>
          </a:p>
          <a:p>
            <a:pPr marL="0" marR="0" lvl="0" indent="0"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Air Regulations</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Changed the way cost-benefit analyses are conducted under the CAA.</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Established a minimum pollution threshold at which EPA can regulate GHG emissions from stationary sources.</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Eliminated the Obama-era calculation for the social cost of carbon.</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Withdrew guidance directing federal agencies to include GHG emissions in environmental reviews.</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During his Administration, President Trump withdrew the United States from the global Paris Agreement to limit GHGs.</a:t>
            </a:r>
          </a:p>
          <a:p>
            <a:pPr marL="0" marR="0" lvl="0" indent="0"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Project 2025</a:t>
            </a:r>
          </a:p>
          <a:p>
            <a:pPr marL="257175" marR="0" lvl="0" indent="-257175" algn="just"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Char char=""/>
              <a:tabLst/>
              <a:defRPr/>
            </a:pPr>
            <a:r>
              <a:rPr kumimoji="0" lang="en-US" sz="1200" b="0" i="0" u="none" strike="noStrike" kern="0" cap="none" spc="0" normalizeH="0" baseline="0" noProof="0" dirty="0">
                <a:ln>
                  <a:noFill/>
                </a:ln>
                <a:solidFill>
                  <a:srgbClr val="404040"/>
                </a:solidFill>
                <a:effectLst/>
                <a:uLnTx/>
                <a:uFillTx/>
                <a:latin typeface="Open Sans"/>
              </a:rPr>
              <a:t>EPA chapter written by Trump-era Chief of Staff Mandy </a:t>
            </a:r>
            <a:r>
              <a:rPr kumimoji="0" lang="en-US" sz="1200" b="0" i="0" u="none" strike="noStrike" kern="0" cap="none" spc="0" normalizeH="0" baseline="0" noProof="0" dirty="0" err="1">
                <a:ln>
                  <a:noFill/>
                </a:ln>
                <a:solidFill>
                  <a:srgbClr val="404040"/>
                </a:solidFill>
                <a:effectLst/>
                <a:uLnTx/>
                <a:uFillTx/>
                <a:latin typeface="Open Sans"/>
              </a:rPr>
              <a:t>Gunasekara</a:t>
            </a:r>
            <a:r>
              <a:rPr kumimoji="0" lang="en-US" sz="1200" b="0" i="0" u="none" strike="noStrike" kern="0" cap="none" spc="0" normalizeH="0" baseline="0" noProof="0" dirty="0">
                <a:ln>
                  <a:noFill/>
                </a:ln>
                <a:solidFill>
                  <a:srgbClr val="404040"/>
                </a:solidFill>
                <a:effectLst/>
                <a:uLnTx/>
                <a:uFillTx/>
                <a:latin typeface="Open Sans"/>
              </a:rPr>
              <a:t>, includes:</a:t>
            </a:r>
          </a:p>
          <a:p>
            <a:pPr marL="557213" marR="0" lvl="1" indent="-214313" algn="just"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Revisit 2009 greenhouse gas “endangerment” finding. </a:t>
            </a:r>
          </a:p>
          <a:p>
            <a:pPr marL="557213" marR="0" lvl="1" indent="-214313" algn="l"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Numerous TSCA reforms, including exclusion from TSCA reviews exposure pathways, health effects, or subpopulations addressed under other environmental laws or policies; presumption that workplaces are following all OSHA requirements.</a:t>
            </a:r>
          </a:p>
          <a:p>
            <a:pPr marL="557213" marR="0" lvl="1" indent="-214313" algn="l"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Heavy emphasis on cost-benefit analysis, appropriate discount rates, identifying “co-benefits” separately, and acknowledging</a:t>
            </a:r>
            <a:br>
              <a:rPr kumimoji="0" lang="en-US" sz="1200" b="0" i="0" u="none" strike="noStrike" kern="0" cap="none" spc="0" normalizeH="0" baseline="0" noProof="0" dirty="0">
                <a:ln>
                  <a:noFill/>
                </a:ln>
                <a:solidFill>
                  <a:srgbClr val="404040"/>
                </a:solidFill>
                <a:effectLst/>
                <a:uLnTx/>
                <a:uFillTx/>
                <a:latin typeface="Open Sans"/>
              </a:rPr>
            </a:br>
            <a:r>
              <a:rPr kumimoji="0" lang="en-US" sz="1200" b="0" i="0" u="none" strike="noStrike" kern="0" cap="none" spc="0" normalizeH="0" baseline="0" noProof="0" dirty="0">
                <a:ln>
                  <a:noFill/>
                </a:ln>
                <a:solidFill>
                  <a:srgbClr val="404040"/>
                </a:solidFill>
                <a:effectLst/>
                <a:uLnTx/>
                <a:uFillTx/>
                <a:latin typeface="Open Sans"/>
              </a:rPr>
              <a:t>uncertainties involved in quantifying benefits. </a:t>
            </a:r>
          </a:p>
          <a:p>
            <a:pPr marL="557213" marR="0" lvl="1" indent="-214313" algn="just" defTabSz="914400" rtl="0" eaLnBrk="1" fontAlgn="base" latinLnBrk="0" hangingPunct="1">
              <a:lnSpc>
                <a:spcPct val="100000"/>
              </a:lnSpc>
              <a:spcBef>
                <a:spcPts val="900"/>
              </a:spcBef>
              <a:spcAft>
                <a:spcPts val="0"/>
              </a:spcAft>
              <a:buClr>
                <a:srgbClr val="595959"/>
              </a:buClr>
              <a:buSzPct val="94000"/>
              <a:buFont typeface="Wingdings" panose="05000000000000000000" pitchFamily="2" charset="2"/>
              <a:buChar char="§"/>
              <a:tabLst/>
              <a:defRPr/>
            </a:pPr>
            <a:r>
              <a:rPr kumimoji="0" lang="en-US" sz="1200" b="0" i="0" u="none" strike="noStrike" kern="0" cap="none" spc="0" normalizeH="0" baseline="0" noProof="0" dirty="0">
                <a:ln>
                  <a:noFill/>
                </a:ln>
                <a:solidFill>
                  <a:srgbClr val="404040"/>
                </a:solidFill>
                <a:effectLst/>
                <a:uLnTx/>
                <a:uFillTx/>
                <a:latin typeface="Open Sans"/>
              </a:rPr>
              <a:t>Making public and taking comment on all scientific studies and analyses that support regulatory decision-making.</a:t>
            </a:r>
          </a:p>
          <a:p>
            <a:pPr marL="0" marR="0" lvl="0" indent="0" algn="ctr" defTabSz="914400" rtl="0" eaLnBrk="1" fontAlgn="base" latinLnBrk="0" hangingPunct="1">
              <a:lnSpc>
                <a:spcPct val="100000"/>
              </a:lnSpc>
              <a:spcBef>
                <a:spcPts val="900"/>
              </a:spcBef>
              <a:spcAft>
                <a:spcPts val="0"/>
              </a:spcAft>
              <a:buClr>
                <a:srgbClr val="595959"/>
              </a:buClr>
              <a:buSzPct val="90000"/>
              <a:buFont typeface="Wingdings 2" panose="05020102010507070707" pitchFamily="18" charset="2"/>
              <a:buNone/>
              <a:tabLst/>
              <a:defRPr/>
            </a:pPr>
            <a:r>
              <a:rPr kumimoji="0" lang="en-US" sz="1200" b="1" i="0" u="sng" strike="noStrike" kern="0" cap="none" spc="0" normalizeH="0" baseline="0" noProof="0" dirty="0">
                <a:ln>
                  <a:noFill/>
                </a:ln>
                <a:solidFill>
                  <a:srgbClr val="404040"/>
                </a:solidFill>
                <a:effectLst/>
                <a:uLnTx/>
                <a:uFillTx/>
                <a:latin typeface="Open Sans"/>
              </a:rPr>
              <a:t>The Bottom Line: A broad continuation and expansion of deregulatory efforts. </a:t>
            </a:r>
          </a:p>
        </p:txBody>
      </p:sp>
      <p:pic>
        <p:nvPicPr>
          <p:cNvPr id="6" name="Picture 4">
            <a:extLst>
              <a:ext uri="{FF2B5EF4-FFF2-40B4-BE49-F238E27FC236}">
                <a16:creationId xmlns:a16="http://schemas.microsoft.com/office/drawing/2014/main" id="{C0603040-C92F-FB95-8F93-F74D5FCBBC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3594" y="156945"/>
            <a:ext cx="1886825" cy="238894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a:extLst>
              <a:ext uri="{FF2B5EF4-FFF2-40B4-BE49-F238E27FC236}">
                <a16:creationId xmlns:a16="http://schemas.microsoft.com/office/drawing/2014/main" id="{85795FBD-9AE6-A049-1D5D-399FCD608EE3}"/>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3628268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D4AF-B359-2A05-0D07-5337BD3832EE}"/>
              </a:ext>
            </a:extLst>
          </p:cNvPr>
          <p:cNvSpPr>
            <a:spLocks noGrp="1"/>
          </p:cNvSpPr>
          <p:nvPr>
            <p:ph type="title"/>
          </p:nvPr>
        </p:nvSpPr>
        <p:spPr>
          <a:xfrm>
            <a:off x="78739" y="-69629"/>
            <a:ext cx="9945370" cy="553998"/>
          </a:xfrm>
        </p:spPr>
        <p:txBody>
          <a:bodyPr/>
          <a:lstStyle/>
          <a:p>
            <a:r>
              <a:rPr lang="en-US" dirty="0"/>
              <a:t>Senator JD Vance</a:t>
            </a:r>
          </a:p>
        </p:txBody>
      </p:sp>
      <p:sp>
        <p:nvSpPr>
          <p:cNvPr id="4" name="Slide Number Placeholder 3">
            <a:extLst>
              <a:ext uri="{FF2B5EF4-FFF2-40B4-BE49-F238E27FC236}">
                <a16:creationId xmlns:a16="http://schemas.microsoft.com/office/drawing/2014/main" id="{6B5C450C-C2DA-433A-7C31-762E89C5EDC1}"/>
              </a:ext>
            </a:extLst>
          </p:cNvPr>
          <p:cNvSpPr>
            <a:spLocks noGrp="1"/>
          </p:cNvSpPr>
          <p:nvPr>
            <p:ph type="sldNum" sz="quarter" idx="7"/>
          </p:nvPr>
        </p:nvSpPr>
        <p:spPr>
          <a:xfrm>
            <a:off x="11533537" y="6488331"/>
            <a:ext cx="351465" cy="165858"/>
          </a:xfrm>
        </p:spPr>
        <p:txBody>
          <a:bodyPr/>
          <a:lstStyle/>
          <a:p>
            <a:pPr marL="121285">
              <a:lnSpc>
                <a:spcPct val="100000"/>
              </a:lnSpc>
              <a:spcBef>
                <a:spcPts val="105"/>
              </a:spcBef>
            </a:pPr>
            <a:fld id="{81D60167-4931-47E6-BA6A-407CBD079E47}" type="slidenum">
              <a:rPr lang="en-US" smtClean="0"/>
              <a:t>26</a:t>
            </a:fld>
            <a:endParaRPr lang="en-US" dirty="0"/>
          </a:p>
        </p:txBody>
      </p:sp>
      <p:sp>
        <p:nvSpPr>
          <p:cNvPr id="5" name="Content Placeholder 2">
            <a:extLst>
              <a:ext uri="{FF2B5EF4-FFF2-40B4-BE49-F238E27FC236}">
                <a16:creationId xmlns:a16="http://schemas.microsoft.com/office/drawing/2014/main" id="{1555FCDE-8FE5-AFC6-B987-73DE189469FB}"/>
              </a:ext>
            </a:extLst>
          </p:cNvPr>
          <p:cNvSpPr txBox="1">
            <a:spLocks/>
          </p:cNvSpPr>
          <p:nvPr/>
        </p:nvSpPr>
        <p:spPr bwMode="auto">
          <a:xfrm>
            <a:off x="394058" y="779682"/>
            <a:ext cx="11139479" cy="529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ts val="1950"/>
              </a:lnSpc>
              <a:spcBef>
                <a:spcPts val="900"/>
              </a:spcBef>
              <a:spcAft>
                <a:spcPct val="0"/>
              </a:spcAft>
              <a:buClr>
                <a:srgbClr val="595959"/>
              </a:buClr>
              <a:buSzPct val="90000"/>
              <a:buFont typeface="Wingdings 2" panose="05020102010507070707" pitchFamily="18" charset="2"/>
              <a:buChar char=""/>
              <a:defRPr sz="1800">
                <a:solidFill>
                  <a:srgbClr val="404040"/>
                </a:solidFill>
                <a:latin typeface="+mn-lt"/>
                <a:ea typeface="+mn-ea"/>
                <a:cs typeface="+mn-cs"/>
              </a:defRPr>
            </a:lvl1pPr>
            <a:lvl2pPr marL="557213" indent="-214313" algn="l" rtl="0" eaLnBrk="1" fontAlgn="base" hangingPunct="1">
              <a:lnSpc>
                <a:spcPts val="1800"/>
              </a:lnSpc>
              <a:spcBef>
                <a:spcPts val="900"/>
              </a:spcBef>
              <a:spcAft>
                <a:spcPct val="0"/>
              </a:spcAft>
              <a:buClr>
                <a:srgbClr val="595959"/>
              </a:buClr>
              <a:buSzPct val="94000"/>
              <a:buFont typeface="Wingdings" panose="05000000000000000000" pitchFamily="2" charset="2"/>
              <a:buChar char="§"/>
              <a:defRPr sz="1650">
                <a:solidFill>
                  <a:srgbClr val="404040"/>
                </a:solidFill>
                <a:latin typeface="+mn-lt"/>
              </a:defRPr>
            </a:lvl2pPr>
            <a:lvl3pPr marL="857250" indent="-171450" algn="l" rtl="0" eaLnBrk="1" fontAlgn="base" hangingPunct="1">
              <a:lnSpc>
                <a:spcPts val="1650"/>
              </a:lnSpc>
              <a:spcBef>
                <a:spcPts val="900"/>
              </a:spcBef>
              <a:spcAft>
                <a:spcPct val="0"/>
              </a:spcAft>
              <a:buClr>
                <a:srgbClr val="595959"/>
              </a:buClr>
              <a:buFont typeface="Wingdings" panose="05000000000000000000" pitchFamily="2" charset="2"/>
              <a:buChar char=""/>
              <a:defRPr sz="1500">
                <a:solidFill>
                  <a:srgbClr val="404040"/>
                </a:solidFill>
                <a:latin typeface="+mn-lt"/>
              </a:defRPr>
            </a:lvl3pPr>
            <a:lvl4pPr marL="1200150" indent="-171450" algn="l" rtl="0" eaLnBrk="1" fontAlgn="base" hangingPunct="1">
              <a:lnSpc>
                <a:spcPts val="1500"/>
              </a:lnSpc>
              <a:spcBef>
                <a:spcPts val="900"/>
              </a:spcBef>
              <a:spcAft>
                <a:spcPct val="0"/>
              </a:spcAft>
              <a:buClr>
                <a:srgbClr val="595959"/>
              </a:buClr>
              <a:buFont typeface="Wingdings 3" panose="05040102010807070707" pitchFamily="18" charset="2"/>
              <a:buChar char=""/>
              <a:defRPr sz="1500">
                <a:solidFill>
                  <a:srgbClr val="404040"/>
                </a:solidFill>
                <a:latin typeface="+mn-lt"/>
              </a:defRPr>
            </a:lvl4pPr>
            <a:lvl5pPr marL="1543050" indent="-171450" algn="l" rtl="0" eaLnBrk="1" fontAlgn="base" hangingPunct="1">
              <a:lnSpc>
                <a:spcPts val="1350"/>
              </a:lnSpc>
              <a:spcBef>
                <a:spcPts val="900"/>
              </a:spcBef>
              <a:spcAft>
                <a:spcPct val="0"/>
              </a:spcAft>
              <a:buClr>
                <a:srgbClr val="595959"/>
              </a:buClr>
              <a:buFont typeface="Wingdings" panose="05000000000000000000" pitchFamily="2" charset="2"/>
              <a:buChar char="§"/>
              <a:defRPr sz="1200">
                <a:solidFill>
                  <a:srgbClr val="404040"/>
                </a:solidFill>
                <a:latin typeface="+mn-lt"/>
              </a:defRPr>
            </a:lvl5pPr>
            <a:lvl6pPr marL="18859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6pPr>
            <a:lvl7pPr marL="22288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7pPr>
            <a:lvl8pPr marL="25717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8pPr>
            <a:lvl9pPr marL="2914650" indent="-171450" algn="l" rtl="0" eaLnBrk="1" fontAlgn="base" hangingPunct="1">
              <a:lnSpc>
                <a:spcPts val="1350"/>
              </a:lnSpc>
              <a:spcBef>
                <a:spcPct val="20000"/>
              </a:spcBef>
              <a:spcAft>
                <a:spcPct val="0"/>
              </a:spcAft>
              <a:buFont typeface="Wingdings" pitchFamily="2" charset="2"/>
              <a:buChar char="§"/>
              <a:defRPr sz="1200">
                <a:solidFill>
                  <a:srgbClr val="296785"/>
                </a:solidFill>
                <a:latin typeface="+mn-lt"/>
              </a:defRPr>
            </a:lvl9pPr>
          </a:lstStyle>
          <a:p>
            <a:pPr marL="0" marR="0" lvl="0" indent="0"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None/>
              <a:tabLst/>
              <a:defRPr/>
            </a:pPr>
            <a:r>
              <a:rPr kumimoji="0" lang="en-US" sz="1400" b="1" i="0" u="sng" strike="noStrike" kern="0" cap="none" spc="0" normalizeH="0" baseline="0" noProof="0" dirty="0">
                <a:ln>
                  <a:noFill/>
                </a:ln>
                <a:solidFill>
                  <a:srgbClr val="404040"/>
                </a:solidFill>
                <a:effectLst/>
                <a:uLnTx/>
                <a:uFillTx/>
                <a:latin typeface="Open Sans"/>
                <a:ea typeface="+mn-ea"/>
                <a:cs typeface="+mn-cs"/>
              </a:rPr>
              <a:t>Campaigning for Vice President</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Would do away with the IRA.</a:t>
            </a:r>
          </a:p>
          <a:p>
            <a:pPr marL="0" marR="0" lvl="0" indent="0"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None/>
              <a:tabLst/>
              <a:defRPr/>
            </a:pPr>
            <a:r>
              <a:rPr kumimoji="0" lang="en-US" sz="1400" b="1" i="0" u="sng" strike="noStrike" kern="0" cap="none" spc="0" normalizeH="0" baseline="0" noProof="0" dirty="0">
                <a:ln>
                  <a:noFill/>
                </a:ln>
                <a:solidFill>
                  <a:srgbClr val="404040"/>
                </a:solidFill>
                <a:effectLst/>
                <a:uLnTx/>
                <a:uFillTx/>
                <a:latin typeface="Open Sans"/>
                <a:ea typeface="+mn-ea"/>
                <a:cs typeface="+mn-cs"/>
              </a:rPr>
              <a:t>Senator from Ohio</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Vocal supporter of fracking and fossil fuel-friendly policies.</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Sponsored a bill that would require the president to seek congressional approval prior to delaying oil and gas leasing.</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“I believe that right now is the time to double down on the Ohio energy industry… We need less red tape and fewer restrictions from the federal government.”</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Called ESG a “massive racket to enrich Wall Street and enrich the financial sector of this country, at the expense of the industries that actually employ a lot of Ohio’s workers for middle-class jobs.”</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Drive America Act would swap IRA’s electric vehicle tax credits for gasoline- and diesel-powered cars.</a:t>
            </a:r>
          </a:p>
          <a:p>
            <a:pPr marL="0" marR="0" lvl="0" indent="0"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None/>
              <a:tabLst/>
              <a:defRPr/>
            </a:pPr>
            <a:r>
              <a:rPr kumimoji="0" lang="en-US" sz="1400" b="1" i="0" u="sng" strike="noStrike" kern="0" cap="none" spc="0" normalizeH="0" baseline="0" noProof="0" dirty="0">
                <a:ln>
                  <a:noFill/>
                </a:ln>
                <a:solidFill>
                  <a:srgbClr val="404040"/>
                </a:solidFill>
                <a:effectLst/>
                <a:uLnTx/>
                <a:uFillTx/>
                <a:latin typeface="Open Sans"/>
                <a:ea typeface="+mn-ea"/>
                <a:cs typeface="+mn-cs"/>
              </a:rPr>
              <a:t>Relative Newcomer to Politics</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Has only been in politics since he was sworn in to the Senate on January 3, 2023.</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Has been involved in politics for less than two years – Pres. Trump is a more known political entity here. </a:t>
            </a:r>
          </a:p>
          <a:p>
            <a:pPr marL="257175" marR="0" lvl="0" indent="-257175" algn="just" defTabSz="914400" rtl="0" eaLnBrk="1" fontAlgn="base" latinLnBrk="0" hangingPunct="1">
              <a:lnSpc>
                <a:spcPct val="100000"/>
              </a:lnSpc>
              <a:spcBef>
                <a:spcPts val="900"/>
              </a:spcBef>
              <a:spcAft>
                <a:spcPct val="0"/>
              </a:spcAft>
              <a:buClr>
                <a:srgbClr val="595959"/>
              </a:buClr>
              <a:buSzPct val="90000"/>
              <a:buFont typeface="Wingdings 2" panose="05020102010507070707" pitchFamily="18" charset="2"/>
              <a:buChar char=""/>
              <a:tabLst/>
              <a:defRPr/>
            </a:pPr>
            <a:r>
              <a:rPr kumimoji="0" lang="en-US" sz="1400" b="0" i="0" u="none" strike="noStrike" kern="0" cap="none" spc="0" normalizeH="0" baseline="0" noProof="0" dirty="0">
                <a:ln>
                  <a:noFill/>
                </a:ln>
                <a:solidFill>
                  <a:srgbClr val="404040"/>
                </a:solidFill>
                <a:effectLst/>
                <a:uLnTx/>
                <a:uFillTx/>
                <a:latin typeface="Open Sans"/>
                <a:ea typeface="+mn-ea"/>
                <a:cs typeface="+mn-cs"/>
              </a:rPr>
              <a:t>Not much activism on environmental issues specifically prior to his political career.</a:t>
            </a:r>
          </a:p>
          <a:p>
            <a:pPr marL="344488" marR="0" lvl="1" indent="0" algn="ctr" defTabSz="914400" rtl="0" eaLnBrk="1" fontAlgn="base" latinLnBrk="0" hangingPunct="1">
              <a:lnSpc>
                <a:spcPct val="100000"/>
              </a:lnSpc>
              <a:spcBef>
                <a:spcPts val="900"/>
              </a:spcBef>
              <a:spcAft>
                <a:spcPct val="0"/>
              </a:spcAft>
              <a:buClr>
                <a:srgbClr val="595959"/>
              </a:buClr>
              <a:buSzPct val="94000"/>
              <a:buFont typeface="Wingdings" panose="05000000000000000000" pitchFamily="2" charset="2"/>
              <a:buNone/>
              <a:tabLst/>
              <a:defRPr/>
            </a:pPr>
            <a:r>
              <a:rPr kumimoji="0" lang="en-US" sz="1600" b="1" i="0" u="sng" strike="noStrike" kern="0" cap="none" spc="0" normalizeH="0" baseline="0" noProof="0" dirty="0">
                <a:ln>
                  <a:noFill/>
                </a:ln>
                <a:solidFill>
                  <a:srgbClr val="404040"/>
                </a:solidFill>
                <a:effectLst/>
                <a:uLnTx/>
                <a:uFillTx/>
                <a:latin typeface="Open Sans"/>
              </a:rPr>
              <a:t>The Bottom Line: A continuation of broadly deregulatory policies and practices, </a:t>
            </a:r>
            <a:br>
              <a:rPr kumimoji="0" lang="en-US" sz="1600" b="1" i="0" u="sng" strike="noStrike" kern="0" cap="none" spc="0" normalizeH="0" baseline="0" noProof="0" dirty="0">
                <a:ln>
                  <a:noFill/>
                </a:ln>
                <a:solidFill>
                  <a:srgbClr val="404040"/>
                </a:solidFill>
                <a:effectLst/>
                <a:uLnTx/>
                <a:uFillTx/>
                <a:latin typeface="Open Sans"/>
              </a:rPr>
            </a:br>
            <a:r>
              <a:rPr kumimoji="0" lang="en-US" sz="1600" b="1" i="0" u="sng" strike="noStrike" kern="0" cap="none" spc="0" normalizeH="0" baseline="0" noProof="0" dirty="0">
                <a:ln>
                  <a:noFill/>
                </a:ln>
                <a:solidFill>
                  <a:srgbClr val="404040"/>
                </a:solidFill>
                <a:effectLst/>
                <a:uLnTx/>
                <a:uFillTx/>
                <a:latin typeface="Open Sans"/>
              </a:rPr>
              <a:t>with a particular emphasis on oil and gas.</a:t>
            </a:r>
          </a:p>
        </p:txBody>
      </p:sp>
      <p:pic>
        <p:nvPicPr>
          <p:cNvPr id="6" name="Picture 2">
            <a:extLst>
              <a:ext uri="{FF2B5EF4-FFF2-40B4-BE49-F238E27FC236}">
                <a16:creationId xmlns:a16="http://schemas.microsoft.com/office/drawing/2014/main" id="{AC48DF0C-26AB-E7CC-E261-5FD5C28A7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694" y="0"/>
            <a:ext cx="1714306" cy="221929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a:extLst>
              <a:ext uri="{FF2B5EF4-FFF2-40B4-BE49-F238E27FC236}">
                <a16:creationId xmlns:a16="http://schemas.microsoft.com/office/drawing/2014/main" id="{1CD74385-A6BB-F577-0C21-1B4906091EEE}"/>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125921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038E-32C4-3872-8C4D-4E50586E225C}"/>
              </a:ext>
            </a:extLst>
          </p:cNvPr>
          <p:cNvSpPr>
            <a:spLocks noGrp="1"/>
          </p:cNvSpPr>
          <p:nvPr>
            <p:ph type="title"/>
          </p:nvPr>
        </p:nvSpPr>
        <p:spPr>
          <a:xfrm>
            <a:off x="78739" y="-69629"/>
            <a:ext cx="9945370" cy="553998"/>
          </a:xfrm>
        </p:spPr>
        <p:txBody>
          <a:bodyPr/>
          <a:lstStyle/>
          <a:p>
            <a:r>
              <a:rPr lang="en-US" dirty="0"/>
              <a:t>Election Outcome – November 5, 2024</a:t>
            </a:r>
          </a:p>
        </p:txBody>
      </p:sp>
      <p:sp>
        <p:nvSpPr>
          <p:cNvPr id="3" name="Text Placeholder 2">
            <a:extLst>
              <a:ext uri="{FF2B5EF4-FFF2-40B4-BE49-F238E27FC236}">
                <a16:creationId xmlns:a16="http://schemas.microsoft.com/office/drawing/2014/main" id="{80690E59-A157-3946-7A6C-85C1C1D0D9AA}"/>
              </a:ext>
            </a:extLst>
          </p:cNvPr>
          <p:cNvSpPr>
            <a:spLocks noGrp="1"/>
          </p:cNvSpPr>
          <p:nvPr>
            <p:ph type="body" idx="1"/>
          </p:nvPr>
        </p:nvSpPr>
        <p:spPr>
          <a:xfrm>
            <a:off x="3583622" y="1285557"/>
            <a:ext cx="5024755" cy="4308872"/>
          </a:xfrm>
        </p:spPr>
        <p:txBody>
          <a:bodyPr/>
          <a:lstStyle/>
          <a:p>
            <a:r>
              <a:rPr lang="en-US" dirty="0"/>
              <a:t>Vote to decide…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A93B1FF-8215-A771-2D2B-5D233A3EFA5B}"/>
              </a:ext>
            </a:extLst>
          </p:cNvPr>
          <p:cNvSpPr>
            <a:spLocks noGrp="1"/>
          </p:cNvSpPr>
          <p:nvPr>
            <p:ph type="sldNum" sz="quarter" idx="7"/>
          </p:nvPr>
        </p:nvSpPr>
        <p:spPr>
          <a:xfrm>
            <a:off x="11490593" y="6477314"/>
            <a:ext cx="405425" cy="209925"/>
          </a:xfrm>
        </p:spPr>
        <p:txBody>
          <a:bodyPr/>
          <a:lstStyle/>
          <a:p>
            <a:pPr marL="121285">
              <a:lnSpc>
                <a:spcPct val="100000"/>
              </a:lnSpc>
              <a:spcBef>
                <a:spcPts val="105"/>
              </a:spcBef>
            </a:pPr>
            <a:fld id="{81D60167-4931-47E6-BA6A-407CBD079E47}" type="slidenum">
              <a:rPr lang="en-US" smtClean="0"/>
              <a:t>27</a:t>
            </a:fld>
            <a:endParaRPr lang="en-US" dirty="0"/>
          </a:p>
        </p:txBody>
      </p:sp>
      <p:sp>
        <p:nvSpPr>
          <p:cNvPr id="5" name="Action Button: Help 4">
            <a:hlinkClick r:id="" action="ppaction://noaction" highlightClick="1"/>
            <a:extLst>
              <a:ext uri="{FF2B5EF4-FFF2-40B4-BE49-F238E27FC236}">
                <a16:creationId xmlns:a16="http://schemas.microsoft.com/office/drawing/2014/main" id="{09A2C645-02A1-042D-34CF-C44FA826E369}"/>
              </a:ext>
            </a:extLst>
          </p:cNvPr>
          <p:cNvSpPr/>
          <p:nvPr/>
        </p:nvSpPr>
        <p:spPr>
          <a:xfrm>
            <a:off x="4705214" y="2188281"/>
            <a:ext cx="2781569" cy="2791344"/>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1">
            <a:extLst>
              <a:ext uri="{FF2B5EF4-FFF2-40B4-BE49-F238E27FC236}">
                <a16:creationId xmlns:a16="http://schemas.microsoft.com/office/drawing/2014/main" id="{881A430B-BEFD-CEA9-CF57-180F663CE8A0}"/>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1831361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8009" y="530376"/>
            <a:ext cx="3306445" cy="566822"/>
          </a:xfrm>
          <a:prstGeom prst="rect">
            <a:avLst/>
          </a:prstGeom>
        </p:spPr>
        <p:txBody>
          <a:bodyPr vert="horz" wrap="square" lIns="0" tIns="12700" rIns="0" bIns="0" rtlCol="0">
            <a:spAutoFit/>
          </a:bodyPr>
          <a:lstStyle/>
          <a:p>
            <a:pPr marL="12700" algn="ctr">
              <a:lnSpc>
                <a:spcPct val="100000"/>
              </a:lnSpc>
              <a:spcBef>
                <a:spcPts val="100"/>
              </a:spcBef>
            </a:pPr>
            <a:r>
              <a:rPr spc="-10" dirty="0"/>
              <a:t>Questions?</a:t>
            </a:r>
          </a:p>
        </p:txBody>
      </p:sp>
      <p:sp>
        <p:nvSpPr>
          <p:cNvPr id="3" name="object 3"/>
          <p:cNvSpPr txBox="1"/>
          <p:nvPr/>
        </p:nvSpPr>
        <p:spPr>
          <a:xfrm>
            <a:off x="3377565" y="2962998"/>
            <a:ext cx="5436870" cy="2157642"/>
          </a:xfrm>
          <a:prstGeom prst="rect">
            <a:avLst/>
          </a:prstGeom>
        </p:spPr>
        <p:txBody>
          <a:bodyPr vert="horz" wrap="square" lIns="0" tIns="53975" rIns="0" bIns="0" rtlCol="0">
            <a:spAutoFit/>
          </a:bodyPr>
          <a:lstStyle/>
          <a:p>
            <a:pPr marL="12065" marR="5080" indent="2540" algn="ctr">
              <a:lnSpc>
                <a:spcPts val="2590"/>
              </a:lnSpc>
              <a:spcBef>
                <a:spcPts val="425"/>
              </a:spcBef>
            </a:pPr>
            <a:r>
              <a:rPr lang="en-US" sz="2400" b="1" dirty="0">
                <a:solidFill>
                  <a:srgbClr val="0D0D0D"/>
                </a:solidFill>
                <a:latin typeface="Century Gothic"/>
                <a:cs typeface="Century Gothic"/>
              </a:rPr>
              <a:t>Eric Stuart</a:t>
            </a:r>
          </a:p>
          <a:p>
            <a:pPr marL="12065" marR="5080" indent="2540" algn="ctr">
              <a:lnSpc>
                <a:spcPts val="2590"/>
              </a:lnSpc>
              <a:spcBef>
                <a:spcPts val="425"/>
              </a:spcBef>
            </a:pPr>
            <a:r>
              <a:rPr lang="en-US" sz="2400" b="1" dirty="0">
                <a:solidFill>
                  <a:srgbClr val="0D0D0D"/>
                </a:solidFill>
                <a:latin typeface="Century Gothic"/>
                <a:cs typeface="Century Gothic"/>
              </a:rPr>
              <a:t>Vice President, Environment &amp; Sustainability</a:t>
            </a:r>
          </a:p>
          <a:p>
            <a:pPr marL="12065" marR="5080" indent="2540" algn="ctr">
              <a:lnSpc>
                <a:spcPts val="2590"/>
              </a:lnSpc>
              <a:spcBef>
                <a:spcPts val="425"/>
              </a:spcBef>
            </a:pPr>
            <a:r>
              <a:rPr sz="2400" b="1" dirty="0">
                <a:solidFill>
                  <a:srgbClr val="0D0D0D"/>
                </a:solidFill>
                <a:latin typeface="Century Gothic"/>
                <a:cs typeface="Century Gothic"/>
              </a:rPr>
              <a:t>Steel</a:t>
            </a:r>
            <a:r>
              <a:rPr sz="2400" b="1" spc="20" dirty="0">
                <a:solidFill>
                  <a:srgbClr val="0D0D0D"/>
                </a:solidFill>
                <a:latin typeface="Century Gothic"/>
                <a:cs typeface="Century Gothic"/>
              </a:rPr>
              <a:t> </a:t>
            </a:r>
            <a:r>
              <a:rPr sz="2400" b="1" dirty="0">
                <a:solidFill>
                  <a:srgbClr val="0D0D0D"/>
                </a:solidFill>
                <a:latin typeface="Century Gothic"/>
                <a:cs typeface="Century Gothic"/>
              </a:rPr>
              <a:t>Manufacturers </a:t>
            </a:r>
            <a:r>
              <a:rPr sz="2400" b="1" spc="-10" dirty="0">
                <a:solidFill>
                  <a:srgbClr val="0D0D0D"/>
                </a:solidFill>
                <a:latin typeface="Century Gothic"/>
                <a:cs typeface="Century Gothic"/>
              </a:rPr>
              <a:t>Association </a:t>
            </a:r>
            <a:r>
              <a:rPr lang="en-US" sz="2400" b="1" spc="-20" dirty="0">
                <a:solidFill>
                  <a:srgbClr val="0D0D0D"/>
                </a:solidFill>
                <a:latin typeface="Century Gothic"/>
                <a:cs typeface="Century Gothic"/>
                <a:hlinkClick r:id="rId2"/>
              </a:rPr>
              <a:t>stuart@steelnet.org</a:t>
            </a:r>
            <a:endParaRPr lang="en-US" sz="2400" b="1" spc="-20" dirty="0">
              <a:solidFill>
                <a:srgbClr val="0D0D0D"/>
              </a:solidFill>
              <a:latin typeface="Century Gothic"/>
              <a:cs typeface="Century Gothic"/>
            </a:endParaRPr>
          </a:p>
          <a:p>
            <a:pPr algn="ctr">
              <a:lnSpc>
                <a:spcPts val="2570"/>
              </a:lnSpc>
            </a:pPr>
            <a:r>
              <a:rPr lang="en-US" sz="2400" b="1" spc="-20" dirty="0">
                <a:solidFill>
                  <a:srgbClr val="0D0D0D"/>
                </a:solidFill>
                <a:latin typeface="Century Gothic"/>
                <a:cs typeface="Century Gothic"/>
              </a:rPr>
              <a:t>202/296-2437 (Office Direct)</a:t>
            </a:r>
          </a:p>
        </p:txBody>
      </p:sp>
      <p:pic>
        <p:nvPicPr>
          <p:cNvPr id="6" name="object 6"/>
          <p:cNvPicPr/>
          <p:nvPr/>
        </p:nvPicPr>
        <p:blipFill>
          <a:blip r:embed="rId3" cstate="print"/>
          <a:stretch>
            <a:fillRect/>
          </a:stretch>
        </p:blipFill>
        <p:spPr>
          <a:xfrm>
            <a:off x="5853684" y="5418095"/>
            <a:ext cx="484632" cy="519996"/>
          </a:xfrm>
          <a:prstGeom prst="rect">
            <a:avLst/>
          </a:prstGeom>
        </p:spPr>
      </p:pic>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6510">
              <a:lnSpc>
                <a:spcPct val="100000"/>
              </a:lnSpc>
              <a:spcBef>
                <a:spcPts val="105"/>
              </a:spcBef>
            </a:pPr>
            <a:r>
              <a:rPr dirty="0"/>
              <a:t>American</a:t>
            </a:r>
            <a:r>
              <a:rPr spc="-15" dirty="0"/>
              <a:t> </a:t>
            </a:r>
            <a:r>
              <a:rPr dirty="0"/>
              <a:t>Steel</a:t>
            </a:r>
            <a:r>
              <a:rPr spc="-35" dirty="0"/>
              <a:t> </a:t>
            </a:r>
            <a:r>
              <a:rPr spc="-10" dirty="0"/>
              <a:t>Redefined</a:t>
            </a:r>
          </a:p>
        </p:txBody>
      </p:sp>
      <p:sp>
        <p:nvSpPr>
          <p:cNvPr id="9" name="object 9"/>
          <p:cNvSpPr txBox="1">
            <a:spLocks noGrp="1"/>
          </p:cNvSpPr>
          <p:nvPr>
            <p:ph type="sldNum" sz="quarter" idx="7"/>
          </p:nvPr>
        </p:nvSpPr>
        <p:spPr>
          <a:prstGeom prst="rect">
            <a:avLst/>
          </a:prstGeom>
        </p:spPr>
        <p:txBody>
          <a:bodyPr vert="horz" wrap="square" lIns="0" tIns="13335" rIns="0" bIns="0" rtlCol="0">
            <a:spAutoFit/>
          </a:bodyPr>
          <a:lstStyle/>
          <a:p>
            <a:pPr marL="38100">
              <a:lnSpc>
                <a:spcPct val="100000"/>
              </a:lnSpc>
              <a:spcBef>
                <a:spcPts val="105"/>
              </a:spcBef>
            </a:pPr>
            <a:fld id="{81D60167-4931-47E6-BA6A-407CBD079E47}" type="slidenum">
              <a:rPr spc="-25" dirty="0"/>
              <a:t>28</a:t>
            </a:fld>
            <a:endParaRPr spc="-25" dirty="0"/>
          </a:p>
        </p:txBody>
      </p:sp>
      <p:pic>
        <p:nvPicPr>
          <p:cNvPr id="5" name="Picture 4" descr="A person in a suit and tie&#10;&#10;Description automatically generated">
            <a:extLst>
              <a:ext uri="{FF2B5EF4-FFF2-40B4-BE49-F238E27FC236}">
                <a16:creationId xmlns:a16="http://schemas.microsoft.com/office/drawing/2014/main" id="{B079C331-2FC4-652F-2893-8023DE703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396" y="1096419"/>
            <a:ext cx="2233208" cy="1867359"/>
          </a:xfrm>
          <a:prstGeom prst="rect">
            <a:avLst/>
          </a:prstGeom>
        </p:spPr>
      </p:pic>
      <p:sp>
        <p:nvSpPr>
          <p:cNvPr id="10" name="Date Placeholder 1">
            <a:extLst>
              <a:ext uri="{FF2B5EF4-FFF2-40B4-BE49-F238E27FC236}">
                <a16:creationId xmlns:a16="http://schemas.microsoft.com/office/drawing/2014/main" id="{8A61B771-B9A7-7DA0-733D-D4198410B67A}"/>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B273-646C-9398-F8EF-4CD37198C9E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AEF65F-30E3-BA60-FD12-1145C817D8A9}"/>
              </a:ext>
            </a:extLst>
          </p:cNvPr>
          <p:cNvSpPr>
            <a:spLocks noGrp="1"/>
          </p:cNvSpPr>
          <p:nvPr>
            <p:ph type="sldNum" sz="quarter" idx="12"/>
          </p:nvPr>
        </p:nvSpPr>
        <p:spPr>
          <a:xfrm>
            <a:off x="11478408" y="6412444"/>
            <a:ext cx="446892"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D942D7-5187-44A4-AF58-99898B7FE784}" type="slidenum">
              <a:rPr lang="en-US" smtClean="0"/>
              <a:pPr/>
              <a:t>3</a:t>
            </a:fld>
            <a:endParaRPr kumimoji="0" lang="en-US" sz="1200" b="0" i="0" u="none" strike="noStrike" kern="1200" cap="none" spc="0" normalizeH="0" baseline="0" noProof="0" dirty="0">
              <a:ln>
                <a:noFill/>
              </a:ln>
              <a:solidFill>
                <a:prstClr val="white"/>
              </a:solidFill>
              <a:effectLst/>
              <a:uLnTx/>
              <a:uFillTx/>
              <a:latin typeface="Futura Std Medium"/>
              <a:ea typeface="+mn-ea"/>
              <a:cs typeface="+mn-cs"/>
            </a:endParaRPr>
          </a:p>
        </p:txBody>
      </p:sp>
      <p:pic>
        <p:nvPicPr>
          <p:cNvPr id="10" name="Picture 9">
            <a:extLst>
              <a:ext uri="{FF2B5EF4-FFF2-40B4-BE49-F238E27FC236}">
                <a16:creationId xmlns:a16="http://schemas.microsoft.com/office/drawing/2014/main" id="{B0688074-E836-A8D9-0DA4-39990222B7F4}"/>
              </a:ext>
            </a:extLst>
          </p:cNvPr>
          <p:cNvPicPr>
            <a:picLocks noChangeAspect="1"/>
          </p:cNvPicPr>
          <p:nvPr/>
        </p:nvPicPr>
        <p:blipFill rotWithShape="1">
          <a:blip r:embed="rId2"/>
          <a:srcRect l="20441" t="27971" r="21045" b="16232"/>
          <a:stretch/>
        </p:blipFill>
        <p:spPr>
          <a:xfrm>
            <a:off x="944444" y="0"/>
            <a:ext cx="10303112" cy="6140397"/>
          </a:xfrm>
          <a:prstGeom prst="rect">
            <a:avLst/>
          </a:prstGeom>
        </p:spPr>
      </p:pic>
      <p:sp>
        <p:nvSpPr>
          <p:cNvPr id="3" name="Date Placeholder 1">
            <a:extLst>
              <a:ext uri="{FF2B5EF4-FFF2-40B4-BE49-F238E27FC236}">
                <a16:creationId xmlns:a16="http://schemas.microsoft.com/office/drawing/2014/main" id="{4F61100B-D1C3-80E2-DDC8-0F7F924063AA}"/>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extLst>
      <p:ext uri="{BB962C8B-B14F-4D97-AF65-F5344CB8AC3E}">
        <p14:creationId xmlns:p14="http://schemas.microsoft.com/office/powerpoint/2010/main" val="142311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 y="46530"/>
            <a:ext cx="9624695" cy="1245235"/>
          </a:xfrm>
          <a:prstGeom prst="rect">
            <a:avLst/>
          </a:prstGeom>
        </p:spPr>
        <p:txBody>
          <a:bodyPr vert="horz" wrap="square" lIns="0" tIns="12700" rIns="0" bIns="0" rtlCol="0">
            <a:spAutoFit/>
          </a:bodyPr>
          <a:lstStyle/>
          <a:p>
            <a:pPr marL="12700" marR="5080">
              <a:lnSpc>
                <a:spcPct val="100000"/>
              </a:lnSpc>
              <a:spcBef>
                <a:spcPts val="100"/>
              </a:spcBef>
            </a:pPr>
            <a:r>
              <a:rPr sz="4000" dirty="0"/>
              <a:t>EAF</a:t>
            </a:r>
            <a:r>
              <a:rPr sz="4000" spc="-50" dirty="0"/>
              <a:t> </a:t>
            </a:r>
            <a:r>
              <a:rPr sz="4000" dirty="0"/>
              <a:t>and</a:t>
            </a:r>
            <a:r>
              <a:rPr sz="4000" spc="-25" dirty="0"/>
              <a:t> </a:t>
            </a:r>
            <a:r>
              <a:rPr sz="4000" dirty="0"/>
              <a:t>SMA</a:t>
            </a:r>
            <a:r>
              <a:rPr sz="4000" spc="-55" dirty="0"/>
              <a:t> </a:t>
            </a:r>
            <a:r>
              <a:rPr sz="4000" dirty="0"/>
              <a:t>Dominance</a:t>
            </a:r>
            <a:r>
              <a:rPr sz="4000" spc="-30" dirty="0"/>
              <a:t> </a:t>
            </a:r>
            <a:r>
              <a:rPr sz="4000" dirty="0"/>
              <a:t>in</a:t>
            </a:r>
            <a:r>
              <a:rPr sz="4000" spc="-15" dirty="0"/>
              <a:t> </a:t>
            </a:r>
            <a:r>
              <a:rPr sz="4000" dirty="0"/>
              <a:t>All</a:t>
            </a:r>
            <a:r>
              <a:rPr sz="4000" spc="-20" dirty="0"/>
              <a:t> </a:t>
            </a:r>
            <a:r>
              <a:rPr sz="4000" spc="-10" dirty="0"/>
              <a:t>Product Categories</a:t>
            </a:r>
            <a:endParaRPr sz="4000"/>
          </a:p>
        </p:txBody>
      </p:sp>
      <p:grpSp>
        <p:nvGrpSpPr>
          <p:cNvPr id="5" name="object 5"/>
          <p:cNvGrpSpPr/>
          <p:nvPr/>
        </p:nvGrpSpPr>
        <p:grpSpPr>
          <a:xfrm>
            <a:off x="2740914" y="1504950"/>
            <a:ext cx="2765425" cy="2113280"/>
            <a:chOff x="2740914" y="1504950"/>
            <a:chExt cx="2765425" cy="2113280"/>
          </a:xfrm>
        </p:grpSpPr>
        <p:pic>
          <p:nvPicPr>
            <p:cNvPr id="6" name="object 6"/>
            <p:cNvPicPr/>
            <p:nvPr/>
          </p:nvPicPr>
          <p:blipFill>
            <a:blip r:embed="rId2" cstate="print"/>
            <a:stretch>
              <a:fillRect/>
            </a:stretch>
          </p:blipFill>
          <p:spPr>
            <a:xfrm>
              <a:off x="2740914" y="1504950"/>
              <a:ext cx="2584691" cy="1908047"/>
            </a:xfrm>
            <a:prstGeom prst="rect">
              <a:avLst/>
            </a:prstGeom>
          </p:spPr>
        </p:pic>
        <p:sp>
          <p:nvSpPr>
            <p:cNvPr id="7" name="object 7"/>
            <p:cNvSpPr/>
            <p:nvPr/>
          </p:nvSpPr>
          <p:spPr>
            <a:xfrm>
              <a:off x="3265170" y="3068574"/>
              <a:ext cx="2228215" cy="536575"/>
            </a:xfrm>
            <a:custGeom>
              <a:avLst/>
              <a:gdLst/>
              <a:ahLst/>
              <a:cxnLst/>
              <a:rect l="l" t="t" r="r" b="b"/>
              <a:pathLst>
                <a:path w="2228215" h="536575">
                  <a:moveTo>
                    <a:pt x="2227961" y="0"/>
                  </a:moveTo>
                  <a:lnTo>
                    <a:pt x="0" y="0"/>
                  </a:lnTo>
                  <a:lnTo>
                    <a:pt x="0" y="536321"/>
                  </a:lnTo>
                  <a:lnTo>
                    <a:pt x="2227961" y="536321"/>
                  </a:lnTo>
                  <a:lnTo>
                    <a:pt x="2227961" y="0"/>
                  </a:lnTo>
                  <a:close/>
                </a:path>
              </a:pathLst>
            </a:custGeom>
            <a:solidFill>
              <a:schemeClr val="accent1"/>
            </a:solidFill>
          </p:spPr>
          <p:txBody>
            <a:bodyPr wrap="square" lIns="0" tIns="0" rIns="0" bIns="0" rtlCol="0"/>
            <a:lstStyle/>
            <a:p>
              <a:endParaRPr/>
            </a:p>
          </p:txBody>
        </p:sp>
        <p:sp>
          <p:nvSpPr>
            <p:cNvPr id="8" name="object 8"/>
            <p:cNvSpPr/>
            <p:nvPr/>
          </p:nvSpPr>
          <p:spPr>
            <a:xfrm>
              <a:off x="3265551" y="3068955"/>
              <a:ext cx="2228215" cy="536575"/>
            </a:xfrm>
            <a:custGeom>
              <a:avLst/>
              <a:gdLst/>
              <a:ahLst/>
              <a:cxnLst/>
              <a:rect l="l" t="t" r="r" b="b"/>
              <a:pathLst>
                <a:path w="2228215" h="536575">
                  <a:moveTo>
                    <a:pt x="0" y="0"/>
                  </a:moveTo>
                  <a:lnTo>
                    <a:pt x="2227961" y="0"/>
                  </a:lnTo>
                  <a:lnTo>
                    <a:pt x="2227961" y="536321"/>
                  </a:lnTo>
                  <a:lnTo>
                    <a:pt x="0" y="536321"/>
                  </a:lnTo>
                  <a:lnTo>
                    <a:pt x="0" y="0"/>
                  </a:lnTo>
                  <a:close/>
                </a:path>
              </a:pathLst>
            </a:custGeom>
            <a:ln w="25400">
              <a:solidFill>
                <a:srgbClr val="FFFFFF"/>
              </a:solidFill>
            </a:ln>
          </p:spPr>
          <p:txBody>
            <a:bodyPr wrap="square" lIns="0" tIns="0" rIns="0" bIns="0" rtlCol="0"/>
            <a:lstStyle/>
            <a:p>
              <a:endParaRPr/>
            </a:p>
          </p:txBody>
        </p:sp>
      </p:grpSp>
      <p:sp>
        <p:nvSpPr>
          <p:cNvPr id="9" name="object 9"/>
          <p:cNvSpPr txBox="1"/>
          <p:nvPr/>
        </p:nvSpPr>
        <p:spPr>
          <a:xfrm>
            <a:off x="3265170" y="3068573"/>
            <a:ext cx="2228215" cy="536575"/>
          </a:xfrm>
          <a:prstGeom prst="rect">
            <a:avLst/>
          </a:prstGeom>
        </p:spPr>
        <p:txBody>
          <a:bodyPr vert="horz" wrap="square" lIns="0" tIns="111125" rIns="0" bIns="0" rtlCol="0">
            <a:spAutoFit/>
          </a:bodyPr>
          <a:lstStyle/>
          <a:p>
            <a:pPr marL="108585">
              <a:lnSpc>
                <a:spcPct val="100000"/>
              </a:lnSpc>
              <a:spcBef>
                <a:spcPts val="875"/>
              </a:spcBef>
            </a:pPr>
            <a:r>
              <a:rPr sz="1700" dirty="0">
                <a:solidFill>
                  <a:srgbClr val="FFFFFF"/>
                </a:solidFill>
                <a:latin typeface="Calibri"/>
                <a:cs typeface="Calibri"/>
              </a:rPr>
              <a:t>Rebar</a:t>
            </a:r>
            <a:r>
              <a:rPr sz="1700" spc="-75" dirty="0">
                <a:solidFill>
                  <a:srgbClr val="FFFFFF"/>
                </a:solidFill>
                <a:latin typeface="Calibri"/>
                <a:cs typeface="Calibri"/>
              </a:rPr>
              <a:t> </a:t>
            </a:r>
            <a:r>
              <a:rPr sz="1700" dirty="0">
                <a:solidFill>
                  <a:srgbClr val="FFFFFF"/>
                </a:solidFill>
                <a:latin typeface="Calibri"/>
                <a:cs typeface="Calibri"/>
              </a:rPr>
              <a:t>–</a:t>
            </a:r>
            <a:r>
              <a:rPr sz="1700" spc="-30" dirty="0">
                <a:solidFill>
                  <a:srgbClr val="FFFFFF"/>
                </a:solidFill>
                <a:latin typeface="Calibri"/>
                <a:cs typeface="Calibri"/>
              </a:rPr>
              <a:t> </a:t>
            </a:r>
            <a:r>
              <a:rPr sz="1700" spc="-25" dirty="0">
                <a:solidFill>
                  <a:srgbClr val="FFFFFF"/>
                </a:solidFill>
                <a:latin typeface="Calibri"/>
                <a:cs typeface="Calibri"/>
              </a:rPr>
              <a:t>99%</a:t>
            </a:r>
            <a:endParaRPr sz="1700">
              <a:latin typeface="Calibri"/>
              <a:cs typeface="Calibri"/>
            </a:endParaRPr>
          </a:p>
        </p:txBody>
      </p:sp>
      <p:grpSp>
        <p:nvGrpSpPr>
          <p:cNvPr id="10" name="object 10"/>
          <p:cNvGrpSpPr/>
          <p:nvPr/>
        </p:nvGrpSpPr>
        <p:grpSpPr>
          <a:xfrm>
            <a:off x="5644896" y="1504188"/>
            <a:ext cx="2766060" cy="2113280"/>
            <a:chOff x="5644896" y="1504188"/>
            <a:chExt cx="2766060" cy="2113280"/>
          </a:xfrm>
        </p:grpSpPr>
        <p:pic>
          <p:nvPicPr>
            <p:cNvPr id="11" name="object 11"/>
            <p:cNvPicPr/>
            <p:nvPr/>
          </p:nvPicPr>
          <p:blipFill>
            <a:blip r:embed="rId3" cstate="print"/>
            <a:stretch>
              <a:fillRect/>
            </a:stretch>
          </p:blipFill>
          <p:spPr>
            <a:xfrm>
              <a:off x="5644896" y="1504188"/>
              <a:ext cx="2587751" cy="1908047"/>
            </a:xfrm>
            <a:prstGeom prst="rect">
              <a:avLst/>
            </a:prstGeom>
          </p:spPr>
        </p:pic>
        <p:sp>
          <p:nvSpPr>
            <p:cNvPr id="12" name="object 12"/>
            <p:cNvSpPr/>
            <p:nvPr/>
          </p:nvSpPr>
          <p:spPr>
            <a:xfrm>
              <a:off x="6169152" y="3067812"/>
              <a:ext cx="2228850" cy="536575"/>
            </a:xfrm>
            <a:custGeom>
              <a:avLst/>
              <a:gdLst/>
              <a:ahLst/>
              <a:cxnLst/>
              <a:rect l="l" t="t" r="r" b="b"/>
              <a:pathLst>
                <a:path w="2228850" h="536575">
                  <a:moveTo>
                    <a:pt x="2228723" y="0"/>
                  </a:moveTo>
                  <a:lnTo>
                    <a:pt x="0" y="0"/>
                  </a:lnTo>
                  <a:lnTo>
                    <a:pt x="0" y="536321"/>
                  </a:lnTo>
                  <a:lnTo>
                    <a:pt x="2228723" y="536321"/>
                  </a:lnTo>
                  <a:lnTo>
                    <a:pt x="2228723" y="0"/>
                  </a:lnTo>
                  <a:close/>
                </a:path>
              </a:pathLst>
            </a:custGeom>
            <a:solidFill>
              <a:schemeClr val="accent1"/>
            </a:solidFill>
          </p:spPr>
          <p:txBody>
            <a:bodyPr wrap="square" lIns="0" tIns="0" rIns="0" bIns="0" rtlCol="0"/>
            <a:lstStyle/>
            <a:p>
              <a:endParaRPr/>
            </a:p>
          </p:txBody>
        </p:sp>
        <p:sp>
          <p:nvSpPr>
            <p:cNvPr id="13" name="object 13"/>
            <p:cNvSpPr/>
            <p:nvPr/>
          </p:nvSpPr>
          <p:spPr>
            <a:xfrm>
              <a:off x="6169533" y="3068193"/>
              <a:ext cx="2228850" cy="536575"/>
            </a:xfrm>
            <a:custGeom>
              <a:avLst/>
              <a:gdLst/>
              <a:ahLst/>
              <a:cxnLst/>
              <a:rect l="l" t="t" r="r" b="b"/>
              <a:pathLst>
                <a:path w="2228850" h="536575">
                  <a:moveTo>
                    <a:pt x="0" y="0"/>
                  </a:moveTo>
                  <a:lnTo>
                    <a:pt x="2228722" y="0"/>
                  </a:lnTo>
                  <a:lnTo>
                    <a:pt x="2228722" y="536321"/>
                  </a:lnTo>
                  <a:lnTo>
                    <a:pt x="0" y="536321"/>
                  </a:lnTo>
                  <a:lnTo>
                    <a:pt x="0" y="0"/>
                  </a:lnTo>
                  <a:close/>
                </a:path>
              </a:pathLst>
            </a:custGeom>
            <a:ln w="25400">
              <a:solidFill>
                <a:srgbClr val="FFFFFF"/>
              </a:solidFill>
            </a:ln>
          </p:spPr>
          <p:txBody>
            <a:bodyPr wrap="square" lIns="0" tIns="0" rIns="0" bIns="0" rtlCol="0"/>
            <a:lstStyle/>
            <a:p>
              <a:endParaRPr/>
            </a:p>
          </p:txBody>
        </p:sp>
      </p:grpSp>
      <p:sp>
        <p:nvSpPr>
          <p:cNvPr id="14" name="object 14"/>
          <p:cNvSpPr txBox="1"/>
          <p:nvPr/>
        </p:nvSpPr>
        <p:spPr>
          <a:xfrm>
            <a:off x="6169152" y="3067811"/>
            <a:ext cx="2228850" cy="536575"/>
          </a:xfrm>
          <a:prstGeom prst="rect">
            <a:avLst/>
          </a:prstGeom>
        </p:spPr>
        <p:txBody>
          <a:bodyPr vert="horz" wrap="square" lIns="0" tIns="111760" rIns="0" bIns="0" rtlCol="0">
            <a:spAutoFit/>
          </a:bodyPr>
          <a:lstStyle/>
          <a:p>
            <a:pPr marL="140970">
              <a:lnSpc>
                <a:spcPct val="100000"/>
              </a:lnSpc>
              <a:spcBef>
                <a:spcPts val="880"/>
              </a:spcBef>
            </a:pPr>
            <a:r>
              <a:rPr sz="1700" dirty="0">
                <a:solidFill>
                  <a:srgbClr val="FFFFFF"/>
                </a:solidFill>
                <a:latin typeface="Calibri"/>
                <a:cs typeface="Calibri"/>
              </a:rPr>
              <a:t>Wire</a:t>
            </a:r>
            <a:r>
              <a:rPr sz="1700" spc="-65" dirty="0">
                <a:solidFill>
                  <a:srgbClr val="FFFFFF"/>
                </a:solidFill>
                <a:latin typeface="Calibri"/>
                <a:cs typeface="Calibri"/>
              </a:rPr>
              <a:t> </a:t>
            </a:r>
            <a:r>
              <a:rPr sz="1700" dirty="0">
                <a:solidFill>
                  <a:srgbClr val="FFFFFF"/>
                </a:solidFill>
                <a:latin typeface="Calibri"/>
                <a:cs typeface="Calibri"/>
              </a:rPr>
              <a:t>Rod</a:t>
            </a:r>
            <a:r>
              <a:rPr sz="1700" spc="-50" dirty="0">
                <a:solidFill>
                  <a:srgbClr val="FFFFFF"/>
                </a:solidFill>
                <a:latin typeface="Calibri"/>
                <a:cs typeface="Calibri"/>
              </a:rPr>
              <a:t> </a:t>
            </a:r>
            <a:r>
              <a:rPr sz="1700" dirty="0">
                <a:solidFill>
                  <a:srgbClr val="FFFFFF"/>
                </a:solidFill>
                <a:latin typeface="Calibri"/>
                <a:cs typeface="Calibri"/>
              </a:rPr>
              <a:t>–</a:t>
            </a:r>
            <a:r>
              <a:rPr sz="1700" spc="-50" dirty="0">
                <a:solidFill>
                  <a:srgbClr val="FFFFFF"/>
                </a:solidFill>
                <a:latin typeface="Calibri"/>
                <a:cs typeface="Calibri"/>
              </a:rPr>
              <a:t> </a:t>
            </a:r>
            <a:r>
              <a:rPr sz="1700" spc="-25" dirty="0">
                <a:solidFill>
                  <a:srgbClr val="FFFFFF"/>
                </a:solidFill>
                <a:latin typeface="Calibri"/>
                <a:cs typeface="Calibri"/>
              </a:rPr>
              <a:t>99%</a:t>
            </a:r>
            <a:endParaRPr sz="1700">
              <a:latin typeface="Calibri"/>
              <a:cs typeface="Calibri"/>
            </a:endParaRPr>
          </a:p>
        </p:txBody>
      </p:sp>
      <p:grpSp>
        <p:nvGrpSpPr>
          <p:cNvPr id="15" name="object 15"/>
          <p:cNvGrpSpPr/>
          <p:nvPr/>
        </p:nvGrpSpPr>
        <p:grpSpPr>
          <a:xfrm>
            <a:off x="8633460" y="1504950"/>
            <a:ext cx="2765425" cy="2113280"/>
            <a:chOff x="8633460" y="1504950"/>
            <a:chExt cx="2765425" cy="2113280"/>
          </a:xfrm>
        </p:grpSpPr>
        <p:pic>
          <p:nvPicPr>
            <p:cNvPr id="16" name="object 16"/>
            <p:cNvPicPr/>
            <p:nvPr/>
          </p:nvPicPr>
          <p:blipFill>
            <a:blip r:embed="rId4" cstate="print"/>
            <a:stretch>
              <a:fillRect/>
            </a:stretch>
          </p:blipFill>
          <p:spPr>
            <a:xfrm>
              <a:off x="8633460" y="1504950"/>
              <a:ext cx="2587751" cy="1908047"/>
            </a:xfrm>
            <a:prstGeom prst="rect">
              <a:avLst/>
            </a:prstGeom>
          </p:spPr>
        </p:pic>
        <p:sp>
          <p:nvSpPr>
            <p:cNvPr id="17" name="object 17"/>
            <p:cNvSpPr/>
            <p:nvPr/>
          </p:nvSpPr>
          <p:spPr>
            <a:xfrm>
              <a:off x="9157716" y="3068574"/>
              <a:ext cx="2228215" cy="536575"/>
            </a:xfrm>
            <a:custGeom>
              <a:avLst/>
              <a:gdLst/>
              <a:ahLst/>
              <a:cxnLst/>
              <a:rect l="l" t="t" r="r" b="b"/>
              <a:pathLst>
                <a:path w="2228215" h="536575">
                  <a:moveTo>
                    <a:pt x="2227961" y="0"/>
                  </a:moveTo>
                  <a:lnTo>
                    <a:pt x="0" y="0"/>
                  </a:lnTo>
                  <a:lnTo>
                    <a:pt x="0" y="536321"/>
                  </a:lnTo>
                  <a:lnTo>
                    <a:pt x="2227961" y="536321"/>
                  </a:lnTo>
                  <a:lnTo>
                    <a:pt x="2227961" y="0"/>
                  </a:lnTo>
                  <a:close/>
                </a:path>
              </a:pathLst>
            </a:custGeom>
            <a:solidFill>
              <a:schemeClr val="accent1"/>
            </a:solidFill>
          </p:spPr>
          <p:txBody>
            <a:bodyPr wrap="square" lIns="0" tIns="0" rIns="0" bIns="0" rtlCol="0"/>
            <a:lstStyle/>
            <a:p>
              <a:endParaRPr dirty="0"/>
            </a:p>
          </p:txBody>
        </p:sp>
        <p:sp>
          <p:nvSpPr>
            <p:cNvPr id="18" name="object 18"/>
            <p:cNvSpPr/>
            <p:nvPr/>
          </p:nvSpPr>
          <p:spPr>
            <a:xfrm>
              <a:off x="9158097" y="3068955"/>
              <a:ext cx="2228215" cy="536575"/>
            </a:xfrm>
            <a:custGeom>
              <a:avLst/>
              <a:gdLst/>
              <a:ahLst/>
              <a:cxnLst/>
              <a:rect l="l" t="t" r="r" b="b"/>
              <a:pathLst>
                <a:path w="2228215" h="536575">
                  <a:moveTo>
                    <a:pt x="0" y="0"/>
                  </a:moveTo>
                  <a:lnTo>
                    <a:pt x="2227960" y="0"/>
                  </a:lnTo>
                  <a:lnTo>
                    <a:pt x="2227960" y="536321"/>
                  </a:lnTo>
                  <a:lnTo>
                    <a:pt x="0" y="536321"/>
                  </a:lnTo>
                  <a:lnTo>
                    <a:pt x="0" y="0"/>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9157716" y="3068573"/>
            <a:ext cx="2228215" cy="536575"/>
          </a:xfrm>
          <a:prstGeom prst="rect">
            <a:avLst/>
          </a:prstGeom>
        </p:spPr>
        <p:txBody>
          <a:bodyPr vert="horz" wrap="square" lIns="0" tIns="111125" rIns="0" bIns="0" rtlCol="0">
            <a:spAutoFit/>
          </a:bodyPr>
          <a:lstStyle/>
          <a:p>
            <a:pPr marL="90805">
              <a:lnSpc>
                <a:spcPct val="100000"/>
              </a:lnSpc>
              <a:spcBef>
                <a:spcPts val="875"/>
              </a:spcBef>
            </a:pPr>
            <a:r>
              <a:rPr sz="1700" dirty="0">
                <a:solidFill>
                  <a:srgbClr val="FFFFFF"/>
                </a:solidFill>
                <a:latin typeface="Calibri"/>
                <a:cs typeface="Calibri"/>
              </a:rPr>
              <a:t>Light</a:t>
            </a:r>
            <a:r>
              <a:rPr sz="1700" spc="-35" dirty="0">
                <a:solidFill>
                  <a:srgbClr val="FFFFFF"/>
                </a:solidFill>
                <a:latin typeface="Calibri"/>
                <a:cs typeface="Calibri"/>
              </a:rPr>
              <a:t> </a:t>
            </a:r>
            <a:r>
              <a:rPr sz="1700" spc="-10" dirty="0">
                <a:solidFill>
                  <a:srgbClr val="FFFFFF"/>
                </a:solidFill>
                <a:latin typeface="Calibri"/>
                <a:cs typeface="Calibri"/>
              </a:rPr>
              <a:t>Shapes</a:t>
            </a:r>
            <a:r>
              <a:rPr sz="1700" spc="-65" dirty="0">
                <a:solidFill>
                  <a:srgbClr val="FFFFFF"/>
                </a:solidFill>
                <a:latin typeface="Calibri"/>
                <a:cs typeface="Calibri"/>
              </a:rPr>
              <a:t> </a:t>
            </a:r>
            <a:r>
              <a:rPr sz="1700" dirty="0">
                <a:solidFill>
                  <a:srgbClr val="FFFFFF"/>
                </a:solidFill>
                <a:latin typeface="Calibri"/>
                <a:cs typeface="Calibri"/>
              </a:rPr>
              <a:t>–</a:t>
            </a:r>
            <a:r>
              <a:rPr sz="1700" spc="-40" dirty="0">
                <a:solidFill>
                  <a:srgbClr val="FFFFFF"/>
                </a:solidFill>
                <a:latin typeface="Calibri"/>
                <a:cs typeface="Calibri"/>
              </a:rPr>
              <a:t> </a:t>
            </a:r>
            <a:r>
              <a:rPr sz="1700" spc="-25" dirty="0">
                <a:solidFill>
                  <a:srgbClr val="FFFFFF"/>
                </a:solidFill>
                <a:latin typeface="Calibri"/>
                <a:cs typeface="Calibri"/>
              </a:rPr>
              <a:t>99%</a:t>
            </a:r>
            <a:endParaRPr sz="1700">
              <a:latin typeface="Calibri"/>
              <a:cs typeface="Calibri"/>
            </a:endParaRPr>
          </a:p>
        </p:txBody>
      </p:sp>
      <p:grpSp>
        <p:nvGrpSpPr>
          <p:cNvPr id="20" name="object 20"/>
          <p:cNvGrpSpPr/>
          <p:nvPr/>
        </p:nvGrpSpPr>
        <p:grpSpPr>
          <a:xfrm>
            <a:off x="3033522" y="3842003"/>
            <a:ext cx="2765425" cy="2113280"/>
            <a:chOff x="3033522" y="3842003"/>
            <a:chExt cx="2765425" cy="2113280"/>
          </a:xfrm>
        </p:grpSpPr>
        <p:pic>
          <p:nvPicPr>
            <p:cNvPr id="21" name="object 21"/>
            <p:cNvPicPr/>
            <p:nvPr/>
          </p:nvPicPr>
          <p:blipFill>
            <a:blip r:embed="rId5" cstate="print"/>
            <a:stretch>
              <a:fillRect/>
            </a:stretch>
          </p:blipFill>
          <p:spPr>
            <a:xfrm>
              <a:off x="3033522" y="3842003"/>
              <a:ext cx="2584691" cy="1911095"/>
            </a:xfrm>
            <a:prstGeom prst="rect">
              <a:avLst/>
            </a:prstGeom>
          </p:spPr>
        </p:pic>
        <p:sp>
          <p:nvSpPr>
            <p:cNvPr id="22" name="object 22"/>
            <p:cNvSpPr/>
            <p:nvPr/>
          </p:nvSpPr>
          <p:spPr>
            <a:xfrm>
              <a:off x="3557777" y="5405627"/>
              <a:ext cx="2228215" cy="536575"/>
            </a:xfrm>
            <a:custGeom>
              <a:avLst/>
              <a:gdLst/>
              <a:ahLst/>
              <a:cxnLst/>
              <a:rect l="l" t="t" r="r" b="b"/>
              <a:pathLst>
                <a:path w="2228215" h="536575">
                  <a:moveTo>
                    <a:pt x="2227961" y="0"/>
                  </a:moveTo>
                  <a:lnTo>
                    <a:pt x="0" y="0"/>
                  </a:lnTo>
                  <a:lnTo>
                    <a:pt x="0" y="536321"/>
                  </a:lnTo>
                  <a:lnTo>
                    <a:pt x="2227961" y="536321"/>
                  </a:lnTo>
                  <a:lnTo>
                    <a:pt x="2227961" y="0"/>
                  </a:lnTo>
                  <a:close/>
                </a:path>
              </a:pathLst>
            </a:custGeom>
            <a:solidFill>
              <a:schemeClr val="accent1"/>
            </a:solidFill>
          </p:spPr>
          <p:txBody>
            <a:bodyPr wrap="square" lIns="0" tIns="0" rIns="0" bIns="0" rtlCol="0"/>
            <a:lstStyle/>
            <a:p>
              <a:endParaRPr dirty="0"/>
            </a:p>
          </p:txBody>
        </p:sp>
        <p:sp>
          <p:nvSpPr>
            <p:cNvPr id="23" name="object 23"/>
            <p:cNvSpPr/>
            <p:nvPr/>
          </p:nvSpPr>
          <p:spPr>
            <a:xfrm>
              <a:off x="3558158" y="5406008"/>
              <a:ext cx="2228215" cy="536575"/>
            </a:xfrm>
            <a:custGeom>
              <a:avLst/>
              <a:gdLst/>
              <a:ahLst/>
              <a:cxnLst/>
              <a:rect l="l" t="t" r="r" b="b"/>
              <a:pathLst>
                <a:path w="2228215" h="536575">
                  <a:moveTo>
                    <a:pt x="0" y="0"/>
                  </a:moveTo>
                  <a:lnTo>
                    <a:pt x="2227961" y="0"/>
                  </a:lnTo>
                  <a:lnTo>
                    <a:pt x="2227961" y="536320"/>
                  </a:lnTo>
                  <a:lnTo>
                    <a:pt x="0" y="536320"/>
                  </a:lnTo>
                  <a:lnTo>
                    <a:pt x="0" y="0"/>
                  </a:lnTo>
                  <a:close/>
                </a:path>
              </a:pathLst>
            </a:custGeom>
            <a:ln w="25400">
              <a:solidFill>
                <a:srgbClr val="FFFFFF"/>
              </a:solidFill>
            </a:ln>
          </p:spPr>
          <p:txBody>
            <a:bodyPr wrap="square" lIns="0" tIns="0" rIns="0" bIns="0" rtlCol="0"/>
            <a:lstStyle/>
            <a:p>
              <a:endParaRPr/>
            </a:p>
          </p:txBody>
        </p:sp>
      </p:grpSp>
      <p:sp>
        <p:nvSpPr>
          <p:cNvPr id="24" name="object 24"/>
          <p:cNvSpPr txBox="1"/>
          <p:nvPr/>
        </p:nvSpPr>
        <p:spPr>
          <a:xfrm>
            <a:off x="3557778" y="5405628"/>
            <a:ext cx="2228215" cy="536575"/>
          </a:xfrm>
          <a:prstGeom prst="rect">
            <a:avLst/>
          </a:prstGeom>
        </p:spPr>
        <p:txBody>
          <a:bodyPr vert="horz" wrap="square" lIns="0" tIns="98425" rIns="0" bIns="0" rtlCol="0">
            <a:spAutoFit/>
          </a:bodyPr>
          <a:lstStyle/>
          <a:p>
            <a:pPr marL="166370">
              <a:lnSpc>
                <a:spcPct val="100000"/>
              </a:lnSpc>
              <a:spcBef>
                <a:spcPts val="775"/>
              </a:spcBef>
            </a:pPr>
            <a:r>
              <a:rPr sz="1700" dirty="0">
                <a:solidFill>
                  <a:srgbClr val="FFFFFF"/>
                </a:solidFill>
                <a:latin typeface="Calibri"/>
                <a:cs typeface="Calibri"/>
              </a:rPr>
              <a:t>Wire</a:t>
            </a:r>
            <a:r>
              <a:rPr sz="1700" spc="-60" dirty="0">
                <a:solidFill>
                  <a:srgbClr val="FFFFFF"/>
                </a:solidFill>
                <a:latin typeface="Calibri"/>
                <a:cs typeface="Calibri"/>
              </a:rPr>
              <a:t> </a:t>
            </a:r>
            <a:r>
              <a:rPr sz="1700" dirty="0">
                <a:solidFill>
                  <a:srgbClr val="FFFFFF"/>
                </a:solidFill>
                <a:latin typeface="Calibri"/>
                <a:cs typeface="Calibri"/>
              </a:rPr>
              <a:t>Mesh</a:t>
            </a:r>
            <a:r>
              <a:rPr sz="1700" spc="-50" dirty="0">
                <a:solidFill>
                  <a:srgbClr val="FFFFFF"/>
                </a:solidFill>
                <a:latin typeface="Calibri"/>
                <a:cs typeface="Calibri"/>
              </a:rPr>
              <a:t> </a:t>
            </a:r>
            <a:r>
              <a:rPr sz="1700" dirty="0">
                <a:solidFill>
                  <a:srgbClr val="FFFFFF"/>
                </a:solidFill>
                <a:latin typeface="Calibri"/>
                <a:cs typeface="Calibri"/>
              </a:rPr>
              <a:t>–</a:t>
            </a:r>
            <a:r>
              <a:rPr sz="1700" spc="-45" dirty="0">
                <a:solidFill>
                  <a:srgbClr val="FFFFFF"/>
                </a:solidFill>
                <a:latin typeface="Calibri"/>
                <a:cs typeface="Calibri"/>
              </a:rPr>
              <a:t> </a:t>
            </a:r>
            <a:r>
              <a:rPr sz="1700" spc="-25" dirty="0">
                <a:solidFill>
                  <a:srgbClr val="FFFFFF"/>
                </a:solidFill>
                <a:latin typeface="Calibri"/>
                <a:cs typeface="Calibri"/>
              </a:rPr>
              <a:t>99%</a:t>
            </a:r>
            <a:endParaRPr sz="1700">
              <a:latin typeface="Calibri"/>
              <a:cs typeface="Calibri"/>
            </a:endParaRPr>
          </a:p>
        </p:txBody>
      </p:sp>
      <p:grpSp>
        <p:nvGrpSpPr>
          <p:cNvPr id="25" name="object 25"/>
          <p:cNvGrpSpPr/>
          <p:nvPr/>
        </p:nvGrpSpPr>
        <p:grpSpPr>
          <a:xfrm>
            <a:off x="5955791" y="3918965"/>
            <a:ext cx="2766060" cy="2113280"/>
            <a:chOff x="5955791" y="3918965"/>
            <a:chExt cx="2766060" cy="2113280"/>
          </a:xfrm>
        </p:grpSpPr>
        <p:pic>
          <p:nvPicPr>
            <p:cNvPr id="26" name="object 26"/>
            <p:cNvPicPr/>
            <p:nvPr/>
          </p:nvPicPr>
          <p:blipFill>
            <a:blip r:embed="rId6" cstate="print"/>
            <a:stretch>
              <a:fillRect/>
            </a:stretch>
          </p:blipFill>
          <p:spPr>
            <a:xfrm>
              <a:off x="5955791" y="3918965"/>
              <a:ext cx="2587751" cy="1911095"/>
            </a:xfrm>
            <a:prstGeom prst="rect">
              <a:avLst/>
            </a:prstGeom>
          </p:spPr>
        </p:pic>
        <p:sp>
          <p:nvSpPr>
            <p:cNvPr id="27" name="object 27"/>
            <p:cNvSpPr/>
            <p:nvPr/>
          </p:nvSpPr>
          <p:spPr>
            <a:xfrm>
              <a:off x="6480047" y="5482589"/>
              <a:ext cx="2228850" cy="536575"/>
            </a:xfrm>
            <a:custGeom>
              <a:avLst/>
              <a:gdLst/>
              <a:ahLst/>
              <a:cxnLst/>
              <a:rect l="l" t="t" r="r" b="b"/>
              <a:pathLst>
                <a:path w="2228850" h="536575">
                  <a:moveTo>
                    <a:pt x="2228723" y="0"/>
                  </a:moveTo>
                  <a:lnTo>
                    <a:pt x="0" y="0"/>
                  </a:lnTo>
                  <a:lnTo>
                    <a:pt x="0" y="536321"/>
                  </a:lnTo>
                  <a:lnTo>
                    <a:pt x="2228723" y="536321"/>
                  </a:lnTo>
                  <a:lnTo>
                    <a:pt x="2228723" y="0"/>
                  </a:lnTo>
                  <a:close/>
                </a:path>
              </a:pathLst>
            </a:custGeom>
            <a:solidFill>
              <a:schemeClr val="accent1"/>
            </a:solidFill>
          </p:spPr>
          <p:txBody>
            <a:bodyPr wrap="square" lIns="0" tIns="0" rIns="0" bIns="0" rtlCol="0"/>
            <a:lstStyle/>
            <a:p>
              <a:endParaRPr dirty="0"/>
            </a:p>
          </p:txBody>
        </p:sp>
        <p:sp>
          <p:nvSpPr>
            <p:cNvPr id="28" name="object 28"/>
            <p:cNvSpPr/>
            <p:nvPr/>
          </p:nvSpPr>
          <p:spPr>
            <a:xfrm>
              <a:off x="6480428" y="5482970"/>
              <a:ext cx="2228850" cy="536575"/>
            </a:xfrm>
            <a:custGeom>
              <a:avLst/>
              <a:gdLst/>
              <a:ahLst/>
              <a:cxnLst/>
              <a:rect l="l" t="t" r="r" b="b"/>
              <a:pathLst>
                <a:path w="2228850" h="536575">
                  <a:moveTo>
                    <a:pt x="0" y="0"/>
                  </a:moveTo>
                  <a:lnTo>
                    <a:pt x="2228723" y="0"/>
                  </a:lnTo>
                  <a:lnTo>
                    <a:pt x="2228723" y="536320"/>
                  </a:lnTo>
                  <a:lnTo>
                    <a:pt x="0" y="536320"/>
                  </a:lnTo>
                  <a:lnTo>
                    <a:pt x="0" y="0"/>
                  </a:lnTo>
                  <a:close/>
                </a:path>
              </a:pathLst>
            </a:custGeom>
            <a:ln w="25399">
              <a:solidFill>
                <a:srgbClr val="FFFFFF"/>
              </a:solidFill>
            </a:ln>
          </p:spPr>
          <p:txBody>
            <a:bodyPr wrap="square" lIns="0" tIns="0" rIns="0" bIns="0" rtlCol="0"/>
            <a:lstStyle/>
            <a:p>
              <a:endParaRPr/>
            </a:p>
          </p:txBody>
        </p:sp>
      </p:grpSp>
      <p:sp>
        <p:nvSpPr>
          <p:cNvPr id="29" name="object 29"/>
          <p:cNvSpPr txBox="1"/>
          <p:nvPr/>
        </p:nvSpPr>
        <p:spPr>
          <a:xfrm>
            <a:off x="6480047" y="5482590"/>
            <a:ext cx="2228850" cy="536575"/>
          </a:xfrm>
          <a:prstGeom prst="rect">
            <a:avLst/>
          </a:prstGeom>
        </p:spPr>
        <p:txBody>
          <a:bodyPr vert="horz" wrap="square" lIns="0" tIns="72390" rIns="0" bIns="0" rtlCol="0">
            <a:spAutoFit/>
          </a:bodyPr>
          <a:lstStyle/>
          <a:p>
            <a:pPr marL="83820">
              <a:lnSpc>
                <a:spcPct val="100000"/>
              </a:lnSpc>
              <a:spcBef>
                <a:spcPts val="570"/>
              </a:spcBef>
            </a:pPr>
            <a:r>
              <a:rPr sz="1700" spc="-10" dirty="0">
                <a:solidFill>
                  <a:srgbClr val="FFFFFF"/>
                </a:solidFill>
                <a:latin typeface="Calibri"/>
                <a:cs typeface="Calibri"/>
              </a:rPr>
              <a:t>Structural</a:t>
            </a:r>
            <a:r>
              <a:rPr sz="1700" spc="-65" dirty="0">
                <a:solidFill>
                  <a:srgbClr val="FFFFFF"/>
                </a:solidFill>
                <a:latin typeface="Calibri"/>
                <a:cs typeface="Calibri"/>
              </a:rPr>
              <a:t> </a:t>
            </a:r>
            <a:r>
              <a:rPr sz="1700" dirty="0">
                <a:solidFill>
                  <a:srgbClr val="FFFFFF"/>
                </a:solidFill>
                <a:latin typeface="Calibri"/>
                <a:cs typeface="Calibri"/>
              </a:rPr>
              <a:t>Beams</a:t>
            </a:r>
            <a:r>
              <a:rPr sz="1700" spc="-45" dirty="0">
                <a:solidFill>
                  <a:srgbClr val="FFFFFF"/>
                </a:solidFill>
                <a:latin typeface="Calibri"/>
                <a:cs typeface="Calibri"/>
              </a:rPr>
              <a:t> </a:t>
            </a:r>
            <a:r>
              <a:rPr sz="1700" dirty="0">
                <a:solidFill>
                  <a:srgbClr val="FFFFFF"/>
                </a:solidFill>
                <a:latin typeface="Calibri"/>
                <a:cs typeface="Calibri"/>
              </a:rPr>
              <a:t>–</a:t>
            </a:r>
            <a:r>
              <a:rPr sz="1700" spc="-25" dirty="0">
                <a:solidFill>
                  <a:srgbClr val="FFFFFF"/>
                </a:solidFill>
                <a:latin typeface="Calibri"/>
                <a:cs typeface="Calibri"/>
              </a:rPr>
              <a:t> 95%</a:t>
            </a:r>
            <a:endParaRPr sz="1700">
              <a:latin typeface="Calibri"/>
              <a:cs typeface="Calibri"/>
            </a:endParaRPr>
          </a:p>
        </p:txBody>
      </p:sp>
      <p:grpSp>
        <p:nvGrpSpPr>
          <p:cNvPr id="30" name="object 30"/>
          <p:cNvGrpSpPr/>
          <p:nvPr/>
        </p:nvGrpSpPr>
        <p:grpSpPr>
          <a:xfrm>
            <a:off x="8973311" y="3903726"/>
            <a:ext cx="2765425" cy="2064385"/>
            <a:chOff x="8973311" y="3903726"/>
            <a:chExt cx="2765425" cy="2064385"/>
          </a:xfrm>
        </p:grpSpPr>
        <p:pic>
          <p:nvPicPr>
            <p:cNvPr id="31" name="object 31"/>
            <p:cNvPicPr/>
            <p:nvPr/>
          </p:nvPicPr>
          <p:blipFill>
            <a:blip r:embed="rId7" cstate="print"/>
            <a:stretch>
              <a:fillRect/>
            </a:stretch>
          </p:blipFill>
          <p:spPr>
            <a:xfrm>
              <a:off x="8973311" y="3903726"/>
              <a:ext cx="2587751" cy="1810511"/>
            </a:xfrm>
            <a:prstGeom prst="rect">
              <a:avLst/>
            </a:prstGeom>
          </p:spPr>
        </p:pic>
        <p:sp>
          <p:nvSpPr>
            <p:cNvPr id="32" name="object 32"/>
            <p:cNvSpPr/>
            <p:nvPr/>
          </p:nvSpPr>
          <p:spPr>
            <a:xfrm>
              <a:off x="9497567" y="5418582"/>
              <a:ext cx="2228215" cy="536575"/>
            </a:xfrm>
            <a:custGeom>
              <a:avLst/>
              <a:gdLst/>
              <a:ahLst/>
              <a:cxnLst/>
              <a:rect l="l" t="t" r="r" b="b"/>
              <a:pathLst>
                <a:path w="2228215" h="536575">
                  <a:moveTo>
                    <a:pt x="2227961" y="0"/>
                  </a:moveTo>
                  <a:lnTo>
                    <a:pt x="0" y="0"/>
                  </a:lnTo>
                  <a:lnTo>
                    <a:pt x="0" y="536321"/>
                  </a:lnTo>
                  <a:lnTo>
                    <a:pt x="2227961" y="536321"/>
                  </a:lnTo>
                  <a:lnTo>
                    <a:pt x="2227961" y="0"/>
                  </a:lnTo>
                  <a:close/>
                </a:path>
              </a:pathLst>
            </a:custGeom>
            <a:solidFill>
              <a:schemeClr val="accent1"/>
            </a:solidFill>
          </p:spPr>
          <p:txBody>
            <a:bodyPr wrap="square" lIns="0" tIns="0" rIns="0" bIns="0" rtlCol="0"/>
            <a:lstStyle/>
            <a:p>
              <a:endParaRPr dirty="0"/>
            </a:p>
          </p:txBody>
        </p:sp>
        <p:sp>
          <p:nvSpPr>
            <p:cNvPr id="33" name="object 33"/>
            <p:cNvSpPr/>
            <p:nvPr/>
          </p:nvSpPr>
          <p:spPr>
            <a:xfrm>
              <a:off x="9497948" y="5418963"/>
              <a:ext cx="2228215" cy="536575"/>
            </a:xfrm>
            <a:custGeom>
              <a:avLst/>
              <a:gdLst/>
              <a:ahLst/>
              <a:cxnLst/>
              <a:rect l="l" t="t" r="r" b="b"/>
              <a:pathLst>
                <a:path w="2228215" h="536575">
                  <a:moveTo>
                    <a:pt x="0" y="0"/>
                  </a:moveTo>
                  <a:lnTo>
                    <a:pt x="2227960" y="0"/>
                  </a:lnTo>
                  <a:lnTo>
                    <a:pt x="2227960" y="536320"/>
                  </a:lnTo>
                  <a:lnTo>
                    <a:pt x="0" y="536320"/>
                  </a:lnTo>
                  <a:lnTo>
                    <a:pt x="0" y="0"/>
                  </a:lnTo>
                  <a:close/>
                </a:path>
              </a:pathLst>
            </a:custGeom>
            <a:ln w="25400">
              <a:solidFill>
                <a:srgbClr val="FFFFFF"/>
              </a:solidFill>
            </a:ln>
          </p:spPr>
          <p:txBody>
            <a:bodyPr wrap="square" lIns="0" tIns="0" rIns="0" bIns="0" rtlCol="0"/>
            <a:lstStyle/>
            <a:p>
              <a:endParaRPr/>
            </a:p>
          </p:txBody>
        </p:sp>
      </p:grpSp>
      <p:sp>
        <p:nvSpPr>
          <p:cNvPr id="34" name="object 34"/>
          <p:cNvSpPr txBox="1"/>
          <p:nvPr/>
        </p:nvSpPr>
        <p:spPr>
          <a:xfrm>
            <a:off x="9497568" y="5418582"/>
            <a:ext cx="2228215" cy="536575"/>
          </a:xfrm>
          <a:prstGeom prst="rect">
            <a:avLst/>
          </a:prstGeom>
        </p:spPr>
        <p:txBody>
          <a:bodyPr vert="horz" wrap="square" lIns="0" tIns="98425" rIns="0" bIns="0" rtlCol="0">
            <a:spAutoFit/>
          </a:bodyPr>
          <a:lstStyle/>
          <a:p>
            <a:pPr marL="185420">
              <a:lnSpc>
                <a:spcPct val="100000"/>
              </a:lnSpc>
              <a:spcBef>
                <a:spcPts val="775"/>
              </a:spcBef>
            </a:pPr>
            <a:r>
              <a:rPr sz="1700" dirty="0">
                <a:solidFill>
                  <a:srgbClr val="FFFFFF"/>
                </a:solidFill>
                <a:latin typeface="Calibri"/>
                <a:cs typeface="Calibri"/>
              </a:rPr>
              <a:t>Steel</a:t>
            </a:r>
            <a:r>
              <a:rPr sz="1700" spc="-65" dirty="0">
                <a:solidFill>
                  <a:srgbClr val="FFFFFF"/>
                </a:solidFill>
                <a:latin typeface="Calibri"/>
                <a:cs typeface="Calibri"/>
              </a:rPr>
              <a:t> </a:t>
            </a:r>
            <a:r>
              <a:rPr sz="1700" dirty="0">
                <a:solidFill>
                  <a:srgbClr val="FFFFFF"/>
                </a:solidFill>
                <a:latin typeface="Calibri"/>
                <a:cs typeface="Calibri"/>
              </a:rPr>
              <a:t>Plate</a:t>
            </a:r>
            <a:r>
              <a:rPr sz="1700" spc="-45" dirty="0">
                <a:solidFill>
                  <a:srgbClr val="FFFFFF"/>
                </a:solidFill>
                <a:latin typeface="Calibri"/>
                <a:cs typeface="Calibri"/>
              </a:rPr>
              <a:t> </a:t>
            </a:r>
            <a:r>
              <a:rPr sz="1700" dirty="0">
                <a:solidFill>
                  <a:srgbClr val="FFFFFF"/>
                </a:solidFill>
                <a:latin typeface="Calibri"/>
                <a:cs typeface="Calibri"/>
              </a:rPr>
              <a:t>–</a:t>
            </a:r>
            <a:r>
              <a:rPr sz="1700" spc="-55" dirty="0">
                <a:solidFill>
                  <a:srgbClr val="FFFFFF"/>
                </a:solidFill>
                <a:latin typeface="Calibri"/>
                <a:cs typeface="Calibri"/>
              </a:rPr>
              <a:t> </a:t>
            </a:r>
            <a:r>
              <a:rPr sz="1700" spc="-25" dirty="0">
                <a:solidFill>
                  <a:srgbClr val="FFFFFF"/>
                </a:solidFill>
                <a:latin typeface="Calibri"/>
                <a:cs typeface="Calibri"/>
              </a:rPr>
              <a:t>85%</a:t>
            </a:r>
            <a:endParaRPr sz="1700">
              <a:latin typeface="Calibri"/>
              <a:cs typeface="Calibri"/>
            </a:endParaRPr>
          </a:p>
        </p:txBody>
      </p:sp>
      <p:sp>
        <p:nvSpPr>
          <p:cNvPr id="35" name="object 35"/>
          <p:cNvSpPr txBox="1"/>
          <p:nvPr/>
        </p:nvSpPr>
        <p:spPr>
          <a:xfrm>
            <a:off x="78483" y="6083505"/>
            <a:ext cx="1677035" cy="178435"/>
          </a:xfrm>
          <a:prstGeom prst="rect">
            <a:avLst/>
          </a:prstGeom>
        </p:spPr>
        <p:txBody>
          <a:bodyPr vert="horz" wrap="square" lIns="0" tIns="12700" rIns="0" bIns="0" rtlCol="0">
            <a:spAutoFit/>
          </a:bodyPr>
          <a:lstStyle/>
          <a:p>
            <a:pPr marL="12700">
              <a:lnSpc>
                <a:spcPct val="100000"/>
              </a:lnSpc>
              <a:spcBef>
                <a:spcPts val="100"/>
              </a:spcBef>
            </a:pPr>
            <a:r>
              <a:rPr sz="1000" i="1" dirty="0">
                <a:latin typeface="Century Gothic"/>
                <a:cs typeface="Century Gothic"/>
              </a:rPr>
              <a:t>Source:</a:t>
            </a:r>
            <a:r>
              <a:rPr sz="1000" i="1" spc="-25" dirty="0">
                <a:latin typeface="Century Gothic"/>
                <a:cs typeface="Century Gothic"/>
              </a:rPr>
              <a:t> </a:t>
            </a:r>
            <a:r>
              <a:rPr sz="1000" i="1" spc="-45" dirty="0">
                <a:latin typeface="Century Gothic"/>
                <a:cs typeface="Century Gothic"/>
              </a:rPr>
              <a:t>SMA,</a:t>
            </a:r>
            <a:r>
              <a:rPr sz="1000" i="1" spc="-40" dirty="0">
                <a:latin typeface="Century Gothic"/>
                <a:cs typeface="Century Gothic"/>
              </a:rPr>
              <a:t> AIST,</a:t>
            </a:r>
            <a:r>
              <a:rPr sz="1000" i="1" spc="-165" dirty="0">
                <a:latin typeface="Century Gothic"/>
                <a:cs typeface="Century Gothic"/>
              </a:rPr>
              <a:t> </a:t>
            </a:r>
            <a:r>
              <a:rPr sz="1000" i="1" spc="-35" dirty="0">
                <a:latin typeface="Century Gothic"/>
                <a:cs typeface="Century Gothic"/>
              </a:rPr>
              <a:t>Wiley</a:t>
            </a:r>
            <a:r>
              <a:rPr sz="1000" i="1" spc="-125" dirty="0">
                <a:latin typeface="Century Gothic"/>
                <a:cs typeface="Century Gothic"/>
              </a:rPr>
              <a:t> </a:t>
            </a:r>
            <a:r>
              <a:rPr sz="1000" i="1" spc="-25" dirty="0">
                <a:latin typeface="Century Gothic"/>
                <a:cs typeface="Century Gothic"/>
              </a:rPr>
              <a:t>Law</a:t>
            </a:r>
            <a:endParaRPr sz="1000">
              <a:latin typeface="Century Gothic"/>
              <a:cs typeface="Century Gothic"/>
            </a:endParaRPr>
          </a:p>
        </p:txBody>
      </p:sp>
      <p:grpSp>
        <p:nvGrpSpPr>
          <p:cNvPr id="36" name="object 36"/>
          <p:cNvGrpSpPr/>
          <p:nvPr/>
        </p:nvGrpSpPr>
        <p:grpSpPr>
          <a:xfrm>
            <a:off x="35052" y="1537716"/>
            <a:ext cx="2797175" cy="2113280"/>
            <a:chOff x="35052" y="1537716"/>
            <a:chExt cx="2797175" cy="2113280"/>
          </a:xfrm>
        </p:grpSpPr>
        <p:pic>
          <p:nvPicPr>
            <p:cNvPr id="37" name="object 37"/>
            <p:cNvPicPr/>
            <p:nvPr/>
          </p:nvPicPr>
          <p:blipFill>
            <a:blip r:embed="rId8" cstate="print"/>
            <a:stretch>
              <a:fillRect/>
            </a:stretch>
          </p:blipFill>
          <p:spPr>
            <a:xfrm>
              <a:off x="35052" y="1537716"/>
              <a:ext cx="2581643" cy="1908047"/>
            </a:xfrm>
            <a:prstGeom prst="rect">
              <a:avLst/>
            </a:prstGeom>
          </p:spPr>
        </p:pic>
        <p:sp>
          <p:nvSpPr>
            <p:cNvPr id="38" name="object 38"/>
            <p:cNvSpPr/>
            <p:nvPr/>
          </p:nvSpPr>
          <p:spPr>
            <a:xfrm>
              <a:off x="604265" y="3083813"/>
              <a:ext cx="2228215" cy="536575"/>
            </a:xfrm>
            <a:custGeom>
              <a:avLst/>
              <a:gdLst/>
              <a:ahLst/>
              <a:cxnLst/>
              <a:rect l="l" t="t" r="r" b="b"/>
              <a:pathLst>
                <a:path w="2228215" h="536575">
                  <a:moveTo>
                    <a:pt x="2227961" y="0"/>
                  </a:moveTo>
                  <a:lnTo>
                    <a:pt x="0" y="0"/>
                  </a:lnTo>
                  <a:lnTo>
                    <a:pt x="0" y="536320"/>
                  </a:lnTo>
                  <a:lnTo>
                    <a:pt x="2227961" y="536320"/>
                  </a:lnTo>
                  <a:lnTo>
                    <a:pt x="2227961" y="0"/>
                  </a:lnTo>
                  <a:close/>
                </a:path>
              </a:pathLst>
            </a:custGeom>
            <a:solidFill>
              <a:srgbClr val="9BB957"/>
            </a:solidFill>
          </p:spPr>
          <p:txBody>
            <a:bodyPr wrap="square" lIns="0" tIns="0" rIns="0" bIns="0" rtlCol="0"/>
            <a:lstStyle/>
            <a:p>
              <a:endParaRPr/>
            </a:p>
          </p:txBody>
        </p:sp>
        <p:sp>
          <p:nvSpPr>
            <p:cNvPr id="39" name="object 39"/>
            <p:cNvSpPr/>
            <p:nvPr/>
          </p:nvSpPr>
          <p:spPr>
            <a:xfrm>
              <a:off x="558164" y="3101721"/>
              <a:ext cx="2228215" cy="536575"/>
            </a:xfrm>
            <a:custGeom>
              <a:avLst/>
              <a:gdLst/>
              <a:ahLst/>
              <a:cxnLst/>
              <a:rect l="l" t="t" r="r" b="b"/>
              <a:pathLst>
                <a:path w="2228215" h="536575">
                  <a:moveTo>
                    <a:pt x="0" y="0"/>
                  </a:moveTo>
                  <a:lnTo>
                    <a:pt x="2227961" y="0"/>
                  </a:lnTo>
                  <a:lnTo>
                    <a:pt x="2227961" y="536320"/>
                  </a:lnTo>
                  <a:lnTo>
                    <a:pt x="0" y="536320"/>
                  </a:lnTo>
                  <a:lnTo>
                    <a:pt x="0" y="0"/>
                  </a:lnTo>
                  <a:close/>
                </a:path>
              </a:pathLst>
            </a:custGeom>
            <a:ln w="25400">
              <a:solidFill>
                <a:srgbClr val="FFFFFF"/>
              </a:solidFill>
            </a:ln>
          </p:spPr>
          <p:txBody>
            <a:bodyPr wrap="square" lIns="0" tIns="0" rIns="0" bIns="0" rtlCol="0"/>
            <a:lstStyle/>
            <a:p>
              <a:endParaRPr/>
            </a:p>
          </p:txBody>
        </p:sp>
      </p:grpSp>
      <p:sp>
        <p:nvSpPr>
          <p:cNvPr id="40" name="object 40"/>
          <p:cNvSpPr txBox="1"/>
          <p:nvPr/>
        </p:nvSpPr>
        <p:spPr>
          <a:xfrm>
            <a:off x="604266" y="3083814"/>
            <a:ext cx="2228215" cy="536575"/>
          </a:xfrm>
          <a:prstGeom prst="rect">
            <a:avLst/>
          </a:prstGeom>
          <a:solidFill>
            <a:schemeClr val="accent1"/>
          </a:solidFill>
        </p:spPr>
        <p:txBody>
          <a:bodyPr vert="horz" wrap="square" lIns="0" tIns="115570" rIns="0" bIns="0" rtlCol="0">
            <a:spAutoFit/>
          </a:bodyPr>
          <a:lstStyle/>
          <a:p>
            <a:pPr marL="244475">
              <a:lnSpc>
                <a:spcPct val="100000"/>
              </a:lnSpc>
              <a:spcBef>
                <a:spcPts val="910"/>
              </a:spcBef>
            </a:pPr>
            <a:r>
              <a:rPr sz="1700" spc="-10" dirty="0">
                <a:solidFill>
                  <a:srgbClr val="FFFFFF"/>
                </a:solidFill>
                <a:latin typeface="Calibri"/>
                <a:cs typeface="Calibri"/>
              </a:rPr>
              <a:t>Automotive</a:t>
            </a:r>
            <a:r>
              <a:rPr sz="1700" spc="-35" dirty="0">
                <a:solidFill>
                  <a:srgbClr val="FFFFFF"/>
                </a:solidFill>
                <a:latin typeface="Calibri"/>
                <a:cs typeface="Calibri"/>
              </a:rPr>
              <a:t> </a:t>
            </a:r>
            <a:r>
              <a:rPr sz="1700" dirty="0">
                <a:solidFill>
                  <a:srgbClr val="FFFFFF"/>
                </a:solidFill>
                <a:latin typeface="Calibri"/>
                <a:cs typeface="Calibri"/>
              </a:rPr>
              <a:t>–</a:t>
            </a:r>
            <a:r>
              <a:rPr sz="1700" spc="-30" dirty="0">
                <a:solidFill>
                  <a:srgbClr val="FFFFFF"/>
                </a:solidFill>
                <a:latin typeface="Calibri"/>
                <a:cs typeface="Calibri"/>
              </a:rPr>
              <a:t> </a:t>
            </a:r>
            <a:r>
              <a:rPr sz="1700" dirty="0">
                <a:solidFill>
                  <a:srgbClr val="FFFFFF"/>
                </a:solidFill>
                <a:latin typeface="Calibri"/>
                <a:cs typeface="Calibri"/>
              </a:rPr>
              <a:t>50</a:t>
            </a:r>
            <a:r>
              <a:rPr sz="1700" spc="-55" dirty="0">
                <a:solidFill>
                  <a:srgbClr val="FFFFFF"/>
                </a:solidFill>
                <a:latin typeface="Calibri"/>
                <a:cs typeface="Calibri"/>
              </a:rPr>
              <a:t> </a:t>
            </a:r>
            <a:r>
              <a:rPr sz="1700" spc="-50" dirty="0">
                <a:solidFill>
                  <a:srgbClr val="FFFFFF"/>
                </a:solidFill>
                <a:latin typeface="Calibri"/>
                <a:cs typeface="Calibri"/>
              </a:rPr>
              <a:t>%</a:t>
            </a:r>
            <a:endParaRPr sz="1700" dirty="0">
              <a:latin typeface="Calibri"/>
              <a:cs typeface="Calibri"/>
            </a:endParaRPr>
          </a:p>
        </p:txBody>
      </p:sp>
      <p:grpSp>
        <p:nvGrpSpPr>
          <p:cNvPr id="41" name="object 41"/>
          <p:cNvGrpSpPr/>
          <p:nvPr/>
        </p:nvGrpSpPr>
        <p:grpSpPr>
          <a:xfrm>
            <a:off x="156222" y="3940302"/>
            <a:ext cx="2750554" cy="2005203"/>
            <a:chOff x="156222" y="3940302"/>
            <a:chExt cx="2750554" cy="2005203"/>
          </a:xfrm>
        </p:grpSpPr>
        <p:pic>
          <p:nvPicPr>
            <p:cNvPr id="42" name="object 42"/>
            <p:cNvPicPr/>
            <p:nvPr/>
          </p:nvPicPr>
          <p:blipFill>
            <a:blip r:embed="rId9" cstate="print"/>
            <a:stretch>
              <a:fillRect/>
            </a:stretch>
          </p:blipFill>
          <p:spPr>
            <a:xfrm>
              <a:off x="156222" y="3940302"/>
              <a:ext cx="2580881" cy="1716785"/>
            </a:xfrm>
            <a:prstGeom prst="rect">
              <a:avLst/>
            </a:prstGeom>
          </p:spPr>
        </p:pic>
        <p:sp>
          <p:nvSpPr>
            <p:cNvPr id="43" name="object 43"/>
            <p:cNvSpPr/>
            <p:nvPr/>
          </p:nvSpPr>
          <p:spPr>
            <a:xfrm>
              <a:off x="678180" y="5381029"/>
              <a:ext cx="2228215" cy="536575"/>
            </a:xfrm>
            <a:custGeom>
              <a:avLst/>
              <a:gdLst/>
              <a:ahLst/>
              <a:cxnLst/>
              <a:rect l="l" t="t" r="r" b="b"/>
              <a:pathLst>
                <a:path w="2228215" h="536575">
                  <a:moveTo>
                    <a:pt x="2227961" y="0"/>
                  </a:moveTo>
                  <a:lnTo>
                    <a:pt x="0" y="0"/>
                  </a:lnTo>
                  <a:lnTo>
                    <a:pt x="0" y="536320"/>
                  </a:lnTo>
                  <a:lnTo>
                    <a:pt x="2227961" y="536320"/>
                  </a:lnTo>
                  <a:lnTo>
                    <a:pt x="2227961" y="0"/>
                  </a:lnTo>
                  <a:close/>
                </a:path>
              </a:pathLst>
            </a:custGeom>
            <a:solidFill>
              <a:schemeClr val="accent1"/>
            </a:solidFill>
          </p:spPr>
          <p:txBody>
            <a:bodyPr wrap="square" lIns="0" tIns="0" rIns="0" bIns="0" rtlCol="0"/>
            <a:lstStyle/>
            <a:p>
              <a:endParaRPr dirty="0"/>
            </a:p>
          </p:txBody>
        </p:sp>
        <p:sp>
          <p:nvSpPr>
            <p:cNvPr id="44" name="object 44"/>
            <p:cNvSpPr/>
            <p:nvPr/>
          </p:nvSpPr>
          <p:spPr>
            <a:xfrm>
              <a:off x="678561" y="5408295"/>
              <a:ext cx="2228215" cy="537210"/>
            </a:xfrm>
            <a:custGeom>
              <a:avLst/>
              <a:gdLst/>
              <a:ahLst/>
              <a:cxnLst/>
              <a:rect l="l" t="t" r="r" b="b"/>
              <a:pathLst>
                <a:path w="2228215" h="537210">
                  <a:moveTo>
                    <a:pt x="0" y="0"/>
                  </a:moveTo>
                  <a:lnTo>
                    <a:pt x="2227961" y="0"/>
                  </a:lnTo>
                  <a:lnTo>
                    <a:pt x="2227961" y="537082"/>
                  </a:lnTo>
                  <a:lnTo>
                    <a:pt x="0" y="537082"/>
                  </a:lnTo>
                  <a:lnTo>
                    <a:pt x="0" y="0"/>
                  </a:lnTo>
                  <a:close/>
                </a:path>
              </a:pathLst>
            </a:custGeom>
            <a:ln w="25400">
              <a:solidFill>
                <a:srgbClr val="FFFFFF"/>
              </a:solidFill>
            </a:ln>
          </p:spPr>
          <p:txBody>
            <a:bodyPr wrap="square" lIns="0" tIns="0" rIns="0" bIns="0" rtlCol="0"/>
            <a:lstStyle/>
            <a:p>
              <a:endParaRPr/>
            </a:p>
          </p:txBody>
        </p:sp>
      </p:grpSp>
      <p:sp>
        <p:nvSpPr>
          <p:cNvPr id="45" name="object 45"/>
          <p:cNvSpPr txBox="1"/>
          <p:nvPr/>
        </p:nvSpPr>
        <p:spPr>
          <a:xfrm>
            <a:off x="724662" y="5391150"/>
            <a:ext cx="2228215" cy="536575"/>
          </a:xfrm>
          <a:prstGeom prst="rect">
            <a:avLst/>
          </a:prstGeom>
        </p:spPr>
        <p:txBody>
          <a:bodyPr vert="horz" wrap="square" lIns="0" tIns="85090" rIns="0" bIns="0" rtlCol="0">
            <a:spAutoFit/>
          </a:bodyPr>
          <a:lstStyle/>
          <a:p>
            <a:pPr marL="191770">
              <a:lnSpc>
                <a:spcPct val="100000"/>
              </a:lnSpc>
              <a:spcBef>
                <a:spcPts val="670"/>
              </a:spcBef>
            </a:pPr>
            <a:r>
              <a:rPr sz="1700" dirty="0">
                <a:solidFill>
                  <a:srgbClr val="FFFFFF"/>
                </a:solidFill>
                <a:latin typeface="Calibri"/>
                <a:cs typeface="Calibri"/>
              </a:rPr>
              <a:t>OCTG,</a:t>
            </a:r>
            <a:r>
              <a:rPr sz="1700" spc="-25" dirty="0">
                <a:solidFill>
                  <a:srgbClr val="FFFFFF"/>
                </a:solidFill>
                <a:latin typeface="Calibri"/>
                <a:cs typeface="Calibri"/>
              </a:rPr>
              <a:t> </a:t>
            </a:r>
            <a:r>
              <a:rPr sz="1700" dirty="0">
                <a:solidFill>
                  <a:srgbClr val="FFFFFF"/>
                </a:solidFill>
                <a:latin typeface="Calibri"/>
                <a:cs typeface="Calibri"/>
              </a:rPr>
              <a:t>Pipe</a:t>
            </a:r>
            <a:r>
              <a:rPr sz="1700" spc="-35" dirty="0">
                <a:solidFill>
                  <a:srgbClr val="FFFFFF"/>
                </a:solidFill>
                <a:latin typeface="Calibri"/>
                <a:cs typeface="Calibri"/>
              </a:rPr>
              <a:t> </a:t>
            </a:r>
            <a:r>
              <a:rPr sz="1700" dirty="0">
                <a:solidFill>
                  <a:srgbClr val="FFFFFF"/>
                </a:solidFill>
                <a:latin typeface="Calibri"/>
                <a:cs typeface="Calibri"/>
              </a:rPr>
              <a:t>–</a:t>
            </a:r>
            <a:r>
              <a:rPr sz="1700" spc="-20" dirty="0">
                <a:solidFill>
                  <a:srgbClr val="FFFFFF"/>
                </a:solidFill>
                <a:latin typeface="Calibri"/>
                <a:cs typeface="Calibri"/>
              </a:rPr>
              <a:t> </a:t>
            </a:r>
            <a:r>
              <a:rPr sz="1700" spc="-25" dirty="0">
                <a:solidFill>
                  <a:srgbClr val="FFFFFF"/>
                </a:solidFill>
                <a:latin typeface="Calibri"/>
                <a:cs typeface="Calibri"/>
              </a:rPr>
              <a:t>60%</a:t>
            </a:r>
            <a:endParaRPr sz="1700">
              <a:latin typeface="Calibri"/>
              <a:cs typeface="Calibri"/>
            </a:endParaRPr>
          </a:p>
        </p:txBody>
      </p:sp>
      <p:sp>
        <p:nvSpPr>
          <p:cNvPr id="46" name="Date Placeholder 1">
            <a:extLst>
              <a:ext uri="{FF2B5EF4-FFF2-40B4-BE49-F238E27FC236}">
                <a16:creationId xmlns:a16="http://schemas.microsoft.com/office/drawing/2014/main" id="{E4E0579A-6B30-8590-A55C-1F8CFCBF7BE1}"/>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
        <p:nvSpPr>
          <p:cNvPr id="47" name="object 7">
            <a:extLst>
              <a:ext uri="{FF2B5EF4-FFF2-40B4-BE49-F238E27FC236}">
                <a16:creationId xmlns:a16="http://schemas.microsoft.com/office/drawing/2014/main" id="{8C82427F-770C-8827-C35E-CB1F58A6E00B}"/>
              </a:ext>
            </a:extLst>
          </p:cNvPr>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4</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nvGraphicFramePr>
        <p:xfrm>
          <a:off x="252243" y="1003219"/>
          <a:ext cx="11859277" cy="4363720"/>
        </p:xfrm>
        <a:graphic>
          <a:graphicData uri="http://schemas.openxmlformats.org/drawingml/2006/table">
            <a:tbl>
              <a:tblPr firstRow="1" bandRow="1">
                <a:tableStyleId>{2D5ABB26-0587-4C30-8999-92F81FD0307C}</a:tableStyleId>
              </a:tblPr>
              <a:tblGrid>
                <a:gridCol w="4038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123056">
                  <a:extLst>
                    <a:ext uri="{9D8B030D-6E8A-4147-A177-3AD203B41FA5}">
                      <a16:colId xmlns:a16="http://schemas.microsoft.com/office/drawing/2014/main" val="568500292"/>
                    </a:ext>
                  </a:extLst>
                </a:gridCol>
                <a:gridCol w="1058821">
                  <a:extLst>
                    <a:ext uri="{9D8B030D-6E8A-4147-A177-3AD203B41FA5}">
                      <a16:colId xmlns:a16="http://schemas.microsoft.com/office/drawing/2014/main" val="2936139157"/>
                    </a:ext>
                  </a:extLst>
                </a:gridCol>
              </a:tblGrid>
              <a:tr h="343535">
                <a:tc>
                  <a:txBody>
                    <a:bodyPr/>
                    <a:lstStyle/>
                    <a:p>
                      <a:pPr algn="ctr">
                        <a:lnSpc>
                          <a:spcPct val="100000"/>
                        </a:lnSpc>
                        <a:spcBef>
                          <a:spcPts val="150"/>
                        </a:spcBef>
                      </a:pPr>
                      <a:r>
                        <a:rPr sz="1800" b="1" spc="-10" dirty="0">
                          <a:solidFill>
                            <a:srgbClr val="FFFFFF"/>
                          </a:solidFill>
                          <a:latin typeface="Calibri"/>
                          <a:cs typeface="Calibri"/>
                        </a:rPr>
                        <a:t>Project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150"/>
                        </a:spcBef>
                      </a:pPr>
                      <a:r>
                        <a:rPr sz="1800" b="1" spc="-10" dirty="0">
                          <a:solidFill>
                            <a:srgbClr val="FFFFFF"/>
                          </a:solidFill>
                          <a:latin typeface="Calibri"/>
                          <a:cs typeface="Calibri"/>
                        </a:rPr>
                        <a:t>Capacity</a:t>
                      </a:r>
                      <a:r>
                        <a:rPr lang="en-US" sz="1800" b="1" spc="-10" dirty="0">
                          <a:solidFill>
                            <a:srgbClr val="FFFFFF"/>
                          </a:solidFill>
                          <a:latin typeface="Calibri"/>
                          <a:cs typeface="Calibri"/>
                        </a:rPr>
                        <a:t> (Tons)</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150"/>
                        </a:spcBef>
                      </a:pPr>
                      <a:r>
                        <a:rPr sz="1800" b="1" spc="-10" dirty="0">
                          <a:solidFill>
                            <a:srgbClr val="FFFFFF"/>
                          </a:solidFill>
                          <a:latin typeface="Calibri"/>
                          <a:cs typeface="Calibri"/>
                        </a:rPr>
                        <a:t>Product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150"/>
                        </a:spcBef>
                      </a:pPr>
                      <a:r>
                        <a:rPr lang="en-US" sz="1800" b="1" spc="-20" dirty="0">
                          <a:solidFill>
                            <a:srgbClr val="FFFFFF"/>
                          </a:solidFill>
                          <a:latin typeface="Calibri"/>
                          <a:cs typeface="Calibri"/>
                        </a:rPr>
                        <a:t>Est. </a:t>
                      </a:r>
                      <a:r>
                        <a:rPr sz="1800" b="1" spc="-20" dirty="0">
                          <a:solidFill>
                            <a:srgbClr val="FFFFFF"/>
                          </a:solidFill>
                          <a:latin typeface="Calibri"/>
                          <a:cs typeface="Calibri"/>
                        </a:rPr>
                        <a:t>Cost</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tc>
                  <a:txBody>
                    <a:bodyPr/>
                    <a:lstStyle/>
                    <a:p>
                      <a:pPr algn="ctr">
                        <a:lnSpc>
                          <a:spcPct val="100000"/>
                        </a:lnSpc>
                        <a:spcBef>
                          <a:spcPts val="150"/>
                        </a:spcBef>
                      </a:pPr>
                      <a:r>
                        <a:rPr lang="en-US" sz="1800" b="1" dirty="0">
                          <a:solidFill>
                            <a:schemeClr val="bg1"/>
                          </a:solidFill>
                          <a:latin typeface="Calibri"/>
                          <a:cs typeface="Calibri"/>
                        </a:rPr>
                        <a:t>Est. Start Date  </a:t>
                      </a:r>
                      <a:endParaRPr sz="1800" b="1" dirty="0">
                        <a:solidFill>
                          <a:schemeClr val="bg1"/>
                        </a:solidFill>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tc>
                  <a:txBody>
                    <a:bodyPr/>
                    <a:lstStyle/>
                    <a:p>
                      <a:pPr algn="ctr">
                        <a:lnSpc>
                          <a:spcPct val="100000"/>
                        </a:lnSpc>
                        <a:spcBef>
                          <a:spcPts val="150"/>
                        </a:spcBef>
                      </a:pPr>
                      <a:r>
                        <a:rPr lang="en-US" sz="1800" b="1" dirty="0">
                          <a:solidFill>
                            <a:schemeClr val="bg1"/>
                          </a:solidFill>
                          <a:latin typeface="Calibri"/>
                          <a:cs typeface="Calibri"/>
                        </a:rPr>
                        <a:t>Location</a:t>
                      </a:r>
                      <a:endParaRPr sz="1800" b="1" dirty="0">
                        <a:solidFill>
                          <a:schemeClr val="bg1"/>
                        </a:solidFill>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43535">
                <a:tc>
                  <a:txBody>
                    <a:bodyPr/>
                    <a:lstStyle/>
                    <a:p>
                      <a:pPr marL="90805">
                        <a:lnSpc>
                          <a:spcPct val="100000"/>
                        </a:lnSpc>
                        <a:spcBef>
                          <a:spcPts val="150"/>
                        </a:spcBef>
                      </a:pPr>
                      <a:r>
                        <a:rPr sz="1800" dirty="0">
                          <a:latin typeface="Calibri"/>
                          <a:cs typeface="Calibri"/>
                        </a:rPr>
                        <a:t>Nucor</a:t>
                      </a:r>
                      <a:r>
                        <a:rPr sz="1800" spc="-15" dirty="0">
                          <a:latin typeface="Calibri"/>
                          <a:cs typeface="Calibri"/>
                        </a:rPr>
                        <a:t> </a:t>
                      </a:r>
                      <a:r>
                        <a:rPr sz="1800" dirty="0">
                          <a:latin typeface="Calibri"/>
                          <a:cs typeface="Calibri"/>
                        </a:rPr>
                        <a:t>West</a:t>
                      </a:r>
                      <a:r>
                        <a:rPr sz="1800" spc="-20" dirty="0">
                          <a:latin typeface="Calibri"/>
                          <a:cs typeface="Calibri"/>
                        </a:rPr>
                        <a:t> </a:t>
                      </a:r>
                      <a:r>
                        <a:rPr sz="1800" dirty="0">
                          <a:latin typeface="Calibri"/>
                          <a:cs typeface="Calibri"/>
                        </a:rPr>
                        <a:t>Virginia</a:t>
                      </a:r>
                      <a:r>
                        <a:rPr sz="1800" spc="10" dirty="0">
                          <a:latin typeface="Calibri"/>
                          <a:cs typeface="Calibri"/>
                        </a:rPr>
                        <a:t> </a:t>
                      </a:r>
                      <a:r>
                        <a:rPr sz="1800" dirty="0">
                          <a:latin typeface="Calibri"/>
                          <a:cs typeface="Calibri"/>
                        </a:rPr>
                        <a:t>Greenfield</a:t>
                      </a:r>
                      <a:r>
                        <a:rPr sz="1800" spc="-5" dirty="0">
                          <a:latin typeface="Calibri"/>
                          <a:cs typeface="Calibri"/>
                        </a:rPr>
                        <a:t> </a:t>
                      </a:r>
                      <a:r>
                        <a:rPr sz="1800" dirty="0">
                          <a:latin typeface="Calibri"/>
                          <a:cs typeface="Calibri"/>
                        </a:rPr>
                        <a:t>Mill</a:t>
                      </a:r>
                      <a:r>
                        <a:rPr sz="1800" spc="5"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150"/>
                        </a:spcBef>
                      </a:pPr>
                      <a:r>
                        <a:rPr sz="1800" dirty="0">
                          <a:latin typeface="Calibri"/>
                          <a:cs typeface="Calibri"/>
                        </a:rPr>
                        <a:t>3</a:t>
                      </a:r>
                      <a:r>
                        <a:rPr sz="1800" spc="-10" dirty="0">
                          <a:latin typeface="Calibri"/>
                          <a:cs typeface="Calibri"/>
                        </a:rPr>
                        <a:t> million</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150"/>
                        </a:spcBef>
                      </a:pPr>
                      <a:r>
                        <a:rPr sz="1800" spc="-10" dirty="0">
                          <a:latin typeface="Calibri"/>
                          <a:cs typeface="Calibri"/>
                        </a:rPr>
                        <a:t>Sheet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marL="457200">
                        <a:lnSpc>
                          <a:spcPct val="100000"/>
                        </a:lnSpc>
                        <a:spcBef>
                          <a:spcPts val="150"/>
                        </a:spcBef>
                      </a:pPr>
                      <a:r>
                        <a:rPr sz="1800" dirty="0">
                          <a:latin typeface="Calibri"/>
                          <a:cs typeface="Calibri"/>
                        </a:rPr>
                        <a:t>US$</a:t>
                      </a:r>
                      <a:r>
                        <a:rPr sz="1800" spc="-5" dirty="0">
                          <a:latin typeface="Calibri"/>
                          <a:cs typeface="Calibri"/>
                        </a:rPr>
                        <a:t> </a:t>
                      </a:r>
                      <a:r>
                        <a:rPr sz="1800" dirty="0">
                          <a:latin typeface="Calibri"/>
                          <a:cs typeface="Calibri"/>
                        </a:rPr>
                        <a:t>3.1</a:t>
                      </a:r>
                      <a:r>
                        <a:rPr sz="1800" spc="-5" dirty="0">
                          <a:latin typeface="Calibri"/>
                          <a:cs typeface="Calibri"/>
                        </a:rPr>
                        <a:t> </a:t>
                      </a:r>
                      <a:r>
                        <a:rPr sz="1800" spc="-10" dirty="0">
                          <a:latin typeface="Calibri"/>
                          <a:cs typeface="Calibri"/>
                        </a:rPr>
                        <a:t>billion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gn="ctr">
                        <a:lnSpc>
                          <a:spcPct val="100000"/>
                        </a:lnSpc>
                        <a:spcBef>
                          <a:spcPts val="150"/>
                        </a:spcBef>
                      </a:pPr>
                      <a:r>
                        <a:rPr lang="en-US" sz="1800" dirty="0">
                          <a:latin typeface="Calibri"/>
                          <a:cs typeface="Calibri"/>
                        </a:rPr>
                        <a:t>2024</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nSpc>
                          <a:spcPct val="100000"/>
                        </a:lnSpc>
                        <a:spcBef>
                          <a:spcPts val="150"/>
                        </a:spcBef>
                      </a:pPr>
                      <a:r>
                        <a:rPr lang="en-US" sz="1800" dirty="0">
                          <a:latin typeface="Calibri"/>
                          <a:cs typeface="Calibri"/>
                        </a:rPr>
                        <a:t>WV</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343535">
                <a:tc>
                  <a:txBody>
                    <a:bodyPr/>
                    <a:lstStyle/>
                    <a:p>
                      <a:pPr marL="91440">
                        <a:lnSpc>
                          <a:spcPct val="100000"/>
                        </a:lnSpc>
                        <a:spcBef>
                          <a:spcPts val="150"/>
                        </a:spcBef>
                      </a:pPr>
                      <a:r>
                        <a:rPr sz="1800" dirty="0">
                          <a:latin typeface="Calibri"/>
                          <a:cs typeface="Calibri"/>
                        </a:rPr>
                        <a:t>US</a:t>
                      </a:r>
                      <a:r>
                        <a:rPr sz="1800" spc="-15" dirty="0">
                          <a:latin typeface="Calibri"/>
                          <a:cs typeface="Calibri"/>
                        </a:rPr>
                        <a:t> </a:t>
                      </a:r>
                      <a:r>
                        <a:rPr sz="1800" dirty="0">
                          <a:latin typeface="Calibri"/>
                          <a:cs typeface="Calibri"/>
                        </a:rPr>
                        <a:t>Steel/Big</a:t>
                      </a:r>
                      <a:r>
                        <a:rPr sz="1800" spc="-5" dirty="0">
                          <a:latin typeface="Calibri"/>
                          <a:cs typeface="Calibri"/>
                        </a:rPr>
                        <a:t> </a:t>
                      </a:r>
                      <a:r>
                        <a:rPr sz="1800" dirty="0">
                          <a:latin typeface="Calibri"/>
                          <a:cs typeface="Calibri"/>
                        </a:rPr>
                        <a:t>River</a:t>
                      </a:r>
                      <a:r>
                        <a:rPr sz="1800" spc="-10" dirty="0">
                          <a:latin typeface="Calibri"/>
                          <a:cs typeface="Calibri"/>
                        </a:rPr>
                        <a:t> </a:t>
                      </a:r>
                      <a:r>
                        <a:rPr sz="1800" dirty="0">
                          <a:latin typeface="Calibri"/>
                          <a:cs typeface="Calibri"/>
                        </a:rPr>
                        <a:t>2</a:t>
                      </a:r>
                      <a:r>
                        <a:rPr sz="1800" spc="-10" dirty="0">
                          <a:latin typeface="Calibri"/>
                          <a:cs typeface="Calibri"/>
                        </a:rPr>
                        <a:t> </a:t>
                      </a:r>
                      <a:r>
                        <a:rPr sz="1800" dirty="0">
                          <a:latin typeface="Calibri"/>
                          <a:cs typeface="Calibri"/>
                        </a:rPr>
                        <a:t>Mill</a:t>
                      </a:r>
                      <a:r>
                        <a:rPr sz="1800" spc="5"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150"/>
                        </a:spcBef>
                      </a:pPr>
                      <a:r>
                        <a:rPr sz="1800" dirty="0">
                          <a:latin typeface="Calibri"/>
                          <a:cs typeface="Calibri"/>
                        </a:rPr>
                        <a:t>3</a:t>
                      </a:r>
                      <a:r>
                        <a:rPr sz="1800" spc="-10" dirty="0">
                          <a:latin typeface="Calibri"/>
                          <a:cs typeface="Calibri"/>
                        </a:rPr>
                        <a:t> million</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150"/>
                        </a:spcBef>
                      </a:pPr>
                      <a:r>
                        <a:rPr sz="1800" spc="-10" dirty="0">
                          <a:latin typeface="Calibri"/>
                          <a:cs typeface="Calibri"/>
                        </a:rPr>
                        <a:t>Sheet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7200">
                        <a:lnSpc>
                          <a:spcPct val="100000"/>
                        </a:lnSpc>
                        <a:spcBef>
                          <a:spcPts val="150"/>
                        </a:spcBef>
                      </a:pPr>
                      <a:r>
                        <a:rPr sz="1800" dirty="0">
                          <a:latin typeface="Calibri"/>
                          <a:cs typeface="Calibri"/>
                        </a:rPr>
                        <a:t>US$</a:t>
                      </a:r>
                      <a:r>
                        <a:rPr sz="1800" spc="-5" dirty="0">
                          <a:latin typeface="Calibri"/>
                          <a:cs typeface="Calibri"/>
                        </a:rPr>
                        <a:t> </a:t>
                      </a:r>
                      <a:r>
                        <a:rPr sz="1800" dirty="0">
                          <a:latin typeface="Calibri"/>
                          <a:cs typeface="Calibri"/>
                        </a:rPr>
                        <a:t>3 </a:t>
                      </a:r>
                      <a:r>
                        <a:rPr sz="1800" spc="-10" dirty="0">
                          <a:latin typeface="Calibri"/>
                          <a:cs typeface="Calibri"/>
                        </a:rPr>
                        <a:t>billion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gn="ctr">
                        <a:lnSpc>
                          <a:spcPct val="100000"/>
                        </a:lnSpc>
                        <a:spcBef>
                          <a:spcPts val="150"/>
                        </a:spcBef>
                      </a:pPr>
                      <a:r>
                        <a:rPr lang="en-US" sz="1800" dirty="0">
                          <a:latin typeface="Calibri"/>
                          <a:cs typeface="Calibri"/>
                        </a:rPr>
                        <a:t>2024</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150"/>
                        </a:spcBef>
                      </a:pPr>
                      <a:r>
                        <a:rPr lang="en-US" sz="1800" dirty="0">
                          <a:latin typeface="Calibri"/>
                          <a:cs typeface="Calibri"/>
                        </a:rPr>
                        <a:t>AR</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390525">
                <a:tc>
                  <a:txBody>
                    <a:bodyPr/>
                    <a:lstStyle/>
                    <a:p>
                      <a:pPr marL="90805">
                        <a:lnSpc>
                          <a:spcPct val="100000"/>
                        </a:lnSpc>
                        <a:spcBef>
                          <a:spcPts val="340"/>
                        </a:spcBef>
                      </a:pPr>
                      <a:r>
                        <a:rPr sz="1800" dirty="0">
                          <a:latin typeface="Calibri"/>
                          <a:cs typeface="Calibri"/>
                        </a:rPr>
                        <a:t>SDI</a:t>
                      </a:r>
                      <a:r>
                        <a:rPr sz="1800" spc="-15" dirty="0">
                          <a:latin typeface="Calibri"/>
                          <a:cs typeface="Calibri"/>
                        </a:rPr>
                        <a:t> </a:t>
                      </a:r>
                      <a:r>
                        <a:rPr sz="1800" dirty="0">
                          <a:latin typeface="Calibri"/>
                          <a:cs typeface="Calibri"/>
                        </a:rPr>
                        <a:t>Sinton Greenfield</a:t>
                      </a:r>
                      <a:r>
                        <a:rPr sz="1800" spc="5" dirty="0">
                          <a:latin typeface="Calibri"/>
                          <a:cs typeface="Calibri"/>
                        </a:rPr>
                        <a:t> </a:t>
                      </a:r>
                      <a:r>
                        <a:rPr sz="1800" dirty="0">
                          <a:latin typeface="Calibri"/>
                          <a:cs typeface="Calibri"/>
                        </a:rPr>
                        <a:t>Mill</a:t>
                      </a:r>
                      <a:r>
                        <a:rPr sz="1800" spc="-5" dirty="0">
                          <a:latin typeface="Calibri"/>
                          <a:cs typeface="Calibri"/>
                        </a:rPr>
                        <a:t> </a:t>
                      </a:r>
                      <a:r>
                        <a:rPr sz="1800" spc="-75" baseline="25462" dirty="0">
                          <a:latin typeface="Calibri"/>
                          <a:cs typeface="Calibri"/>
                        </a:rPr>
                        <a:t>c</a:t>
                      </a:r>
                      <a:endParaRPr sz="1800" baseline="25462" dirty="0">
                        <a:latin typeface="Calibri"/>
                        <a:cs typeface="Calibri"/>
                      </a:endParaRPr>
                    </a:p>
                  </a:txBody>
                  <a:tcPr marL="0" marR="0" marT="431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algn="ctr">
                        <a:lnSpc>
                          <a:spcPct val="100000"/>
                        </a:lnSpc>
                        <a:spcBef>
                          <a:spcPts val="340"/>
                        </a:spcBef>
                      </a:pPr>
                      <a:r>
                        <a:rPr sz="1800" dirty="0">
                          <a:latin typeface="Calibri"/>
                          <a:cs typeface="Calibri"/>
                        </a:rPr>
                        <a:t>3</a:t>
                      </a:r>
                      <a:r>
                        <a:rPr sz="1800" spc="-10" dirty="0">
                          <a:latin typeface="Calibri"/>
                          <a:cs typeface="Calibri"/>
                        </a:rPr>
                        <a:t> million</a:t>
                      </a:r>
                      <a:endParaRPr sz="1800" dirty="0">
                        <a:latin typeface="Calibri"/>
                        <a:cs typeface="Calibri"/>
                      </a:endParaRPr>
                    </a:p>
                  </a:txBody>
                  <a:tcPr marL="0" marR="0" marT="431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algn="ctr">
                        <a:lnSpc>
                          <a:spcPct val="100000"/>
                        </a:lnSpc>
                        <a:spcBef>
                          <a:spcPts val="340"/>
                        </a:spcBef>
                      </a:pPr>
                      <a:r>
                        <a:rPr sz="1800" spc="-10" dirty="0">
                          <a:latin typeface="Calibri"/>
                          <a:cs typeface="Calibri"/>
                        </a:rPr>
                        <a:t>Sheet</a:t>
                      </a:r>
                      <a:endParaRPr sz="1800" dirty="0">
                        <a:latin typeface="Calibri"/>
                        <a:cs typeface="Calibri"/>
                      </a:endParaRPr>
                    </a:p>
                  </a:txBody>
                  <a:tcPr marL="0" marR="0" marT="431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7200">
                        <a:lnSpc>
                          <a:spcPct val="100000"/>
                        </a:lnSpc>
                        <a:spcBef>
                          <a:spcPts val="340"/>
                        </a:spcBef>
                      </a:pPr>
                      <a:r>
                        <a:rPr sz="1800" dirty="0">
                          <a:latin typeface="Calibri"/>
                          <a:cs typeface="Calibri"/>
                        </a:rPr>
                        <a:t>US$</a:t>
                      </a:r>
                      <a:r>
                        <a:rPr sz="1800" spc="-5" dirty="0">
                          <a:latin typeface="Calibri"/>
                          <a:cs typeface="Calibri"/>
                        </a:rPr>
                        <a:t> </a:t>
                      </a:r>
                      <a:r>
                        <a:rPr sz="1800" dirty="0">
                          <a:latin typeface="Calibri"/>
                          <a:cs typeface="Calibri"/>
                        </a:rPr>
                        <a:t>2 </a:t>
                      </a:r>
                      <a:r>
                        <a:rPr sz="1800" spc="-10" dirty="0">
                          <a:latin typeface="Calibri"/>
                          <a:cs typeface="Calibri"/>
                        </a:rPr>
                        <a:t>billion</a:t>
                      </a:r>
                      <a:endParaRPr sz="1800" dirty="0">
                        <a:latin typeface="Calibri"/>
                        <a:cs typeface="Calibri"/>
                      </a:endParaRPr>
                    </a:p>
                  </a:txBody>
                  <a:tcPr marL="0" marR="0" marT="431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gn="ctr">
                        <a:lnSpc>
                          <a:spcPct val="100000"/>
                        </a:lnSpc>
                        <a:spcBef>
                          <a:spcPts val="340"/>
                        </a:spcBef>
                      </a:pPr>
                      <a:r>
                        <a:rPr lang="en-US" sz="1800" dirty="0">
                          <a:latin typeface="Calibri"/>
                          <a:cs typeface="Calibri"/>
                        </a:rPr>
                        <a:t>2022</a:t>
                      </a:r>
                      <a:endParaRPr sz="1800" dirty="0">
                        <a:latin typeface="Calibri"/>
                        <a:cs typeface="Calibri"/>
                      </a:endParaRPr>
                    </a:p>
                  </a:txBody>
                  <a:tcPr marL="0" marR="0" marT="431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340"/>
                        </a:spcBef>
                      </a:pPr>
                      <a:r>
                        <a:rPr lang="en-US" sz="1800" dirty="0">
                          <a:latin typeface="Calibri"/>
                          <a:cs typeface="Calibri"/>
                        </a:rPr>
                        <a:t>TX</a:t>
                      </a:r>
                      <a:endParaRPr sz="1800" dirty="0">
                        <a:latin typeface="Calibri"/>
                        <a:cs typeface="Calibri"/>
                      </a:endParaRPr>
                    </a:p>
                  </a:txBody>
                  <a:tcPr marL="0" marR="0" marT="4318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13690">
                <a:tc>
                  <a:txBody>
                    <a:bodyPr/>
                    <a:lstStyle/>
                    <a:p>
                      <a:pPr marL="91440">
                        <a:lnSpc>
                          <a:spcPct val="100000"/>
                        </a:lnSpc>
                        <a:spcBef>
                          <a:spcPts val="35"/>
                        </a:spcBef>
                      </a:pPr>
                      <a:r>
                        <a:rPr sz="1800" dirty="0">
                          <a:latin typeface="Calibri"/>
                          <a:cs typeface="Calibri"/>
                        </a:rPr>
                        <a:t>Nucor</a:t>
                      </a:r>
                      <a:r>
                        <a:rPr sz="1800" spc="-15" dirty="0">
                          <a:latin typeface="Calibri"/>
                          <a:cs typeface="Calibri"/>
                        </a:rPr>
                        <a:t> </a:t>
                      </a:r>
                      <a:r>
                        <a:rPr sz="1800" dirty="0">
                          <a:latin typeface="Calibri"/>
                          <a:cs typeface="Calibri"/>
                        </a:rPr>
                        <a:t>Brandenburg Greenfield</a:t>
                      </a:r>
                      <a:r>
                        <a:rPr sz="1800" spc="-5" dirty="0">
                          <a:latin typeface="Calibri"/>
                          <a:cs typeface="Calibri"/>
                        </a:rPr>
                        <a:t> </a:t>
                      </a:r>
                      <a:r>
                        <a:rPr sz="1800" dirty="0">
                          <a:latin typeface="Calibri"/>
                          <a:cs typeface="Calibri"/>
                        </a:rPr>
                        <a:t>Mill</a:t>
                      </a:r>
                      <a:r>
                        <a:rPr sz="1800" spc="-5" dirty="0">
                          <a:latin typeface="Calibri"/>
                          <a:cs typeface="Calibri"/>
                        </a:rPr>
                        <a:t> </a:t>
                      </a:r>
                      <a:r>
                        <a:rPr sz="1800" spc="-75" baseline="25462" dirty="0">
                          <a:latin typeface="Calibri"/>
                          <a:cs typeface="Calibri"/>
                        </a:rPr>
                        <a:t>c</a:t>
                      </a:r>
                      <a:endParaRPr sz="1800" baseline="25462" dirty="0">
                        <a:latin typeface="Calibri"/>
                        <a:cs typeface="Calibr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504190">
                        <a:lnSpc>
                          <a:spcPct val="100000"/>
                        </a:lnSpc>
                        <a:spcBef>
                          <a:spcPts val="35"/>
                        </a:spcBef>
                      </a:pPr>
                      <a:r>
                        <a:rPr sz="1800" dirty="0">
                          <a:latin typeface="Calibri"/>
                          <a:cs typeface="Calibri"/>
                        </a:rPr>
                        <a:t>1.2</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35"/>
                        </a:spcBef>
                      </a:pPr>
                      <a:r>
                        <a:rPr sz="1800" spc="-10" dirty="0">
                          <a:latin typeface="Calibri"/>
                          <a:cs typeface="Calibri"/>
                        </a:rPr>
                        <a:t>Plate</a:t>
                      </a:r>
                      <a:endParaRPr sz="1800" dirty="0">
                        <a:latin typeface="Calibri"/>
                        <a:cs typeface="Calibri"/>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7200">
                        <a:lnSpc>
                          <a:spcPct val="100000"/>
                        </a:lnSpc>
                        <a:spcBef>
                          <a:spcPts val="35"/>
                        </a:spcBef>
                      </a:pPr>
                      <a:r>
                        <a:rPr sz="1800" dirty="0">
                          <a:latin typeface="Calibri"/>
                          <a:cs typeface="Calibri"/>
                        </a:rPr>
                        <a:t>US$</a:t>
                      </a:r>
                      <a:r>
                        <a:rPr sz="1800" spc="-5" dirty="0">
                          <a:latin typeface="Calibri"/>
                          <a:cs typeface="Calibri"/>
                        </a:rPr>
                        <a:t> </a:t>
                      </a:r>
                      <a:r>
                        <a:rPr sz="1800" dirty="0">
                          <a:latin typeface="Calibri"/>
                          <a:cs typeface="Calibri"/>
                        </a:rPr>
                        <a:t>1.7</a:t>
                      </a:r>
                      <a:r>
                        <a:rPr sz="1800" spc="-5" dirty="0">
                          <a:latin typeface="Calibri"/>
                          <a:cs typeface="Calibri"/>
                        </a:rPr>
                        <a:t> </a:t>
                      </a:r>
                      <a:r>
                        <a:rPr sz="1800" spc="-10" dirty="0">
                          <a:latin typeface="Calibri"/>
                          <a:cs typeface="Calibri"/>
                        </a:rPr>
                        <a:t>billion</a:t>
                      </a:r>
                      <a:endParaRPr sz="1800" dirty="0">
                        <a:latin typeface="Calibri"/>
                        <a:cs typeface="Calibri"/>
                      </a:endParaRPr>
                    </a:p>
                  </a:txBody>
                  <a:tcPr marL="0" marR="0" marT="44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gn="ctr">
                        <a:lnSpc>
                          <a:spcPct val="100000"/>
                        </a:lnSpc>
                        <a:spcBef>
                          <a:spcPts val="35"/>
                        </a:spcBef>
                      </a:pPr>
                      <a:r>
                        <a:rPr lang="en-US" sz="1800" dirty="0">
                          <a:latin typeface="Calibri"/>
                          <a:cs typeface="Calibri"/>
                        </a:rPr>
                        <a:t>2023</a:t>
                      </a:r>
                      <a:endParaRPr sz="1800" dirty="0">
                        <a:latin typeface="Calibri"/>
                        <a:cs typeface="Calibri"/>
                      </a:endParaRPr>
                    </a:p>
                  </a:txBody>
                  <a:tcPr marL="0" marR="0" marT="44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nSpc>
                          <a:spcPct val="100000"/>
                        </a:lnSpc>
                        <a:spcBef>
                          <a:spcPts val="35"/>
                        </a:spcBef>
                      </a:pPr>
                      <a:r>
                        <a:rPr lang="en-US" sz="1800" dirty="0">
                          <a:latin typeface="Calibri"/>
                          <a:cs typeface="Calibri"/>
                        </a:rPr>
                        <a:t>KY</a:t>
                      </a:r>
                      <a:endParaRPr sz="1800" dirty="0">
                        <a:latin typeface="Calibri"/>
                        <a:cs typeface="Calibri"/>
                      </a:endParaRPr>
                    </a:p>
                  </a:txBody>
                  <a:tcPr marL="0" marR="0" marT="444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343535">
                <a:tc>
                  <a:txBody>
                    <a:bodyPr/>
                    <a:lstStyle/>
                    <a:p>
                      <a:pPr marL="90805">
                        <a:lnSpc>
                          <a:spcPct val="100000"/>
                        </a:lnSpc>
                        <a:spcBef>
                          <a:spcPts val="150"/>
                        </a:spcBef>
                      </a:pPr>
                      <a:r>
                        <a:rPr sz="1800" dirty="0">
                          <a:latin typeface="Calibri"/>
                          <a:cs typeface="Calibri"/>
                        </a:rPr>
                        <a:t>AM/NS</a:t>
                      </a:r>
                      <a:r>
                        <a:rPr sz="1800" spc="-15" dirty="0">
                          <a:latin typeface="Calibri"/>
                          <a:cs typeface="Calibri"/>
                        </a:rPr>
                        <a:t> </a:t>
                      </a:r>
                      <a:r>
                        <a:rPr sz="1800" dirty="0">
                          <a:latin typeface="Calibri"/>
                          <a:cs typeface="Calibri"/>
                        </a:rPr>
                        <a:t>Calvert Meltshop</a:t>
                      </a:r>
                      <a:r>
                        <a:rPr sz="1800" spc="-10"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1905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504190">
                        <a:lnSpc>
                          <a:spcPct val="100000"/>
                        </a:lnSpc>
                        <a:spcBef>
                          <a:spcPts val="150"/>
                        </a:spcBef>
                      </a:pPr>
                      <a:r>
                        <a:rPr sz="1800" dirty="0">
                          <a:latin typeface="Calibri"/>
                          <a:cs typeface="Calibri"/>
                        </a:rPr>
                        <a:t>1.5</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algn="ctr">
                        <a:lnSpc>
                          <a:spcPct val="100000"/>
                        </a:lnSpc>
                        <a:spcBef>
                          <a:spcPts val="150"/>
                        </a:spcBef>
                      </a:pPr>
                      <a:r>
                        <a:rPr sz="1800" spc="-20" dirty="0">
                          <a:latin typeface="Calibri"/>
                          <a:cs typeface="Calibri"/>
                        </a:rPr>
                        <a:t>Slab</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7200">
                        <a:lnSpc>
                          <a:spcPct val="100000"/>
                        </a:lnSpc>
                        <a:spcBef>
                          <a:spcPts val="150"/>
                        </a:spcBef>
                      </a:pPr>
                      <a:r>
                        <a:rPr sz="1800" dirty="0">
                          <a:latin typeface="Calibri"/>
                          <a:cs typeface="Calibri"/>
                        </a:rPr>
                        <a:t>US$</a:t>
                      </a:r>
                      <a:r>
                        <a:rPr sz="1800" spc="-5" dirty="0">
                          <a:latin typeface="Calibri"/>
                          <a:cs typeface="Calibri"/>
                        </a:rPr>
                        <a:t> </a:t>
                      </a:r>
                      <a:r>
                        <a:rPr sz="1800" dirty="0">
                          <a:latin typeface="Calibri"/>
                          <a:cs typeface="Calibri"/>
                        </a:rPr>
                        <a:t>1 </a:t>
                      </a:r>
                      <a:r>
                        <a:rPr sz="1800" spc="-10" dirty="0">
                          <a:latin typeface="Calibri"/>
                          <a:cs typeface="Calibri"/>
                        </a:rPr>
                        <a:t>billion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gn="ctr">
                        <a:lnSpc>
                          <a:spcPct val="100000"/>
                        </a:lnSpc>
                        <a:spcBef>
                          <a:spcPts val="150"/>
                        </a:spcBef>
                      </a:pPr>
                      <a:r>
                        <a:rPr lang="en-US" sz="1800" dirty="0">
                          <a:latin typeface="Calibri"/>
                          <a:cs typeface="Calibri"/>
                        </a:rPr>
                        <a:t>2024</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150"/>
                        </a:spcBef>
                      </a:pPr>
                      <a:r>
                        <a:rPr lang="en-US" sz="1800" dirty="0">
                          <a:latin typeface="Calibri"/>
                          <a:cs typeface="Calibri"/>
                        </a:rPr>
                        <a:t>AL</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343535">
                <a:tc>
                  <a:txBody>
                    <a:bodyPr/>
                    <a:lstStyle/>
                    <a:p>
                      <a:pPr marL="90805">
                        <a:lnSpc>
                          <a:spcPct val="100000"/>
                        </a:lnSpc>
                        <a:spcBef>
                          <a:spcPts val="150"/>
                        </a:spcBef>
                      </a:pPr>
                      <a:r>
                        <a:rPr sz="1800" dirty="0">
                          <a:latin typeface="Calibri"/>
                          <a:cs typeface="Calibri"/>
                        </a:rPr>
                        <a:t>North</a:t>
                      </a:r>
                      <a:r>
                        <a:rPr sz="1800" spc="-10" dirty="0">
                          <a:latin typeface="Calibri"/>
                          <a:cs typeface="Calibri"/>
                        </a:rPr>
                        <a:t> </a:t>
                      </a:r>
                      <a:r>
                        <a:rPr sz="1800" dirty="0">
                          <a:latin typeface="Calibri"/>
                          <a:cs typeface="Calibri"/>
                        </a:rPr>
                        <a:t>Star</a:t>
                      </a:r>
                      <a:r>
                        <a:rPr sz="1800" spc="-15" dirty="0">
                          <a:latin typeface="Calibri"/>
                          <a:cs typeface="Calibri"/>
                        </a:rPr>
                        <a:t> </a:t>
                      </a:r>
                      <a:r>
                        <a:rPr sz="1800" dirty="0">
                          <a:latin typeface="Calibri"/>
                          <a:cs typeface="Calibri"/>
                        </a:rPr>
                        <a:t>Blue</a:t>
                      </a:r>
                      <a:r>
                        <a:rPr sz="1800" spc="-5" dirty="0">
                          <a:latin typeface="Calibri"/>
                          <a:cs typeface="Calibri"/>
                        </a:rPr>
                        <a:t> </a:t>
                      </a:r>
                      <a:r>
                        <a:rPr sz="1800" dirty="0">
                          <a:latin typeface="Calibri"/>
                          <a:cs typeface="Calibri"/>
                        </a:rPr>
                        <a:t>Scope</a:t>
                      </a:r>
                      <a:r>
                        <a:rPr sz="1800" spc="5" dirty="0">
                          <a:latin typeface="Calibri"/>
                          <a:cs typeface="Calibri"/>
                        </a:rPr>
                        <a:t> </a:t>
                      </a:r>
                      <a:r>
                        <a:rPr sz="1800" dirty="0">
                          <a:latin typeface="Calibri"/>
                          <a:cs typeface="Calibri"/>
                        </a:rPr>
                        <a:t>Expansion</a:t>
                      </a:r>
                      <a:r>
                        <a:rPr sz="1800" spc="-10" dirty="0">
                          <a:latin typeface="Calibri"/>
                          <a:cs typeface="Calibri"/>
                        </a:rPr>
                        <a:t> </a:t>
                      </a:r>
                      <a:r>
                        <a:rPr sz="1800" spc="-75" baseline="25462" dirty="0">
                          <a:latin typeface="Calibri"/>
                          <a:cs typeface="Calibri"/>
                        </a:rPr>
                        <a:t>c</a:t>
                      </a:r>
                      <a:endParaRPr sz="1800" baseline="25462"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150"/>
                        </a:spcBef>
                      </a:pPr>
                      <a:r>
                        <a:rPr sz="1800" spc="-10" dirty="0">
                          <a:latin typeface="Calibri"/>
                          <a:cs typeface="Calibri"/>
                        </a:rPr>
                        <a:t>~937,000</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150"/>
                        </a:spcBef>
                      </a:pPr>
                      <a:r>
                        <a:rPr sz="1800" spc="-10" dirty="0">
                          <a:latin typeface="Calibri"/>
                          <a:cs typeface="Calibri"/>
                        </a:rPr>
                        <a:t>Sheet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7200">
                        <a:lnSpc>
                          <a:spcPct val="100000"/>
                        </a:lnSpc>
                        <a:spcBef>
                          <a:spcPts val="150"/>
                        </a:spcBef>
                      </a:pPr>
                      <a:r>
                        <a:rPr sz="1800" dirty="0">
                          <a:latin typeface="Calibri"/>
                          <a:cs typeface="Calibri"/>
                        </a:rPr>
                        <a:t>US$</a:t>
                      </a:r>
                      <a:r>
                        <a:rPr sz="1800" spc="-10" dirty="0">
                          <a:latin typeface="Calibri"/>
                          <a:cs typeface="Calibri"/>
                        </a:rPr>
                        <a:t> </a:t>
                      </a:r>
                      <a:r>
                        <a:rPr sz="1800" dirty="0">
                          <a:latin typeface="Calibri"/>
                          <a:cs typeface="Calibri"/>
                        </a:rPr>
                        <a:t>700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gn="ctr">
                        <a:lnSpc>
                          <a:spcPct val="100000"/>
                        </a:lnSpc>
                        <a:spcBef>
                          <a:spcPts val="150"/>
                        </a:spcBef>
                      </a:pPr>
                      <a:r>
                        <a:rPr lang="en-US" sz="1800" dirty="0">
                          <a:latin typeface="Calibri"/>
                          <a:cs typeface="Calibri"/>
                        </a:rPr>
                        <a:t>2022</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7200">
                        <a:lnSpc>
                          <a:spcPct val="100000"/>
                        </a:lnSpc>
                        <a:spcBef>
                          <a:spcPts val="150"/>
                        </a:spcBef>
                      </a:pPr>
                      <a:r>
                        <a:rPr lang="en-US" sz="1800" dirty="0">
                          <a:latin typeface="Calibri"/>
                          <a:cs typeface="Calibri"/>
                        </a:rPr>
                        <a:t>OH</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343535">
                <a:tc>
                  <a:txBody>
                    <a:bodyPr/>
                    <a:lstStyle/>
                    <a:p>
                      <a:pPr marL="91440">
                        <a:lnSpc>
                          <a:spcPct val="100000"/>
                        </a:lnSpc>
                        <a:spcBef>
                          <a:spcPts val="150"/>
                        </a:spcBef>
                      </a:pPr>
                      <a:r>
                        <a:rPr sz="1800" dirty="0">
                          <a:latin typeface="Calibri"/>
                          <a:cs typeface="Calibri"/>
                        </a:rPr>
                        <a:t>Nucor</a:t>
                      </a:r>
                      <a:r>
                        <a:rPr sz="1800" spc="-15" dirty="0">
                          <a:latin typeface="Calibri"/>
                          <a:cs typeface="Calibri"/>
                        </a:rPr>
                        <a:t> </a:t>
                      </a:r>
                      <a:r>
                        <a:rPr sz="1800" dirty="0">
                          <a:latin typeface="Calibri"/>
                          <a:cs typeface="Calibri"/>
                        </a:rPr>
                        <a:t>Gallatin</a:t>
                      </a:r>
                      <a:r>
                        <a:rPr sz="1800" spc="-10" dirty="0">
                          <a:latin typeface="Calibri"/>
                          <a:cs typeface="Calibri"/>
                        </a:rPr>
                        <a:t> </a:t>
                      </a:r>
                      <a:r>
                        <a:rPr sz="1800" dirty="0">
                          <a:latin typeface="Calibri"/>
                          <a:cs typeface="Calibri"/>
                        </a:rPr>
                        <a:t>Expansion </a:t>
                      </a:r>
                      <a:r>
                        <a:rPr sz="1800" spc="-75" baseline="25462" dirty="0">
                          <a:latin typeface="Calibri"/>
                          <a:cs typeface="Calibri"/>
                        </a:rPr>
                        <a:t>c</a:t>
                      </a:r>
                      <a:endParaRPr sz="1800" baseline="25462"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504190">
                        <a:lnSpc>
                          <a:spcPct val="100000"/>
                        </a:lnSpc>
                        <a:spcBef>
                          <a:spcPts val="150"/>
                        </a:spcBef>
                      </a:pPr>
                      <a:r>
                        <a:rPr sz="1800" dirty="0">
                          <a:latin typeface="Calibri"/>
                          <a:cs typeface="Calibri"/>
                        </a:rPr>
                        <a:t>1.6</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150"/>
                        </a:spcBef>
                      </a:pPr>
                      <a:r>
                        <a:rPr sz="1800" spc="-10" dirty="0">
                          <a:latin typeface="Calibri"/>
                          <a:cs typeface="Calibri"/>
                        </a:rPr>
                        <a:t>Sheet</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7200">
                        <a:lnSpc>
                          <a:spcPct val="100000"/>
                        </a:lnSpc>
                        <a:spcBef>
                          <a:spcPts val="150"/>
                        </a:spcBef>
                      </a:pPr>
                      <a:r>
                        <a:rPr sz="1800" dirty="0">
                          <a:latin typeface="Calibri"/>
                          <a:cs typeface="Calibri"/>
                        </a:rPr>
                        <a:t>US$</a:t>
                      </a:r>
                      <a:r>
                        <a:rPr sz="1800" spc="-10" dirty="0">
                          <a:latin typeface="Calibri"/>
                          <a:cs typeface="Calibri"/>
                        </a:rPr>
                        <a:t> </a:t>
                      </a:r>
                      <a:r>
                        <a:rPr sz="1800" dirty="0">
                          <a:latin typeface="Calibri"/>
                          <a:cs typeface="Calibri"/>
                        </a:rPr>
                        <a:t>650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gn="ctr">
                        <a:lnSpc>
                          <a:spcPct val="100000"/>
                        </a:lnSpc>
                        <a:spcBef>
                          <a:spcPts val="150"/>
                        </a:spcBef>
                      </a:pPr>
                      <a:r>
                        <a:rPr lang="en-US" sz="1800" dirty="0">
                          <a:latin typeface="Calibri"/>
                          <a:cs typeface="Calibri"/>
                        </a:rPr>
                        <a:t>2022</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150"/>
                        </a:spcBef>
                      </a:pPr>
                      <a:r>
                        <a:rPr lang="en-US" sz="1800" dirty="0">
                          <a:latin typeface="Calibri"/>
                          <a:cs typeface="Calibri"/>
                        </a:rPr>
                        <a:t>KY</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343535">
                <a:tc>
                  <a:txBody>
                    <a:bodyPr/>
                    <a:lstStyle/>
                    <a:p>
                      <a:pPr marL="91440">
                        <a:lnSpc>
                          <a:spcPct val="100000"/>
                        </a:lnSpc>
                        <a:spcBef>
                          <a:spcPts val="150"/>
                        </a:spcBef>
                      </a:pPr>
                      <a:r>
                        <a:rPr sz="1800" dirty="0">
                          <a:latin typeface="Calibri"/>
                          <a:cs typeface="Calibri"/>
                        </a:rPr>
                        <a:t>EVRAZ</a:t>
                      </a:r>
                      <a:r>
                        <a:rPr sz="1800" spc="-35" dirty="0">
                          <a:latin typeface="Calibri"/>
                          <a:cs typeface="Calibri"/>
                        </a:rPr>
                        <a:t> </a:t>
                      </a:r>
                      <a:r>
                        <a:rPr sz="1800" dirty="0">
                          <a:latin typeface="Calibri"/>
                          <a:cs typeface="Calibri"/>
                        </a:rPr>
                        <a:t>North America</a:t>
                      </a:r>
                      <a:r>
                        <a:rPr sz="1800" spc="-20" dirty="0">
                          <a:latin typeface="Calibri"/>
                          <a:cs typeface="Calibri"/>
                        </a:rPr>
                        <a:t> </a:t>
                      </a:r>
                      <a:r>
                        <a:rPr sz="1800" dirty="0">
                          <a:latin typeface="Calibri"/>
                          <a:cs typeface="Calibri"/>
                        </a:rPr>
                        <a:t>Rail</a:t>
                      </a:r>
                      <a:r>
                        <a:rPr sz="1800" spc="5" dirty="0">
                          <a:latin typeface="Calibri"/>
                          <a:cs typeface="Calibri"/>
                        </a:rPr>
                        <a:t> </a:t>
                      </a:r>
                      <a:r>
                        <a:rPr sz="1800" dirty="0">
                          <a:latin typeface="Calibri"/>
                          <a:cs typeface="Calibri"/>
                        </a:rPr>
                        <a:t>Mill</a:t>
                      </a:r>
                      <a:r>
                        <a:rPr sz="1800" spc="-10"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1905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8E8"/>
                    </a:solidFill>
                  </a:tcPr>
                </a:tc>
                <a:tc>
                  <a:txBody>
                    <a:bodyPr/>
                    <a:lstStyle/>
                    <a:p>
                      <a:pPr algn="ctr">
                        <a:lnSpc>
                          <a:spcPct val="100000"/>
                        </a:lnSpc>
                        <a:spcBef>
                          <a:spcPts val="150"/>
                        </a:spcBef>
                      </a:pPr>
                      <a:r>
                        <a:rPr sz="1800" spc="-10" dirty="0">
                          <a:latin typeface="Calibri"/>
                          <a:cs typeface="Calibri"/>
                        </a:rPr>
                        <a:t>670,000</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8E8"/>
                    </a:solidFill>
                  </a:tcPr>
                </a:tc>
                <a:tc>
                  <a:txBody>
                    <a:bodyPr/>
                    <a:lstStyle/>
                    <a:p>
                      <a:pPr algn="ctr">
                        <a:lnSpc>
                          <a:spcPct val="100000"/>
                        </a:lnSpc>
                        <a:spcBef>
                          <a:spcPts val="150"/>
                        </a:spcBef>
                      </a:pPr>
                      <a:r>
                        <a:rPr sz="1800" dirty="0">
                          <a:latin typeface="Calibri"/>
                          <a:cs typeface="Calibri"/>
                        </a:rPr>
                        <a:t>Long</a:t>
                      </a:r>
                      <a:r>
                        <a:rPr sz="1800" spc="-5" dirty="0">
                          <a:latin typeface="Calibri"/>
                          <a:cs typeface="Calibri"/>
                        </a:rPr>
                        <a:t> </a:t>
                      </a:r>
                      <a:r>
                        <a:rPr sz="1800" spc="-20" dirty="0">
                          <a:latin typeface="Calibri"/>
                          <a:cs typeface="Calibri"/>
                        </a:rPr>
                        <a:t>Rail</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8E8"/>
                    </a:solidFill>
                  </a:tcPr>
                </a:tc>
                <a:tc>
                  <a:txBody>
                    <a:bodyPr/>
                    <a:lstStyle/>
                    <a:p>
                      <a:pPr marL="456565">
                        <a:lnSpc>
                          <a:spcPct val="100000"/>
                        </a:lnSpc>
                        <a:spcBef>
                          <a:spcPts val="150"/>
                        </a:spcBef>
                      </a:pPr>
                      <a:r>
                        <a:rPr sz="1800" dirty="0">
                          <a:latin typeface="Calibri"/>
                          <a:cs typeface="Calibri"/>
                        </a:rPr>
                        <a:t>US$</a:t>
                      </a:r>
                      <a:r>
                        <a:rPr sz="1800" spc="-10" dirty="0">
                          <a:latin typeface="Calibri"/>
                          <a:cs typeface="Calibri"/>
                        </a:rPr>
                        <a:t> </a:t>
                      </a:r>
                      <a:r>
                        <a:rPr sz="1800" dirty="0">
                          <a:latin typeface="Calibri"/>
                          <a:cs typeface="Calibri"/>
                        </a:rPr>
                        <a:t>500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gn="ctr">
                        <a:lnSpc>
                          <a:spcPct val="100000"/>
                        </a:lnSpc>
                        <a:spcBef>
                          <a:spcPts val="150"/>
                        </a:spcBef>
                      </a:pPr>
                      <a:r>
                        <a:rPr lang="en-US" sz="1800" dirty="0">
                          <a:latin typeface="Calibri"/>
                          <a:cs typeface="Calibri"/>
                        </a:rPr>
                        <a:t>2023</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150"/>
                        </a:spcBef>
                      </a:pPr>
                      <a:r>
                        <a:rPr lang="en-US" sz="1800" dirty="0">
                          <a:latin typeface="Calibri"/>
                          <a:cs typeface="Calibri"/>
                        </a:rPr>
                        <a:t>CO</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3"/>
                  </a:ext>
                </a:extLst>
              </a:tr>
              <a:tr h="343535">
                <a:tc>
                  <a:txBody>
                    <a:bodyPr/>
                    <a:lstStyle/>
                    <a:p>
                      <a:pPr marL="90805">
                        <a:lnSpc>
                          <a:spcPct val="100000"/>
                        </a:lnSpc>
                        <a:spcBef>
                          <a:spcPts val="150"/>
                        </a:spcBef>
                      </a:pPr>
                      <a:r>
                        <a:rPr sz="1800" dirty="0">
                          <a:latin typeface="Calibri"/>
                          <a:cs typeface="Calibri"/>
                        </a:rPr>
                        <a:t>Highbar</a:t>
                      </a:r>
                      <a:r>
                        <a:rPr sz="1800" spc="-5" dirty="0">
                          <a:latin typeface="Calibri"/>
                          <a:cs typeface="Calibri"/>
                        </a:rPr>
                        <a:t> </a:t>
                      </a:r>
                      <a:r>
                        <a:rPr sz="1800" dirty="0">
                          <a:latin typeface="Calibri"/>
                          <a:cs typeface="Calibri"/>
                        </a:rPr>
                        <a:t>Greenfield</a:t>
                      </a:r>
                      <a:r>
                        <a:rPr sz="1800" spc="-10" dirty="0">
                          <a:latin typeface="Calibri"/>
                          <a:cs typeface="Calibri"/>
                        </a:rPr>
                        <a:t> </a:t>
                      </a:r>
                      <a:r>
                        <a:rPr sz="1800" dirty="0">
                          <a:latin typeface="Calibri"/>
                          <a:cs typeface="Calibri"/>
                        </a:rPr>
                        <a:t>Mill</a:t>
                      </a:r>
                      <a:r>
                        <a:rPr sz="1800" spc="-10"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00000"/>
                        </a:lnSpc>
                        <a:spcBef>
                          <a:spcPts val="150"/>
                        </a:spcBef>
                      </a:pPr>
                      <a:r>
                        <a:rPr sz="1800" spc="-10" dirty="0">
                          <a:latin typeface="Calibri"/>
                          <a:cs typeface="Calibri"/>
                        </a:rPr>
                        <a:t>600,000</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marL="635" algn="ctr">
                        <a:lnSpc>
                          <a:spcPct val="100000"/>
                        </a:lnSpc>
                        <a:spcBef>
                          <a:spcPts val="150"/>
                        </a:spcBef>
                      </a:pPr>
                      <a:r>
                        <a:rPr sz="1800" spc="-10" dirty="0">
                          <a:latin typeface="Calibri"/>
                          <a:cs typeface="Calibri"/>
                        </a:rPr>
                        <a:t>Rebar</a:t>
                      </a:r>
                      <a:endParaRPr sz="1800" dirty="0">
                        <a:latin typeface="Calibri"/>
                        <a:cs typeface="Calibri"/>
                      </a:endParaRPr>
                    </a:p>
                  </a:txBody>
                  <a:tcPr marL="0" marR="0" marT="1905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150"/>
                        </a:spcBef>
                      </a:pPr>
                      <a:r>
                        <a:rPr sz="1800" dirty="0">
                          <a:latin typeface="Calibri"/>
                          <a:cs typeface="Calibri"/>
                        </a:rPr>
                        <a:t>US$</a:t>
                      </a:r>
                      <a:r>
                        <a:rPr sz="1800" spc="-10" dirty="0">
                          <a:latin typeface="Calibri"/>
                          <a:cs typeface="Calibri"/>
                        </a:rPr>
                        <a:t> </a:t>
                      </a:r>
                      <a:r>
                        <a:rPr sz="1800" dirty="0">
                          <a:latin typeface="Calibri"/>
                          <a:cs typeface="Calibri"/>
                        </a:rPr>
                        <a:t>500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gn="ctr">
                        <a:lnSpc>
                          <a:spcPct val="100000"/>
                        </a:lnSpc>
                        <a:spcBef>
                          <a:spcPts val="150"/>
                        </a:spcBef>
                      </a:pPr>
                      <a:r>
                        <a:rPr lang="en-US" sz="1800" dirty="0">
                          <a:latin typeface="Calibri"/>
                          <a:cs typeface="Calibri"/>
                        </a:rPr>
                        <a:t>TBD</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150"/>
                        </a:spcBef>
                      </a:pPr>
                      <a:r>
                        <a:rPr lang="en-US" sz="1800" dirty="0">
                          <a:latin typeface="Calibri"/>
                          <a:cs typeface="Calibri"/>
                        </a:rPr>
                        <a:t>AR</a:t>
                      </a:r>
                      <a:endParaRPr sz="1800" dirty="0">
                        <a:latin typeface="Calibri"/>
                        <a:cs typeface="Calibri"/>
                      </a:endParaRPr>
                    </a:p>
                  </a:txBody>
                  <a:tcPr marL="0" marR="0" marT="1905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4"/>
                  </a:ext>
                </a:extLst>
              </a:tr>
              <a:tr h="343535">
                <a:tc>
                  <a:txBody>
                    <a:bodyPr/>
                    <a:lstStyle/>
                    <a:p>
                      <a:pPr marL="91440">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Steel/Big</a:t>
                      </a:r>
                      <a:r>
                        <a:rPr sz="1800" spc="-5" dirty="0">
                          <a:latin typeface="Calibri"/>
                          <a:cs typeface="Calibri"/>
                        </a:rPr>
                        <a:t> </a:t>
                      </a:r>
                      <a:r>
                        <a:rPr sz="1800" dirty="0">
                          <a:latin typeface="Calibri"/>
                          <a:cs typeface="Calibri"/>
                        </a:rPr>
                        <a:t>River</a:t>
                      </a:r>
                      <a:r>
                        <a:rPr sz="1800" spc="-5" dirty="0">
                          <a:latin typeface="Calibri"/>
                          <a:cs typeface="Calibri"/>
                        </a:rPr>
                        <a:t> </a:t>
                      </a:r>
                      <a:r>
                        <a:rPr sz="1800" dirty="0">
                          <a:latin typeface="Calibri"/>
                          <a:cs typeface="Calibri"/>
                        </a:rPr>
                        <a:t>NGO</a:t>
                      </a:r>
                      <a:r>
                        <a:rPr sz="1800" spc="-15" dirty="0">
                          <a:latin typeface="Calibri"/>
                          <a:cs typeface="Calibri"/>
                        </a:rPr>
                        <a:t> </a:t>
                      </a:r>
                      <a:r>
                        <a:rPr sz="1800" dirty="0">
                          <a:latin typeface="Calibri"/>
                          <a:cs typeface="Calibri"/>
                        </a:rPr>
                        <a:t>Line</a:t>
                      </a:r>
                      <a:r>
                        <a:rPr sz="1800" spc="15"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00000"/>
                        </a:lnSpc>
                        <a:spcBef>
                          <a:spcPts val="240"/>
                        </a:spcBef>
                      </a:pPr>
                      <a:r>
                        <a:rPr sz="1800" spc="-10" dirty="0">
                          <a:latin typeface="Calibri"/>
                          <a:cs typeface="Calibri"/>
                        </a:rPr>
                        <a:t>200,000</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00000"/>
                        </a:lnSpc>
                        <a:spcBef>
                          <a:spcPts val="240"/>
                        </a:spcBef>
                      </a:pPr>
                      <a:r>
                        <a:rPr sz="1800" dirty="0">
                          <a:latin typeface="Calibri"/>
                          <a:cs typeface="Calibri"/>
                        </a:rPr>
                        <a:t>Electrical</a:t>
                      </a:r>
                      <a:r>
                        <a:rPr sz="1800" spc="-35" dirty="0">
                          <a:latin typeface="Calibri"/>
                          <a:cs typeface="Calibri"/>
                        </a:rPr>
                        <a:t> </a:t>
                      </a:r>
                      <a:r>
                        <a:rPr sz="1800" spc="-20" dirty="0">
                          <a:latin typeface="Calibri"/>
                          <a:cs typeface="Calibri"/>
                        </a:rPr>
                        <a:t>Steel</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450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AR</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81902018"/>
                  </a:ext>
                </a:extLst>
              </a:tr>
              <a:tr h="343535">
                <a:tc>
                  <a:txBody>
                    <a:bodyPr/>
                    <a:lstStyle/>
                    <a:p>
                      <a:pPr marL="90805">
                        <a:lnSpc>
                          <a:spcPct val="100000"/>
                        </a:lnSpc>
                        <a:spcBef>
                          <a:spcPts val="240"/>
                        </a:spcBef>
                      </a:pPr>
                      <a:r>
                        <a:rPr sz="1800" dirty="0">
                          <a:latin typeface="Calibri"/>
                          <a:cs typeface="Calibri"/>
                        </a:rPr>
                        <a:t>Nucor</a:t>
                      </a:r>
                      <a:r>
                        <a:rPr sz="1800" spc="-20" dirty="0">
                          <a:latin typeface="Calibri"/>
                          <a:cs typeface="Calibri"/>
                        </a:rPr>
                        <a:t> </a:t>
                      </a:r>
                      <a:r>
                        <a:rPr sz="1800" dirty="0">
                          <a:latin typeface="Calibri"/>
                          <a:cs typeface="Calibri"/>
                        </a:rPr>
                        <a:t>Berkeley</a:t>
                      </a:r>
                      <a:r>
                        <a:rPr sz="1800" spc="-10" dirty="0">
                          <a:latin typeface="Calibri"/>
                          <a:cs typeface="Calibri"/>
                        </a:rPr>
                        <a:t> </a:t>
                      </a:r>
                      <a:r>
                        <a:rPr sz="1800" dirty="0">
                          <a:latin typeface="Calibri"/>
                          <a:cs typeface="Calibri"/>
                        </a:rPr>
                        <a:t>Galv</a:t>
                      </a:r>
                      <a:r>
                        <a:rPr sz="1800" spc="-15" dirty="0">
                          <a:latin typeface="Calibri"/>
                          <a:cs typeface="Calibri"/>
                        </a:rPr>
                        <a:t> </a:t>
                      </a:r>
                      <a:r>
                        <a:rPr sz="1800" dirty="0">
                          <a:latin typeface="Calibri"/>
                          <a:cs typeface="Calibri"/>
                        </a:rPr>
                        <a:t>Line</a:t>
                      </a:r>
                      <a:r>
                        <a:rPr sz="1800" spc="5"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500,000</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dirty="0">
                          <a:latin typeface="Calibri"/>
                          <a:cs typeface="Calibri"/>
                        </a:rPr>
                        <a:t>Galvanized</a:t>
                      </a:r>
                      <a:r>
                        <a:rPr sz="1800" spc="-10" dirty="0">
                          <a:latin typeface="Calibri"/>
                          <a:cs typeface="Calibri"/>
                        </a:rPr>
                        <a:t> </a:t>
                      </a:r>
                      <a:r>
                        <a:rPr sz="1800" spc="-20" dirty="0">
                          <a:latin typeface="Calibri"/>
                          <a:cs typeface="Calibri"/>
                        </a:rPr>
                        <a:t>Sheet</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425</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6565">
                        <a:lnSpc>
                          <a:spcPct val="100000"/>
                        </a:lnSpc>
                        <a:spcBef>
                          <a:spcPts val="240"/>
                        </a:spcBef>
                      </a:pPr>
                      <a:r>
                        <a:rPr lang="en-US" sz="1800" dirty="0">
                          <a:latin typeface="Calibri"/>
                          <a:cs typeface="Calibri"/>
                        </a:rPr>
                        <a:t>NC</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extLst>
                  <a:ext uri="{0D108BD9-81ED-4DB2-BD59-A6C34878D82A}">
                    <a16:rowId xmlns:a16="http://schemas.microsoft.com/office/drawing/2014/main" val="274006281"/>
                  </a:ext>
                </a:extLst>
              </a:tr>
            </a:tbl>
          </a:graphicData>
        </a:graphic>
      </p:graphicFrame>
      <p:sp>
        <p:nvSpPr>
          <p:cNvPr id="7" name="object 6">
            <a:extLst>
              <a:ext uri="{FF2B5EF4-FFF2-40B4-BE49-F238E27FC236}">
                <a16:creationId xmlns:a16="http://schemas.microsoft.com/office/drawing/2014/main" id="{213B1A44-967B-87DB-9841-6866ECFD8E3C}"/>
              </a:ext>
            </a:extLst>
          </p:cNvPr>
          <p:cNvSpPr txBox="1"/>
          <p:nvPr/>
        </p:nvSpPr>
        <p:spPr>
          <a:xfrm>
            <a:off x="278788" y="5921406"/>
            <a:ext cx="2943806" cy="120418"/>
          </a:xfrm>
          <a:prstGeom prst="rect">
            <a:avLst/>
          </a:prstGeom>
        </p:spPr>
        <p:txBody>
          <a:bodyPr vert="horz" wrap="square" lIns="0" tIns="0" rIns="0" bIns="0" rtlCol="0">
            <a:spAutoFit/>
          </a:bodyPr>
          <a:lstStyle/>
          <a:p>
            <a:pPr marL="12700">
              <a:lnSpc>
                <a:spcPts val="865"/>
              </a:lnSpc>
            </a:pPr>
            <a:r>
              <a:rPr sz="1000" i="1" dirty="0">
                <a:latin typeface="Calibri"/>
                <a:cs typeface="Calibri"/>
              </a:rPr>
              <a:t>Source:</a:t>
            </a:r>
            <a:r>
              <a:rPr sz="1000" i="1" spc="-20" dirty="0">
                <a:latin typeface="Calibri"/>
                <a:cs typeface="Calibri"/>
              </a:rPr>
              <a:t> </a:t>
            </a:r>
            <a:r>
              <a:rPr sz="1000" i="1" dirty="0">
                <a:latin typeface="Calibri"/>
                <a:cs typeface="Calibri"/>
              </a:rPr>
              <a:t>Company</a:t>
            </a:r>
            <a:r>
              <a:rPr sz="1000" i="1" spc="-30" dirty="0">
                <a:latin typeface="Calibri"/>
                <a:cs typeface="Calibri"/>
              </a:rPr>
              <a:t> </a:t>
            </a:r>
            <a:r>
              <a:rPr sz="1000" i="1" spc="-10" dirty="0">
                <a:latin typeface="Calibri"/>
                <a:cs typeface="Calibri"/>
              </a:rPr>
              <a:t>announcements</a:t>
            </a:r>
            <a:r>
              <a:rPr lang="en-US" sz="1000" i="1" spc="-10" dirty="0">
                <a:latin typeface="Calibri"/>
                <a:cs typeface="Calibri"/>
              </a:rPr>
              <a:t>, AIST, IHS Markit</a:t>
            </a:r>
            <a:endParaRPr sz="1000" dirty="0">
              <a:latin typeface="Calibri"/>
              <a:cs typeface="Calibri"/>
            </a:endParaRPr>
          </a:p>
        </p:txBody>
      </p:sp>
      <p:sp>
        <p:nvSpPr>
          <p:cNvPr id="8" name="TextBox 7">
            <a:extLst>
              <a:ext uri="{FF2B5EF4-FFF2-40B4-BE49-F238E27FC236}">
                <a16:creationId xmlns:a16="http://schemas.microsoft.com/office/drawing/2014/main" id="{8A447627-FE01-437E-263B-4383DF273B3A}"/>
              </a:ext>
            </a:extLst>
          </p:cNvPr>
          <p:cNvSpPr txBox="1"/>
          <p:nvPr/>
        </p:nvSpPr>
        <p:spPr>
          <a:xfrm>
            <a:off x="9170633" y="5844771"/>
            <a:ext cx="3373515" cy="369332"/>
          </a:xfrm>
          <a:prstGeom prst="rect">
            <a:avLst/>
          </a:prstGeom>
          <a:noFill/>
        </p:spPr>
        <p:txBody>
          <a:bodyPr wrap="square" rtlCol="0">
            <a:spAutoFit/>
          </a:bodyPr>
          <a:lstStyle/>
          <a:p>
            <a:r>
              <a:rPr lang="en-US" sz="1800" spc="-75" baseline="25462" dirty="0">
                <a:latin typeface="Calibri"/>
                <a:cs typeface="Calibri"/>
              </a:rPr>
              <a:t>a – announced, u – underway, c - completed </a:t>
            </a:r>
            <a:endParaRPr lang="en-US" dirty="0"/>
          </a:p>
        </p:txBody>
      </p:sp>
      <p:sp>
        <p:nvSpPr>
          <p:cNvPr id="9" name="object 2">
            <a:extLst>
              <a:ext uri="{FF2B5EF4-FFF2-40B4-BE49-F238E27FC236}">
                <a16:creationId xmlns:a16="http://schemas.microsoft.com/office/drawing/2014/main" id="{3B88CD5B-05EF-4626-A275-EAA759659CD1}"/>
              </a:ext>
            </a:extLst>
          </p:cNvPr>
          <p:cNvSpPr txBox="1">
            <a:spLocks noGrp="1"/>
          </p:cNvSpPr>
          <p:nvPr>
            <p:ph type="title"/>
          </p:nvPr>
        </p:nvSpPr>
        <p:spPr>
          <a:xfrm>
            <a:off x="252243" y="67769"/>
            <a:ext cx="8297200" cy="717504"/>
          </a:xfrm>
          <a:prstGeom prst="rect">
            <a:avLst/>
          </a:prstGeom>
        </p:spPr>
        <p:txBody>
          <a:bodyPr vert="horz" wrap="square" lIns="0" tIns="100965" rIns="0" bIns="0" rtlCol="0">
            <a:spAutoFit/>
          </a:bodyPr>
          <a:lstStyle/>
          <a:p>
            <a:pPr marL="12700">
              <a:lnSpc>
                <a:spcPct val="100000"/>
              </a:lnSpc>
              <a:spcBef>
                <a:spcPts val="795"/>
              </a:spcBef>
            </a:pPr>
            <a:r>
              <a:rPr dirty="0"/>
              <a:t>Recent</a:t>
            </a:r>
            <a:r>
              <a:rPr spc="-55" dirty="0"/>
              <a:t> </a:t>
            </a:r>
            <a:r>
              <a:rPr dirty="0"/>
              <a:t>Investments</a:t>
            </a:r>
            <a:r>
              <a:rPr lang="en-US" dirty="0"/>
              <a:t> 2022-2025</a:t>
            </a:r>
            <a:endParaRPr spc="-20" dirty="0"/>
          </a:p>
        </p:txBody>
      </p:sp>
      <p:sp>
        <p:nvSpPr>
          <p:cNvPr id="5" name="Slide Number Placeholder 4">
            <a:extLst>
              <a:ext uri="{FF2B5EF4-FFF2-40B4-BE49-F238E27FC236}">
                <a16:creationId xmlns:a16="http://schemas.microsoft.com/office/drawing/2014/main" id="{0EB5F7DF-3ED1-9409-1EBE-9E2C9C5F2319}"/>
              </a:ext>
            </a:extLst>
          </p:cNvPr>
          <p:cNvSpPr>
            <a:spLocks noGrp="1"/>
          </p:cNvSpPr>
          <p:nvPr>
            <p:ph type="sldNum" sz="quarter" idx="12"/>
          </p:nvPr>
        </p:nvSpPr>
        <p:spPr>
          <a:xfrm>
            <a:off x="11478408" y="6412444"/>
            <a:ext cx="446892"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D942D7-5187-44A4-AF58-99898B7FE784}" type="slidenum">
              <a:rPr lang="en-US" smtClean="0"/>
              <a:pPr/>
              <a:t>5</a:t>
            </a:fld>
            <a:endParaRPr lang="en-US" dirty="0"/>
          </a:p>
        </p:txBody>
      </p:sp>
      <p:sp>
        <p:nvSpPr>
          <p:cNvPr id="3" name="Date Placeholder 1">
            <a:extLst>
              <a:ext uri="{FF2B5EF4-FFF2-40B4-BE49-F238E27FC236}">
                <a16:creationId xmlns:a16="http://schemas.microsoft.com/office/drawing/2014/main" id="{99EBC92D-1B95-662B-F291-63F175281D25}"/>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323" y="-51679"/>
            <a:ext cx="7605393" cy="717504"/>
          </a:xfrm>
          <a:prstGeom prst="rect">
            <a:avLst/>
          </a:prstGeom>
        </p:spPr>
        <p:txBody>
          <a:bodyPr vert="horz" wrap="square" lIns="0" tIns="100965" rIns="0" bIns="0" rtlCol="0">
            <a:spAutoFit/>
          </a:bodyPr>
          <a:lstStyle/>
          <a:p>
            <a:pPr marL="12700">
              <a:lnSpc>
                <a:spcPct val="100000"/>
              </a:lnSpc>
              <a:spcBef>
                <a:spcPts val="795"/>
              </a:spcBef>
            </a:pPr>
            <a:r>
              <a:rPr dirty="0"/>
              <a:t>Recent</a:t>
            </a:r>
            <a:r>
              <a:rPr spc="-55" dirty="0"/>
              <a:t> </a:t>
            </a:r>
            <a:r>
              <a:rPr dirty="0"/>
              <a:t>Investments</a:t>
            </a:r>
            <a:r>
              <a:rPr lang="en-US" dirty="0"/>
              <a:t> 2022-2025</a:t>
            </a:r>
            <a:endParaRPr spc="-20" dirty="0"/>
          </a:p>
        </p:txBody>
      </p:sp>
      <p:graphicFrame>
        <p:nvGraphicFramePr>
          <p:cNvPr id="4" name="object 4"/>
          <p:cNvGraphicFramePr>
            <a:graphicFrameLocks noGrp="1"/>
          </p:cNvGraphicFramePr>
          <p:nvPr/>
        </p:nvGraphicFramePr>
        <p:xfrm>
          <a:off x="130403" y="785273"/>
          <a:ext cx="11931194" cy="4966335"/>
        </p:xfrm>
        <a:graphic>
          <a:graphicData uri="http://schemas.openxmlformats.org/drawingml/2006/table">
            <a:tbl>
              <a:tblPr firstRow="1" bandRow="1">
                <a:tableStyleId>{2D5ABB26-0587-4C30-8999-92F81FD0307C}</a:tableStyleId>
              </a:tblPr>
              <a:tblGrid>
                <a:gridCol w="3629676">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202016">
                  <a:extLst>
                    <a:ext uri="{9D8B030D-6E8A-4147-A177-3AD203B41FA5}">
                      <a16:colId xmlns:a16="http://schemas.microsoft.com/office/drawing/2014/main" val="20003"/>
                    </a:ext>
                  </a:extLst>
                </a:gridCol>
                <a:gridCol w="1033833">
                  <a:extLst>
                    <a:ext uri="{9D8B030D-6E8A-4147-A177-3AD203B41FA5}">
                      <a16:colId xmlns:a16="http://schemas.microsoft.com/office/drawing/2014/main" val="2800259405"/>
                    </a:ext>
                  </a:extLst>
                </a:gridCol>
                <a:gridCol w="1484269">
                  <a:extLst>
                    <a:ext uri="{9D8B030D-6E8A-4147-A177-3AD203B41FA5}">
                      <a16:colId xmlns:a16="http://schemas.microsoft.com/office/drawing/2014/main" val="2784609722"/>
                    </a:ext>
                  </a:extLst>
                </a:gridCol>
              </a:tblGrid>
              <a:tr h="365760">
                <a:tc>
                  <a:txBody>
                    <a:bodyPr/>
                    <a:lstStyle/>
                    <a:p>
                      <a:pPr algn="ctr">
                        <a:lnSpc>
                          <a:spcPct val="100000"/>
                        </a:lnSpc>
                        <a:spcBef>
                          <a:spcPts val="240"/>
                        </a:spcBef>
                      </a:pPr>
                      <a:r>
                        <a:rPr sz="1800" b="1" spc="-10" dirty="0">
                          <a:solidFill>
                            <a:srgbClr val="FFFFFF"/>
                          </a:solidFill>
                          <a:latin typeface="Calibri"/>
                          <a:cs typeface="Calibri"/>
                        </a:rPr>
                        <a:t>Project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240"/>
                        </a:spcBef>
                      </a:pPr>
                      <a:r>
                        <a:rPr sz="1800" b="1" spc="-10" dirty="0">
                          <a:solidFill>
                            <a:srgbClr val="FFFFFF"/>
                          </a:solidFill>
                          <a:latin typeface="Calibri"/>
                          <a:cs typeface="Calibri"/>
                        </a:rPr>
                        <a:t>Capacity</a:t>
                      </a:r>
                      <a:r>
                        <a:rPr lang="en-US" sz="1800" b="1" spc="-10" dirty="0">
                          <a:solidFill>
                            <a:srgbClr val="FFFFFF"/>
                          </a:solidFill>
                          <a:latin typeface="Calibri"/>
                          <a:cs typeface="Calibri"/>
                        </a:rPr>
                        <a:t> (Tons)</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marL="635" algn="ctr">
                        <a:lnSpc>
                          <a:spcPct val="100000"/>
                        </a:lnSpc>
                        <a:spcBef>
                          <a:spcPts val="240"/>
                        </a:spcBef>
                      </a:pPr>
                      <a:r>
                        <a:rPr sz="1800" b="1" spc="-10" dirty="0">
                          <a:solidFill>
                            <a:srgbClr val="FFFFFF"/>
                          </a:solidFill>
                          <a:latin typeface="Calibri"/>
                          <a:cs typeface="Calibri"/>
                        </a:rPr>
                        <a:t>Product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240"/>
                        </a:spcBef>
                      </a:pPr>
                      <a:r>
                        <a:rPr lang="en-US" sz="1800" b="1" spc="-20" dirty="0">
                          <a:solidFill>
                            <a:srgbClr val="FFFFFF"/>
                          </a:solidFill>
                          <a:latin typeface="Calibri"/>
                          <a:cs typeface="Calibri"/>
                        </a:rPr>
                        <a:t>Est. </a:t>
                      </a:r>
                      <a:r>
                        <a:rPr sz="1800" b="1" spc="-20" dirty="0">
                          <a:solidFill>
                            <a:srgbClr val="FFFFFF"/>
                          </a:solidFill>
                          <a:latin typeface="Calibri"/>
                          <a:cs typeface="Calibri"/>
                        </a:rPr>
                        <a:t>Cost</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4F81BD"/>
                    </a:solidFill>
                  </a:tcPr>
                </a:tc>
                <a:tc>
                  <a:txBody>
                    <a:bodyPr/>
                    <a:lstStyle/>
                    <a:p>
                      <a:pPr algn="ctr">
                        <a:lnSpc>
                          <a:spcPct val="100000"/>
                        </a:lnSpc>
                        <a:spcBef>
                          <a:spcPts val="240"/>
                        </a:spcBef>
                      </a:pPr>
                      <a:r>
                        <a:rPr lang="en-US" sz="1800" b="1" dirty="0">
                          <a:solidFill>
                            <a:schemeClr val="bg1"/>
                          </a:solidFill>
                          <a:latin typeface="Calibri"/>
                          <a:cs typeface="Calibri"/>
                        </a:rPr>
                        <a:t>Est. Start Date</a:t>
                      </a:r>
                      <a:endParaRPr sz="1800" b="1" dirty="0">
                        <a:solidFill>
                          <a:schemeClr val="bg1"/>
                        </a:solidFill>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tc>
                  <a:txBody>
                    <a:bodyPr/>
                    <a:lstStyle/>
                    <a:p>
                      <a:pPr algn="ctr">
                        <a:lnSpc>
                          <a:spcPct val="100000"/>
                        </a:lnSpc>
                        <a:spcBef>
                          <a:spcPts val="240"/>
                        </a:spcBef>
                      </a:pPr>
                      <a:r>
                        <a:rPr lang="en-US" sz="1800" b="1" dirty="0">
                          <a:solidFill>
                            <a:schemeClr val="bg1"/>
                          </a:solidFill>
                          <a:latin typeface="Calibri"/>
                          <a:cs typeface="Calibri"/>
                        </a:rPr>
                        <a:t>Location</a:t>
                      </a:r>
                      <a:endParaRPr sz="1800" b="1" dirty="0">
                        <a:solidFill>
                          <a:schemeClr val="bg1"/>
                        </a:solidFill>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65760">
                <a:tc>
                  <a:txBody>
                    <a:bodyPr/>
                    <a:lstStyle/>
                    <a:p>
                      <a:pPr marL="90805">
                        <a:lnSpc>
                          <a:spcPct val="100000"/>
                        </a:lnSpc>
                        <a:spcBef>
                          <a:spcPts val="240"/>
                        </a:spcBef>
                      </a:pPr>
                      <a:r>
                        <a:rPr sz="1800" dirty="0">
                          <a:latin typeface="Calibri"/>
                          <a:cs typeface="Calibri"/>
                        </a:rPr>
                        <a:t>Nucor</a:t>
                      </a:r>
                      <a:r>
                        <a:rPr sz="1800" spc="-20" dirty="0">
                          <a:latin typeface="Calibri"/>
                          <a:cs typeface="Calibri"/>
                        </a:rPr>
                        <a:t> </a:t>
                      </a:r>
                      <a:r>
                        <a:rPr sz="1800" dirty="0">
                          <a:latin typeface="Calibri"/>
                          <a:cs typeface="Calibri"/>
                        </a:rPr>
                        <a:t>Berkeley</a:t>
                      </a:r>
                      <a:r>
                        <a:rPr sz="1800" spc="-10" dirty="0">
                          <a:latin typeface="Calibri"/>
                          <a:cs typeface="Calibri"/>
                        </a:rPr>
                        <a:t> </a:t>
                      </a:r>
                      <a:r>
                        <a:rPr sz="1800" dirty="0">
                          <a:latin typeface="Calibri"/>
                          <a:cs typeface="Calibri"/>
                        </a:rPr>
                        <a:t>Galv</a:t>
                      </a:r>
                      <a:r>
                        <a:rPr sz="1800" spc="-15" dirty="0">
                          <a:latin typeface="Calibri"/>
                          <a:cs typeface="Calibri"/>
                        </a:rPr>
                        <a:t> </a:t>
                      </a:r>
                      <a:r>
                        <a:rPr sz="1800" dirty="0">
                          <a:latin typeface="Calibri"/>
                          <a:cs typeface="Calibri"/>
                        </a:rPr>
                        <a:t>Line</a:t>
                      </a:r>
                      <a:r>
                        <a:rPr sz="1800" spc="5"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500,000</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algn="ctr">
                        <a:lnSpc>
                          <a:spcPct val="100000"/>
                        </a:lnSpc>
                        <a:spcBef>
                          <a:spcPts val="240"/>
                        </a:spcBef>
                      </a:pPr>
                      <a:r>
                        <a:rPr sz="1800" dirty="0">
                          <a:latin typeface="Calibri"/>
                          <a:cs typeface="Calibri"/>
                        </a:rPr>
                        <a:t>Galvanized</a:t>
                      </a:r>
                      <a:r>
                        <a:rPr sz="1800" spc="-10" dirty="0">
                          <a:latin typeface="Calibri"/>
                          <a:cs typeface="Calibri"/>
                        </a:rPr>
                        <a:t> </a:t>
                      </a:r>
                      <a:r>
                        <a:rPr sz="1800" spc="-20" dirty="0">
                          <a:latin typeface="Calibri"/>
                          <a:cs typeface="Calibri"/>
                        </a:rPr>
                        <a:t>Sheet</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425</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AR</a:t>
                      </a:r>
                      <a:endParaRPr sz="1800" dirty="0">
                        <a:latin typeface="Calibri"/>
                        <a:cs typeface="Calibri"/>
                      </a:endParaRPr>
                    </a:p>
                  </a:txBody>
                  <a:tcPr marL="0" marR="0" marT="3048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365125">
                <a:tc>
                  <a:txBody>
                    <a:bodyPr/>
                    <a:lstStyle/>
                    <a:p>
                      <a:pPr marL="90805">
                        <a:lnSpc>
                          <a:spcPct val="100000"/>
                        </a:lnSpc>
                        <a:spcBef>
                          <a:spcPts val="240"/>
                        </a:spcBef>
                      </a:pPr>
                      <a:r>
                        <a:rPr sz="1800" dirty="0">
                          <a:latin typeface="Calibri"/>
                          <a:cs typeface="Calibri"/>
                        </a:rPr>
                        <a:t>Nucor</a:t>
                      </a:r>
                      <a:r>
                        <a:rPr sz="1800" spc="-40" dirty="0">
                          <a:latin typeface="Calibri"/>
                          <a:cs typeface="Calibri"/>
                        </a:rPr>
                        <a:t> </a:t>
                      </a:r>
                      <a:r>
                        <a:rPr sz="1800" dirty="0">
                          <a:latin typeface="Calibri"/>
                          <a:cs typeface="Calibri"/>
                        </a:rPr>
                        <a:t>Crawfordsville</a:t>
                      </a:r>
                      <a:r>
                        <a:rPr sz="1800" spc="-20" dirty="0">
                          <a:latin typeface="Calibri"/>
                          <a:cs typeface="Calibri"/>
                        </a:rPr>
                        <a:t> </a:t>
                      </a:r>
                      <a:r>
                        <a:rPr sz="1800" dirty="0">
                          <a:latin typeface="Calibri"/>
                          <a:cs typeface="Calibri"/>
                        </a:rPr>
                        <a:t>Modernization</a:t>
                      </a:r>
                      <a:r>
                        <a:rPr sz="1800" spc="10"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pPr>
                      <a:r>
                        <a:rPr lang="en-US" sz="1700" dirty="0">
                          <a:latin typeface="Calibri" panose="020F0502020204030204" pitchFamily="34" charset="0"/>
                          <a:cs typeface="Calibri" panose="020F0502020204030204" pitchFamily="34" charset="0"/>
                        </a:rPr>
                        <a:t>NA</a:t>
                      </a:r>
                      <a:endParaRPr sz="1700" dirty="0">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dirty="0">
                          <a:latin typeface="Calibri"/>
                          <a:cs typeface="Calibri"/>
                        </a:rPr>
                        <a:t>Sheet/Galv.</a:t>
                      </a:r>
                      <a:r>
                        <a:rPr sz="1800" spc="-10" dirty="0">
                          <a:latin typeface="Calibri"/>
                          <a:cs typeface="Calibri"/>
                        </a:rPr>
                        <a:t> Sheet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400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240"/>
                        </a:spcBef>
                      </a:pPr>
                      <a:r>
                        <a:rPr lang="en-US" sz="1800" dirty="0">
                          <a:latin typeface="Calibri"/>
                          <a:cs typeface="Calibri"/>
                        </a:rPr>
                        <a:t>IN</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365760">
                <a:tc>
                  <a:txBody>
                    <a:bodyPr/>
                    <a:lstStyle/>
                    <a:p>
                      <a:pPr marL="90805">
                        <a:lnSpc>
                          <a:spcPct val="100000"/>
                        </a:lnSpc>
                        <a:spcBef>
                          <a:spcPts val="240"/>
                        </a:spcBef>
                      </a:pPr>
                      <a:r>
                        <a:rPr sz="1800" dirty="0">
                          <a:latin typeface="Calibri"/>
                          <a:cs typeface="Calibri"/>
                        </a:rPr>
                        <a:t>Nucor Lexington</a:t>
                      </a:r>
                      <a:r>
                        <a:rPr sz="1800" spc="5" dirty="0">
                          <a:latin typeface="Calibri"/>
                          <a:cs typeface="Calibri"/>
                        </a:rPr>
                        <a:t> </a:t>
                      </a:r>
                      <a:r>
                        <a:rPr sz="1800" spc="-10" dirty="0">
                          <a:latin typeface="Calibri"/>
                          <a:cs typeface="Calibri"/>
                        </a:rPr>
                        <a:t>Micro-</a:t>
                      </a:r>
                      <a:r>
                        <a:rPr sz="1800" dirty="0">
                          <a:latin typeface="Calibri"/>
                          <a:cs typeface="Calibri"/>
                        </a:rPr>
                        <a:t>Mill</a:t>
                      </a:r>
                      <a:r>
                        <a:rPr sz="1800" spc="25"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430,000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635" algn="ctr">
                        <a:lnSpc>
                          <a:spcPct val="100000"/>
                        </a:lnSpc>
                        <a:spcBef>
                          <a:spcPts val="240"/>
                        </a:spcBef>
                      </a:pPr>
                      <a:r>
                        <a:rPr sz="1800" spc="-10" dirty="0">
                          <a:latin typeface="Calibri"/>
                          <a:cs typeface="Calibri"/>
                        </a:rPr>
                        <a:t>Rebar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350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NC</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65760">
                <a:tc>
                  <a:txBody>
                    <a:bodyPr/>
                    <a:lstStyle/>
                    <a:p>
                      <a:pPr marL="90805">
                        <a:lnSpc>
                          <a:spcPct val="100000"/>
                        </a:lnSpc>
                        <a:spcBef>
                          <a:spcPts val="240"/>
                        </a:spcBef>
                      </a:pPr>
                      <a:r>
                        <a:rPr sz="1800" dirty="0">
                          <a:latin typeface="Calibri"/>
                          <a:cs typeface="Calibri"/>
                        </a:rPr>
                        <a:t>Pacific</a:t>
                      </a:r>
                      <a:r>
                        <a:rPr sz="1800" spc="5" dirty="0">
                          <a:latin typeface="Calibri"/>
                          <a:cs typeface="Calibri"/>
                        </a:rPr>
                        <a:t> </a:t>
                      </a:r>
                      <a:r>
                        <a:rPr sz="1800" dirty="0">
                          <a:latin typeface="Calibri"/>
                          <a:cs typeface="Calibri"/>
                        </a:rPr>
                        <a:t>Steel</a:t>
                      </a:r>
                      <a:r>
                        <a:rPr sz="1800" spc="-10" dirty="0">
                          <a:latin typeface="Calibri"/>
                          <a:cs typeface="Calibri"/>
                        </a:rPr>
                        <a:t> </a:t>
                      </a:r>
                      <a:r>
                        <a:rPr sz="1800" dirty="0">
                          <a:latin typeface="Calibri"/>
                          <a:cs typeface="Calibri"/>
                        </a:rPr>
                        <a:t>Mojave</a:t>
                      </a:r>
                      <a:r>
                        <a:rPr sz="1800" spc="-5" dirty="0">
                          <a:latin typeface="Calibri"/>
                          <a:cs typeface="Calibri"/>
                        </a:rPr>
                        <a:t> </a:t>
                      </a:r>
                      <a:r>
                        <a:rPr sz="1800" spc="-10" dirty="0">
                          <a:latin typeface="Calibri"/>
                          <a:cs typeface="Calibri"/>
                        </a:rPr>
                        <a:t>Micro-</a:t>
                      </a:r>
                      <a:r>
                        <a:rPr sz="1800" dirty="0">
                          <a:latin typeface="Calibri"/>
                          <a:cs typeface="Calibri"/>
                        </a:rPr>
                        <a:t>Mill</a:t>
                      </a:r>
                      <a:r>
                        <a:rPr sz="1800" spc="25"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spc="-10" dirty="0">
                          <a:latin typeface="Calibri"/>
                          <a:cs typeface="Calibri"/>
                        </a:rPr>
                        <a:t>380,000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635" algn="ctr">
                        <a:lnSpc>
                          <a:spcPct val="100000"/>
                        </a:lnSpc>
                        <a:spcBef>
                          <a:spcPts val="240"/>
                        </a:spcBef>
                      </a:pPr>
                      <a:r>
                        <a:rPr sz="1800" spc="-10" dirty="0">
                          <a:latin typeface="Calibri"/>
                          <a:cs typeface="Calibri"/>
                        </a:rPr>
                        <a:t>Rebar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350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TBD</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240"/>
                        </a:spcBef>
                      </a:pPr>
                      <a:r>
                        <a:rPr lang="en-US" sz="1800" dirty="0">
                          <a:latin typeface="Calibri"/>
                          <a:cs typeface="Calibri"/>
                        </a:rPr>
                        <a:t>CA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365760">
                <a:tc>
                  <a:txBody>
                    <a:bodyPr/>
                    <a:lstStyle/>
                    <a:p>
                      <a:pPr marL="90805">
                        <a:lnSpc>
                          <a:spcPct val="100000"/>
                        </a:lnSpc>
                        <a:spcBef>
                          <a:spcPts val="240"/>
                        </a:spcBef>
                      </a:pPr>
                      <a:r>
                        <a:rPr sz="1800" dirty="0">
                          <a:latin typeface="Calibri"/>
                          <a:cs typeface="Calibri"/>
                        </a:rPr>
                        <a:t>Nucor</a:t>
                      </a:r>
                      <a:r>
                        <a:rPr sz="1800" spc="-35" dirty="0">
                          <a:latin typeface="Calibri"/>
                          <a:cs typeface="Calibri"/>
                        </a:rPr>
                        <a:t> </a:t>
                      </a:r>
                      <a:r>
                        <a:rPr sz="1800" dirty="0">
                          <a:latin typeface="Calibri"/>
                          <a:cs typeface="Calibri"/>
                        </a:rPr>
                        <a:t>Berkeley</a:t>
                      </a:r>
                      <a:r>
                        <a:rPr sz="1800" spc="-25" dirty="0">
                          <a:latin typeface="Calibri"/>
                          <a:cs typeface="Calibri"/>
                        </a:rPr>
                        <a:t> </a:t>
                      </a:r>
                      <a:r>
                        <a:rPr sz="1800" dirty="0">
                          <a:latin typeface="Calibri"/>
                          <a:cs typeface="Calibri"/>
                        </a:rPr>
                        <a:t>Modernization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lang="en-US" sz="1800" dirty="0">
                          <a:latin typeface="Calibri"/>
                          <a:cs typeface="Calibri"/>
                        </a:rPr>
                        <a:t>NA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Sheet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7200">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200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7200"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7200">
                        <a:lnSpc>
                          <a:spcPct val="100000"/>
                        </a:lnSpc>
                        <a:spcBef>
                          <a:spcPts val="240"/>
                        </a:spcBef>
                      </a:pPr>
                      <a:r>
                        <a:rPr lang="en-US" sz="1800" dirty="0">
                          <a:latin typeface="Calibri"/>
                          <a:cs typeface="Calibri"/>
                        </a:rPr>
                        <a:t>NC</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365125">
                <a:tc>
                  <a:txBody>
                    <a:bodyPr/>
                    <a:lstStyle/>
                    <a:p>
                      <a:pPr marL="91440">
                        <a:lnSpc>
                          <a:spcPct val="100000"/>
                        </a:lnSpc>
                        <a:spcBef>
                          <a:spcPts val="240"/>
                        </a:spcBef>
                      </a:pPr>
                      <a:r>
                        <a:rPr sz="1800" dirty="0">
                          <a:latin typeface="Calibri"/>
                          <a:cs typeface="Calibri"/>
                        </a:rPr>
                        <a:t>CMC</a:t>
                      </a:r>
                      <a:r>
                        <a:rPr sz="1800" spc="5" dirty="0">
                          <a:latin typeface="Calibri"/>
                          <a:cs typeface="Calibri"/>
                        </a:rPr>
                        <a:t> </a:t>
                      </a:r>
                      <a:r>
                        <a:rPr sz="1800" dirty="0">
                          <a:latin typeface="Calibri"/>
                          <a:cs typeface="Calibri"/>
                        </a:rPr>
                        <a:t>Arizona</a:t>
                      </a:r>
                      <a:r>
                        <a:rPr sz="1800" spc="10" dirty="0">
                          <a:latin typeface="Calibri"/>
                          <a:cs typeface="Calibri"/>
                        </a:rPr>
                        <a:t> </a:t>
                      </a:r>
                      <a:r>
                        <a:rPr sz="1800" dirty="0">
                          <a:latin typeface="Calibri"/>
                          <a:cs typeface="Calibri"/>
                        </a:rPr>
                        <a:t>2 </a:t>
                      </a:r>
                      <a:r>
                        <a:rPr sz="1800" spc="-10" dirty="0">
                          <a:latin typeface="Calibri"/>
                          <a:cs typeface="Calibri"/>
                        </a:rPr>
                        <a:t>Micro-</a:t>
                      </a:r>
                      <a:r>
                        <a:rPr sz="1800" dirty="0">
                          <a:latin typeface="Calibri"/>
                          <a:cs typeface="Calibri"/>
                        </a:rPr>
                        <a:t>Mill</a:t>
                      </a:r>
                      <a:r>
                        <a:rPr sz="1800" spc="30" dirty="0">
                          <a:latin typeface="Calibri"/>
                          <a:cs typeface="Calibri"/>
                        </a:rPr>
                        <a:t> </a:t>
                      </a:r>
                      <a:r>
                        <a:rPr sz="1800" spc="-37" baseline="25462" dirty="0">
                          <a:latin typeface="Calibri"/>
                          <a:cs typeface="Calibri"/>
                        </a:rPr>
                        <a:t>u/c</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spc="-10" dirty="0">
                          <a:latin typeface="Calibri"/>
                          <a:cs typeface="Calibri"/>
                        </a:rPr>
                        <a:t>500,000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635" algn="ctr">
                        <a:lnSpc>
                          <a:spcPct val="100000"/>
                        </a:lnSpc>
                        <a:spcBef>
                          <a:spcPts val="240"/>
                        </a:spcBef>
                      </a:pPr>
                      <a:r>
                        <a:rPr sz="1800" dirty="0">
                          <a:latin typeface="Calibri"/>
                          <a:cs typeface="Calibri"/>
                        </a:rPr>
                        <a:t>Rebar/Merchant</a:t>
                      </a:r>
                      <a:r>
                        <a:rPr sz="1800" spc="-15" dirty="0">
                          <a:latin typeface="Calibri"/>
                          <a:cs typeface="Calibri"/>
                        </a:rPr>
                        <a:t> </a:t>
                      </a:r>
                      <a:r>
                        <a:rPr sz="1800" spc="-25" dirty="0">
                          <a:latin typeface="Calibri"/>
                          <a:cs typeface="Calibri"/>
                        </a:rPr>
                        <a:t>Bar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300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2023</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240"/>
                        </a:spcBef>
                      </a:pPr>
                      <a:r>
                        <a:rPr lang="en-US" sz="1800" dirty="0">
                          <a:latin typeface="Calibri"/>
                          <a:cs typeface="Calibri"/>
                        </a:rPr>
                        <a:t>AZ</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365760">
                <a:tc>
                  <a:txBody>
                    <a:bodyPr/>
                    <a:lstStyle/>
                    <a:p>
                      <a:pPr marL="90805">
                        <a:lnSpc>
                          <a:spcPct val="100000"/>
                        </a:lnSpc>
                        <a:spcBef>
                          <a:spcPts val="240"/>
                        </a:spcBef>
                      </a:pPr>
                      <a:r>
                        <a:rPr sz="1800" dirty="0">
                          <a:latin typeface="Calibri"/>
                          <a:cs typeface="Calibri"/>
                        </a:rPr>
                        <a:t>CMC</a:t>
                      </a:r>
                      <a:r>
                        <a:rPr sz="1800" spc="5" dirty="0">
                          <a:latin typeface="Calibri"/>
                          <a:cs typeface="Calibri"/>
                        </a:rPr>
                        <a:t> </a:t>
                      </a:r>
                      <a:r>
                        <a:rPr sz="1800" dirty="0">
                          <a:latin typeface="Calibri"/>
                          <a:cs typeface="Calibri"/>
                        </a:rPr>
                        <a:t>W. Va. </a:t>
                      </a:r>
                      <a:r>
                        <a:rPr sz="1800" spc="-10" dirty="0">
                          <a:latin typeface="Calibri"/>
                          <a:cs typeface="Calibri"/>
                        </a:rPr>
                        <a:t>Micro-</a:t>
                      </a:r>
                      <a:r>
                        <a:rPr sz="1800" dirty="0">
                          <a:latin typeface="Calibri"/>
                          <a:cs typeface="Calibri"/>
                        </a:rPr>
                        <a:t>Mill</a:t>
                      </a:r>
                      <a:r>
                        <a:rPr sz="1800" spc="30" dirty="0">
                          <a:latin typeface="Calibri"/>
                          <a:cs typeface="Calibri"/>
                        </a:rPr>
                        <a:t> </a:t>
                      </a:r>
                      <a:r>
                        <a:rPr sz="1800" spc="-75" baseline="25462" dirty="0">
                          <a:latin typeface="Calibri"/>
                          <a:cs typeface="Calibri"/>
                        </a:rPr>
                        <a:t>a</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500,000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25" dirty="0">
                          <a:latin typeface="Calibri"/>
                          <a:cs typeface="Calibri"/>
                        </a:rPr>
                        <a:t>Bar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450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2025</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WV</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365125">
                <a:tc>
                  <a:txBody>
                    <a:bodyPr/>
                    <a:lstStyle/>
                    <a:p>
                      <a:pPr marL="90805">
                        <a:lnSpc>
                          <a:spcPct val="100000"/>
                        </a:lnSpc>
                        <a:spcBef>
                          <a:spcPts val="240"/>
                        </a:spcBef>
                      </a:pPr>
                      <a:r>
                        <a:rPr sz="1800" dirty="0">
                          <a:latin typeface="Calibri"/>
                          <a:cs typeface="Calibri"/>
                        </a:rPr>
                        <a:t>US</a:t>
                      </a:r>
                      <a:r>
                        <a:rPr sz="1800" spc="-15" dirty="0">
                          <a:latin typeface="Calibri"/>
                          <a:cs typeface="Calibri"/>
                        </a:rPr>
                        <a:t> </a:t>
                      </a:r>
                      <a:r>
                        <a:rPr sz="1800" dirty="0">
                          <a:latin typeface="Calibri"/>
                          <a:cs typeface="Calibri"/>
                        </a:rPr>
                        <a:t>Steel/Big</a:t>
                      </a:r>
                      <a:r>
                        <a:rPr sz="1800" spc="-10" dirty="0">
                          <a:latin typeface="Calibri"/>
                          <a:cs typeface="Calibri"/>
                        </a:rPr>
                        <a:t> </a:t>
                      </a:r>
                      <a:r>
                        <a:rPr sz="1800" dirty="0">
                          <a:latin typeface="Calibri"/>
                          <a:cs typeface="Calibri"/>
                        </a:rPr>
                        <a:t>River</a:t>
                      </a:r>
                      <a:r>
                        <a:rPr sz="1800" spc="-10" dirty="0">
                          <a:latin typeface="Calibri"/>
                          <a:cs typeface="Calibri"/>
                        </a:rPr>
                        <a:t> </a:t>
                      </a:r>
                      <a:r>
                        <a:rPr sz="1800" dirty="0">
                          <a:latin typeface="Calibri"/>
                          <a:cs typeface="Calibri"/>
                        </a:rPr>
                        <a:t>Galvanizing Line</a:t>
                      </a:r>
                      <a:r>
                        <a:rPr sz="1800" spc="15" dirty="0">
                          <a:latin typeface="Calibri"/>
                          <a:cs typeface="Calibri"/>
                        </a:rPr>
                        <a:t> </a:t>
                      </a:r>
                      <a:r>
                        <a:rPr sz="1800" spc="-89"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spc="-10" dirty="0">
                          <a:latin typeface="Calibri"/>
                          <a:cs typeface="Calibri"/>
                        </a:rPr>
                        <a:t>325,000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dirty="0">
                          <a:latin typeface="Calibri"/>
                          <a:cs typeface="Calibri"/>
                        </a:rPr>
                        <a:t>Galv./</a:t>
                      </a:r>
                      <a:r>
                        <a:rPr sz="1800" spc="-5" dirty="0">
                          <a:latin typeface="Calibri"/>
                          <a:cs typeface="Calibri"/>
                        </a:rPr>
                        <a:t> </a:t>
                      </a:r>
                      <a:r>
                        <a:rPr sz="1800" spc="-10" dirty="0">
                          <a:latin typeface="Calibri"/>
                          <a:cs typeface="Calibri"/>
                        </a:rPr>
                        <a:t>Galvalume</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280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240"/>
                        </a:spcBef>
                      </a:pPr>
                      <a:r>
                        <a:rPr lang="en-US" sz="1800" dirty="0">
                          <a:latin typeface="Calibri"/>
                          <a:cs typeface="Calibri"/>
                        </a:rPr>
                        <a:t>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365760">
                <a:tc>
                  <a:txBody>
                    <a:bodyPr/>
                    <a:lstStyle/>
                    <a:p>
                      <a:pPr marL="90805">
                        <a:lnSpc>
                          <a:spcPct val="100000"/>
                        </a:lnSpc>
                        <a:spcBef>
                          <a:spcPts val="240"/>
                        </a:spcBef>
                      </a:pPr>
                      <a:r>
                        <a:rPr sz="1800" dirty="0">
                          <a:latin typeface="Calibri"/>
                          <a:cs typeface="Calibri"/>
                        </a:rPr>
                        <a:t>SDI</a:t>
                      </a:r>
                      <a:r>
                        <a:rPr sz="1800" spc="-15" dirty="0">
                          <a:latin typeface="Calibri"/>
                          <a:cs typeface="Calibri"/>
                        </a:rPr>
                        <a:t> </a:t>
                      </a:r>
                      <a:r>
                        <a:rPr sz="1800" dirty="0">
                          <a:latin typeface="Calibri"/>
                          <a:cs typeface="Calibri"/>
                        </a:rPr>
                        <a:t>Sinton</a:t>
                      </a:r>
                      <a:r>
                        <a:rPr sz="1800" spc="5" dirty="0">
                          <a:latin typeface="Calibri"/>
                          <a:cs typeface="Calibri"/>
                        </a:rPr>
                        <a:t> </a:t>
                      </a:r>
                      <a:r>
                        <a:rPr sz="1800" dirty="0">
                          <a:latin typeface="Calibri"/>
                          <a:cs typeface="Calibri"/>
                        </a:rPr>
                        <a:t>Galv/Paint</a:t>
                      </a:r>
                      <a:r>
                        <a:rPr sz="1800" spc="-10" dirty="0">
                          <a:latin typeface="Calibri"/>
                          <a:cs typeface="Calibri"/>
                        </a:rPr>
                        <a:t> </a:t>
                      </a:r>
                      <a:r>
                        <a:rPr sz="1800" dirty="0">
                          <a:latin typeface="Calibri"/>
                          <a:cs typeface="Calibri"/>
                        </a:rPr>
                        <a:t>Combo </a:t>
                      </a:r>
                      <a:r>
                        <a:rPr sz="1800" spc="-75"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540,000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dirty="0">
                          <a:latin typeface="Calibri"/>
                          <a:cs typeface="Calibri"/>
                        </a:rPr>
                        <a:t>Coated </a:t>
                      </a:r>
                      <a:r>
                        <a:rPr sz="1800" spc="-10" dirty="0">
                          <a:latin typeface="Calibri"/>
                          <a:cs typeface="Calibri"/>
                        </a:rPr>
                        <a:t>Sheet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225</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TX</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365760">
                <a:tc>
                  <a:txBody>
                    <a:bodyPr/>
                    <a:lstStyle/>
                    <a:p>
                      <a:pPr marL="90805">
                        <a:lnSpc>
                          <a:spcPct val="100000"/>
                        </a:lnSpc>
                        <a:spcBef>
                          <a:spcPts val="240"/>
                        </a:spcBef>
                      </a:pPr>
                      <a:r>
                        <a:rPr sz="1800" dirty="0">
                          <a:latin typeface="Calibri"/>
                          <a:cs typeface="Calibri"/>
                        </a:rPr>
                        <a:t>SDI</a:t>
                      </a:r>
                      <a:r>
                        <a:rPr sz="1800" spc="-20" dirty="0">
                          <a:latin typeface="Calibri"/>
                          <a:cs typeface="Calibri"/>
                        </a:rPr>
                        <a:t> </a:t>
                      </a:r>
                      <a:r>
                        <a:rPr sz="1800" dirty="0">
                          <a:latin typeface="Calibri"/>
                          <a:cs typeface="Calibri"/>
                        </a:rPr>
                        <a:t>Heartland</a:t>
                      </a:r>
                      <a:r>
                        <a:rPr sz="1800" spc="10" dirty="0">
                          <a:latin typeface="Calibri"/>
                          <a:cs typeface="Calibri"/>
                        </a:rPr>
                        <a:t> </a:t>
                      </a:r>
                      <a:r>
                        <a:rPr sz="1800" dirty="0">
                          <a:latin typeface="Calibri"/>
                          <a:cs typeface="Calibri"/>
                        </a:rPr>
                        <a:t>Galv/Paint</a:t>
                      </a:r>
                      <a:r>
                        <a:rPr sz="1800" spc="-10" dirty="0">
                          <a:latin typeface="Calibri"/>
                          <a:cs typeface="Calibri"/>
                        </a:rPr>
                        <a:t> </a:t>
                      </a:r>
                      <a:r>
                        <a:rPr sz="1800" dirty="0">
                          <a:latin typeface="Calibri"/>
                          <a:cs typeface="Calibri"/>
                        </a:rPr>
                        <a:t>Combo</a:t>
                      </a:r>
                      <a:r>
                        <a:rPr sz="1800" spc="-5"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spc="-10" dirty="0">
                          <a:latin typeface="Calibri"/>
                          <a:cs typeface="Calibri"/>
                        </a:rPr>
                        <a:t>540,000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dirty="0">
                          <a:latin typeface="Calibri"/>
                          <a:cs typeface="Calibri"/>
                        </a:rPr>
                        <a:t>Coated </a:t>
                      </a:r>
                      <a:r>
                        <a:rPr sz="1800" spc="-10" dirty="0">
                          <a:latin typeface="Calibri"/>
                          <a:cs typeface="Calibri"/>
                        </a:rPr>
                        <a:t>Sheet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5" dirty="0">
                          <a:latin typeface="Calibri"/>
                          <a:cs typeface="Calibri"/>
                        </a:rPr>
                        <a:t> </a:t>
                      </a:r>
                      <a:r>
                        <a:rPr sz="1800" spc="-10" dirty="0">
                          <a:latin typeface="Calibri"/>
                          <a:cs typeface="Calibri"/>
                        </a:rPr>
                        <a:t>175-</a:t>
                      </a:r>
                      <a:r>
                        <a:rPr sz="1800" dirty="0">
                          <a:latin typeface="Calibri"/>
                          <a:cs typeface="Calibri"/>
                        </a:rPr>
                        <a:t>$200</a:t>
                      </a:r>
                      <a:r>
                        <a:rPr sz="1800" spc="15" dirty="0">
                          <a:latin typeface="Calibri"/>
                          <a:cs typeface="Calibri"/>
                        </a:rPr>
                        <a:t> </a:t>
                      </a:r>
                      <a:r>
                        <a:rPr sz="1800" spc="-25" dirty="0">
                          <a:latin typeface="Calibri"/>
                          <a:cs typeface="Calibri"/>
                        </a:rPr>
                        <a:t>m.</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2024</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456565">
                        <a:lnSpc>
                          <a:spcPct val="100000"/>
                        </a:lnSpc>
                        <a:spcBef>
                          <a:spcPts val="240"/>
                        </a:spcBef>
                      </a:pPr>
                      <a:r>
                        <a:rPr lang="en-US" sz="1800" dirty="0">
                          <a:latin typeface="Calibri"/>
                          <a:cs typeface="Calibri"/>
                        </a:rPr>
                        <a:t>IN</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365760">
                <a:tc>
                  <a:txBody>
                    <a:bodyPr/>
                    <a:lstStyle/>
                    <a:p>
                      <a:pPr marL="90805">
                        <a:lnSpc>
                          <a:spcPct val="100000"/>
                        </a:lnSpc>
                        <a:spcBef>
                          <a:spcPts val="240"/>
                        </a:spcBef>
                      </a:pPr>
                      <a:r>
                        <a:rPr sz="1800" dirty="0">
                          <a:latin typeface="Calibri"/>
                          <a:cs typeface="Calibri"/>
                        </a:rPr>
                        <a:t>Nucor</a:t>
                      </a:r>
                      <a:r>
                        <a:rPr sz="1800" spc="-15" dirty="0">
                          <a:latin typeface="Calibri"/>
                          <a:cs typeface="Calibri"/>
                        </a:rPr>
                        <a:t> </a:t>
                      </a:r>
                      <a:r>
                        <a:rPr sz="1800" dirty="0">
                          <a:latin typeface="Calibri"/>
                          <a:cs typeface="Calibri"/>
                        </a:rPr>
                        <a:t>Gallatin</a:t>
                      </a:r>
                      <a:r>
                        <a:rPr sz="1800" spc="-5" dirty="0">
                          <a:latin typeface="Calibri"/>
                          <a:cs typeface="Calibri"/>
                        </a:rPr>
                        <a:t> </a:t>
                      </a:r>
                      <a:r>
                        <a:rPr sz="1800" dirty="0">
                          <a:latin typeface="Calibri"/>
                          <a:cs typeface="Calibri"/>
                        </a:rPr>
                        <a:t>Tube</a:t>
                      </a:r>
                      <a:r>
                        <a:rPr sz="1800" spc="-5" dirty="0">
                          <a:latin typeface="Calibri"/>
                          <a:cs typeface="Calibri"/>
                        </a:rPr>
                        <a:t> </a:t>
                      </a:r>
                      <a:r>
                        <a:rPr sz="1800" dirty="0">
                          <a:latin typeface="Calibri"/>
                          <a:cs typeface="Calibri"/>
                        </a:rPr>
                        <a:t>Mill</a:t>
                      </a:r>
                      <a:r>
                        <a:rPr sz="1800" spc="5" dirty="0">
                          <a:latin typeface="Calibri"/>
                          <a:cs typeface="Calibri"/>
                        </a:rPr>
                        <a:t> </a:t>
                      </a:r>
                      <a:r>
                        <a:rPr sz="1800" spc="-75"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spc="-10" dirty="0">
                          <a:latin typeface="Calibri"/>
                          <a:cs typeface="Calibri"/>
                        </a:rPr>
                        <a:t>250,000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40"/>
                        </a:spcBef>
                      </a:pPr>
                      <a:r>
                        <a:rPr sz="1800" dirty="0">
                          <a:latin typeface="Calibri"/>
                          <a:cs typeface="Calibri"/>
                        </a:rPr>
                        <a:t>HSS,</a:t>
                      </a:r>
                      <a:r>
                        <a:rPr sz="1800" spc="-20" dirty="0">
                          <a:latin typeface="Calibri"/>
                          <a:cs typeface="Calibri"/>
                        </a:rPr>
                        <a:t> </a:t>
                      </a:r>
                      <a:r>
                        <a:rPr sz="1800" dirty="0">
                          <a:latin typeface="Calibri"/>
                          <a:cs typeface="Calibri"/>
                        </a:rPr>
                        <a:t>Mech. </a:t>
                      </a:r>
                      <a:r>
                        <a:rPr sz="1800" spc="-20" dirty="0">
                          <a:latin typeface="Calibri"/>
                          <a:cs typeface="Calibri"/>
                        </a:rPr>
                        <a:t>Tube</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164</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9EDF4"/>
                    </a:solidFill>
                  </a:tcPr>
                </a:tc>
                <a:tc>
                  <a:txBody>
                    <a:bodyPr/>
                    <a:lstStyle/>
                    <a:p>
                      <a:pPr marL="456565" algn="ctr">
                        <a:lnSpc>
                          <a:spcPct val="100000"/>
                        </a:lnSpc>
                        <a:spcBef>
                          <a:spcPts val="240"/>
                        </a:spcBef>
                      </a:pPr>
                      <a:r>
                        <a:rPr lang="en-US" sz="1800" dirty="0">
                          <a:latin typeface="Calibri"/>
                          <a:cs typeface="Calibri"/>
                        </a:rPr>
                        <a:t>2023</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456565">
                        <a:lnSpc>
                          <a:spcPct val="100000"/>
                        </a:lnSpc>
                        <a:spcBef>
                          <a:spcPts val="240"/>
                        </a:spcBef>
                      </a:pPr>
                      <a:r>
                        <a:rPr lang="en-US" sz="1800" dirty="0">
                          <a:latin typeface="Calibri"/>
                          <a:cs typeface="Calibri"/>
                        </a:rPr>
                        <a:t>KY</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r h="365760">
                <a:tc>
                  <a:txBody>
                    <a:bodyPr/>
                    <a:lstStyle/>
                    <a:p>
                      <a:pPr marL="90805">
                        <a:lnSpc>
                          <a:spcPct val="100000"/>
                        </a:lnSpc>
                        <a:spcBef>
                          <a:spcPts val="240"/>
                        </a:spcBef>
                      </a:pPr>
                      <a:r>
                        <a:rPr sz="1800" dirty="0">
                          <a:latin typeface="Calibri"/>
                          <a:cs typeface="Calibri"/>
                        </a:rPr>
                        <a:t>Nucor</a:t>
                      </a:r>
                      <a:r>
                        <a:rPr sz="1800" spc="-20" dirty="0">
                          <a:latin typeface="Calibri"/>
                          <a:cs typeface="Calibri"/>
                        </a:rPr>
                        <a:t> </a:t>
                      </a:r>
                      <a:r>
                        <a:rPr sz="1800" dirty="0">
                          <a:latin typeface="Calibri"/>
                          <a:cs typeface="Calibri"/>
                        </a:rPr>
                        <a:t>Kingman</a:t>
                      </a:r>
                      <a:r>
                        <a:rPr sz="1800" spc="-5" dirty="0">
                          <a:latin typeface="Calibri"/>
                          <a:cs typeface="Calibri"/>
                        </a:rPr>
                        <a:t> </a:t>
                      </a:r>
                      <a:r>
                        <a:rPr sz="1800" dirty="0">
                          <a:latin typeface="Calibri"/>
                          <a:cs typeface="Calibri"/>
                        </a:rPr>
                        <a:t>Meltshop </a:t>
                      </a:r>
                      <a:r>
                        <a:rPr sz="1800" spc="-75" baseline="25462" dirty="0">
                          <a:latin typeface="Calibri"/>
                          <a:cs typeface="Calibri"/>
                        </a:rPr>
                        <a:t>u</a:t>
                      </a:r>
                      <a:endParaRPr sz="1800" baseline="25462"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40"/>
                        </a:spcBef>
                      </a:pPr>
                      <a:r>
                        <a:rPr sz="1800" spc="-10" dirty="0">
                          <a:latin typeface="Calibri"/>
                          <a:cs typeface="Calibri"/>
                        </a:rPr>
                        <a:t>600,000</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1270" algn="ctr">
                        <a:lnSpc>
                          <a:spcPct val="100000"/>
                        </a:lnSpc>
                        <a:spcBef>
                          <a:spcPts val="240"/>
                        </a:spcBef>
                      </a:pPr>
                      <a:r>
                        <a:rPr sz="1800" spc="-10" dirty="0">
                          <a:latin typeface="Calibri"/>
                          <a:cs typeface="Calibri"/>
                        </a:rPr>
                        <a:t>Steel/Bar</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456565">
                        <a:lnSpc>
                          <a:spcPct val="100000"/>
                        </a:lnSpc>
                        <a:spcBef>
                          <a:spcPts val="240"/>
                        </a:spcBef>
                      </a:pPr>
                      <a:r>
                        <a:rPr sz="1800" dirty="0">
                          <a:latin typeface="Calibri"/>
                          <a:cs typeface="Calibri"/>
                        </a:rPr>
                        <a:t>US$</a:t>
                      </a:r>
                      <a:r>
                        <a:rPr sz="1800" spc="-10" dirty="0">
                          <a:latin typeface="Calibri"/>
                          <a:cs typeface="Calibri"/>
                        </a:rPr>
                        <a:t> </a:t>
                      </a:r>
                      <a:r>
                        <a:rPr sz="1800" dirty="0">
                          <a:latin typeface="Calibri"/>
                          <a:cs typeface="Calibri"/>
                        </a:rPr>
                        <a:t>100</a:t>
                      </a:r>
                      <a:r>
                        <a:rPr sz="1800" spc="-5" dirty="0">
                          <a:latin typeface="Calibri"/>
                          <a:cs typeface="Calibri"/>
                        </a:rPr>
                        <a:t> </a:t>
                      </a:r>
                      <a:r>
                        <a:rPr sz="1800" spc="-10" dirty="0">
                          <a:latin typeface="Calibri"/>
                          <a:cs typeface="Calibri"/>
                        </a:rPr>
                        <a:t>million</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456565" algn="ctr">
                        <a:lnSpc>
                          <a:spcPct val="100000"/>
                        </a:lnSpc>
                        <a:spcBef>
                          <a:spcPts val="240"/>
                        </a:spcBef>
                      </a:pPr>
                      <a:r>
                        <a:rPr lang="en-US" sz="1800" dirty="0">
                          <a:latin typeface="Calibri"/>
                          <a:cs typeface="Calibri"/>
                        </a:rPr>
                        <a:t>2023</a:t>
                      </a:r>
                      <a:endParaRPr sz="1800" dirty="0">
                        <a:latin typeface="Calibri"/>
                        <a:cs typeface="Calibri"/>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D0D8E8"/>
                    </a:solidFill>
                  </a:tcPr>
                </a:tc>
                <a:tc>
                  <a:txBody>
                    <a:bodyPr/>
                    <a:lstStyle/>
                    <a:p>
                      <a:pPr marL="456565">
                        <a:lnSpc>
                          <a:spcPct val="100000"/>
                        </a:lnSpc>
                        <a:spcBef>
                          <a:spcPts val="240"/>
                        </a:spcBef>
                      </a:pPr>
                      <a:r>
                        <a:rPr lang="en-US" sz="1800" dirty="0">
                          <a:latin typeface="Calibri"/>
                          <a:cs typeface="Calibri"/>
                        </a:rPr>
                        <a:t>AZ</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D0D8E8"/>
                    </a:solidFill>
                  </a:tcPr>
                </a:tc>
                <a:extLst>
                  <a:ext uri="{0D108BD9-81ED-4DB2-BD59-A6C34878D82A}">
                    <a16:rowId xmlns:a16="http://schemas.microsoft.com/office/drawing/2014/main" val="10013"/>
                  </a:ext>
                </a:extLst>
              </a:tr>
            </a:tbl>
          </a:graphicData>
        </a:graphic>
      </p:graphicFrame>
      <p:sp>
        <p:nvSpPr>
          <p:cNvPr id="7" name="TextBox 6">
            <a:extLst>
              <a:ext uri="{FF2B5EF4-FFF2-40B4-BE49-F238E27FC236}">
                <a16:creationId xmlns:a16="http://schemas.microsoft.com/office/drawing/2014/main" id="{9B386528-1187-9D6E-D888-6D38D37C02E7}"/>
              </a:ext>
            </a:extLst>
          </p:cNvPr>
          <p:cNvSpPr txBox="1"/>
          <p:nvPr/>
        </p:nvSpPr>
        <p:spPr>
          <a:xfrm>
            <a:off x="9170633" y="5844771"/>
            <a:ext cx="3373515" cy="369332"/>
          </a:xfrm>
          <a:prstGeom prst="rect">
            <a:avLst/>
          </a:prstGeom>
          <a:noFill/>
        </p:spPr>
        <p:txBody>
          <a:bodyPr wrap="square" rtlCol="0">
            <a:spAutoFit/>
          </a:bodyPr>
          <a:lstStyle/>
          <a:p>
            <a:r>
              <a:rPr lang="en-US" sz="1800" spc="-75" baseline="25462" dirty="0">
                <a:latin typeface="Calibri"/>
                <a:cs typeface="Calibri"/>
              </a:rPr>
              <a:t>a – announced, u – underway, c - completed </a:t>
            </a:r>
            <a:endParaRPr lang="en-US" dirty="0"/>
          </a:p>
        </p:txBody>
      </p:sp>
      <p:sp>
        <p:nvSpPr>
          <p:cNvPr id="8" name="object 6">
            <a:extLst>
              <a:ext uri="{FF2B5EF4-FFF2-40B4-BE49-F238E27FC236}">
                <a16:creationId xmlns:a16="http://schemas.microsoft.com/office/drawing/2014/main" id="{2392E8EF-A372-E6A0-790C-6DF6A513F416}"/>
              </a:ext>
            </a:extLst>
          </p:cNvPr>
          <p:cNvSpPr txBox="1"/>
          <p:nvPr/>
        </p:nvSpPr>
        <p:spPr>
          <a:xfrm>
            <a:off x="234809" y="5998846"/>
            <a:ext cx="2943806" cy="120418"/>
          </a:xfrm>
          <a:prstGeom prst="rect">
            <a:avLst/>
          </a:prstGeom>
        </p:spPr>
        <p:txBody>
          <a:bodyPr vert="horz" wrap="square" lIns="0" tIns="0" rIns="0" bIns="0" rtlCol="0">
            <a:spAutoFit/>
          </a:bodyPr>
          <a:lstStyle/>
          <a:p>
            <a:pPr marL="12700">
              <a:lnSpc>
                <a:spcPts val="865"/>
              </a:lnSpc>
            </a:pPr>
            <a:r>
              <a:rPr sz="1000" i="1" dirty="0">
                <a:latin typeface="Calibri"/>
                <a:cs typeface="Calibri"/>
              </a:rPr>
              <a:t>Source:</a:t>
            </a:r>
            <a:r>
              <a:rPr sz="1000" i="1" spc="-20" dirty="0">
                <a:latin typeface="Calibri"/>
                <a:cs typeface="Calibri"/>
              </a:rPr>
              <a:t> </a:t>
            </a:r>
            <a:r>
              <a:rPr sz="1000" i="1" dirty="0">
                <a:latin typeface="Calibri"/>
                <a:cs typeface="Calibri"/>
              </a:rPr>
              <a:t>Company</a:t>
            </a:r>
            <a:r>
              <a:rPr sz="1000" i="1" spc="-30" dirty="0">
                <a:latin typeface="Calibri"/>
                <a:cs typeface="Calibri"/>
              </a:rPr>
              <a:t> </a:t>
            </a:r>
            <a:r>
              <a:rPr sz="1000" i="1" spc="-10" dirty="0">
                <a:latin typeface="Calibri"/>
                <a:cs typeface="Calibri"/>
              </a:rPr>
              <a:t>announcements</a:t>
            </a:r>
            <a:r>
              <a:rPr lang="en-US" sz="1000" i="1" spc="-10" dirty="0">
                <a:latin typeface="Calibri"/>
                <a:cs typeface="Calibri"/>
              </a:rPr>
              <a:t>, AIST, IHS Markit</a:t>
            </a:r>
            <a:endParaRPr sz="1000" dirty="0">
              <a:latin typeface="Calibri"/>
              <a:cs typeface="Calibri"/>
            </a:endParaRPr>
          </a:p>
        </p:txBody>
      </p:sp>
      <p:sp>
        <p:nvSpPr>
          <p:cNvPr id="3" name="Date Placeholder 2">
            <a:extLst>
              <a:ext uri="{FF2B5EF4-FFF2-40B4-BE49-F238E27FC236}">
                <a16:creationId xmlns:a16="http://schemas.microsoft.com/office/drawing/2014/main" id="{A647B151-D4DD-C643-B97B-7BB78CBC6A69}"/>
              </a:ext>
            </a:extLst>
          </p:cNvPr>
          <p:cNvSpPr>
            <a:spLocks noGrp="1"/>
          </p:cNvSpPr>
          <p:nvPr>
            <p:ph type="dt" sz="half" idx="10"/>
          </p:nvPr>
        </p:nvSpPr>
        <p:spPr>
          <a:xfrm>
            <a:off x="8234795" y="6412443"/>
            <a:ext cx="3173690"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99D0A2-812A-44DC-9B8D-DCBA9DA477DD}" type="datetime1">
              <a:rPr lang="en-US" smtClean="0"/>
              <a:pPr/>
              <a:t>9/14/2024</a:t>
            </a:fld>
            <a:endParaRPr lang="en-US" dirty="0"/>
          </a:p>
        </p:txBody>
      </p:sp>
      <p:sp>
        <p:nvSpPr>
          <p:cNvPr id="6" name="Slide Number Placeholder 5">
            <a:extLst>
              <a:ext uri="{FF2B5EF4-FFF2-40B4-BE49-F238E27FC236}">
                <a16:creationId xmlns:a16="http://schemas.microsoft.com/office/drawing/2014/main" id="{FA3E9B94-A531-88AA-FE44-2A8F478C60D7}"/>
              </a:ext>
            </a:extLst>
          </p:cNvPr>
          <p:cNvSpPr>
            <a:spLocks noGrp="1"/>
          </p:cNvSpPr>
          <p:nvPr>
            <p:ph type="sldNum" sz="quarter" idx="12"/>
          </p:nvPr>
        </p:nvSpPr>
        <p:spPr>
          <a:xfrm>
            <a:off x="11478408" y="6412444"/>
            <a:ext cx="446892" cy="321129"/>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D942D7-5187-44A4-AF58-99898B7FE784}"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85B4-A903-2C03-C033-A61F4EDC559A}"/>
              </a:ext>
            </a:extLst>
          </p:cNvPr>
          <p:cNvSpPr>
            <a:spLocks noGrp="1"/>
          </p:cNvSpPr>
          <p:nvPr>
            <p:ph type="title"/>
          </p:nvPr>
        </p:nvSpPr>
        <p:spPr>
          <a:xfrm>
            <a:off x="310092" y="281939"/>
            <a:ext cx="11043707" cy="1068070"/>
          </a:xfrm>
        </p:spPr>
        <p:txBody>
          <a:bodyPr>
            <a:normAutofit/>
          </a:bodyPr>
          <a:lstStyle/>
          <a:p>
            <a:pPr algn="ctr"/>
            <a:r>
              <a:rPr lang="en-US" sz="4000" dirty="0"/>
              <a:t>U.S. Domestic Production – 1978-Present</a:t>
            </a:r>
          </a:p>
        </p:txBody>
      </p:sp>
      <p:graphicFrame>
        <p:nvGraphicFramePr>
          <p:cNvPr id="4" name="Content Placeholder 3">
            <a:extLst>
              <a:ext uri="{FF2B5EF4-FFF2-40B4-BE49-F238E27FC236}">
                <a16:creationId xmlns:a16="http://schemas.microsoft.com/office/drawing/2014/main" id="{C2627F87-A413-4DFC-DF3D-02821AA7BF8E}"/>
              </a:ext>
            </a:extLst>
          </p:cNvPr>
          <p:cNvGraphicFramePr>
            <a:graphicFrameLocks noGrp="1"/>
          </p:cNvGraphicFramePr>
          <p:nvPr>
            <p:ph idx="1"/>
            <p:extLst>
              <p:ext uri="{D42A27DB-BD31-4B8C-83A1-F6EECF244321}">
                <p14:modId xmlns:p14="http://schemas.microsoft.com/office/powerpoint/2010/main" val="1791018493"/>
              </p:ext>
            </p:extLst>
          </p:nvPr>
        </p:nvGraphicFramePr>
        <p:xfrm>
          <a:off x="838199" y="1350009"/>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46D40FF-7DDB-732D-47CD-EF803FE1047C}"/>
              </a:ext>
            </a:extLst>
          </p:cNvPr>
          <p:cNvSpPr txBox="1"/>
          <p:nvPr/>
        </p:nvSpPr>
        <p:spPr>
          <a:xfrm>
            <a:off x="838199" y="5971728"/>
            <a:ext cx="1914307" cy="246221"/>
          </a:xfrm>
          <a:prstGeom prst="rect">
            <a:avLst/>
          </a:prstGeom>
          <a:noFill/>
        </p:spPr>
        <p:txBody>
          <a:bodyPr wrap="none" rtlCol="0">
            <a:spAutoFit/>
          </a:bodyPr>
          <a:lstStyle/>
          <a:p>
            <a:r>
              <a:rPr lang="en-US" sz="1000" i="1" dirty="0"/>
              <a:t>Data – USGS Iron &amp; Steel - 2024</a:t>
            </a:r>
          </a:p>
        </p:txBody>
      </p:sp>
      <p:sp>
        <p:nvSpPr>
          <p:cNvPr id="3" name="Date Placeholder 1">
            <a:extLst>
              <a:ext uri="{FF2B5EF4-FFF2-40B4-BE49-F238E27FC236}">
                <a16:creationId xmlns:a16="http://schemas.microsoft.com/office/drawing/2014/main" id="{87576DCC-73A0-97BF-5EEE-9D4DFEAC42B9}"/>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
        <p:nvSpPr>
          <p:cNvPr id="6" name="object 7">
            <a:extLst>
              <a:ext uri="{FF2B5EF4-FFF2-40B4-BE49-F238E27FC236}">
                <a16:creationId xmlns:a16="http://schemas.microsoft.com/office/drawing/2014/main" id="{6CAB90F0-624B-C0DD-15E0-31E221BD4814}"/>
              </a:ext>
            </a:extLst>
          </p:cNvPr>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7</a:t>
            </a:fld>
            <a:endParaRPr spc="-25" dirty="0"/>
          </a:p>
        </p:txBody>
      </p:sp>
    </p:spTree>
    <p:extLst>
      <p:ext uri="{BB962C8B-B14F-4D97-AF65-F5344CB8AC3E}">
        <p14:creationId xmlns:p14="http://schemas.microsoft.com/office/powerpoint/2010/main" val="22027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7B2FB-7F74-3884-8675-E3541CFA2755}"/>
              </a:ext>
            </a:extLst>
          </p:cNvPr>
          <p:cNvSpPr>
            <a:spLocks noGrp="1"/>
          </p:cNvSpPr>
          <p:nvPr>
            <p:ph type="title"/>
          </p:nvPr>
        </p:nvSpPr>
        <p:spPr>
          <a:xfrm>
            <a:off x="297455" y="217233"/>
            <a:ext cx="11633812" cy="1068070"/>
          </a:xfrm>
        </p:spPr>
        <p:txBody>
          <a:bodyPr>
            <a:noAutofit/>
          </a:bodyPr>
          <a:lstStyle/>
          <a:p>
            <a:pPr algn="ctr"/>
            <a:r>
              <a:rPr lang="en-US" sz="3600" dirty="0"/>
              <a:t>U.S. Ferrous Material Collection, Import-Export, and Consumption</a:t>
            </a:r>
            <a:br>
              <a:rPr lang="en-US" sz="3600" dirty="0"/>
            </a:br>
            <a:r>
              <a:rPr lang="en-US" sz="2800" dirty="0"/>
              <a:t>2000-Present (2023)</a:t>
            </a:r>
          </a:p>
        </p:txBody>
      </p:sp>
      <p:graphicFrame>
        <p:nvGraphicFramePr>
          <p:cNvPr id="4" name="Content Placeholder 3">
            <a:extLst>
              <a:ext uri="{FF2B5EF4-FFF2-40B4-BE49-F238E27FC236}">
                <a16:creationId xmlns:a16="http://schemas.microsoft.com/office/drawing/2014/main" id="{35D1691E-B140-DF62-F52E-A2FFA4E474C2}"/>
              </a:ext>
            </a:extLst>
          </p:cNvPr>
          <p:cNvGraphicFramePr>
            <a:graphicFrameLocks noGrp="1"/>
          </p:cNvGraphicFramePr>
          <p:nvPr>
            <p:ph idx="1"/>
            <p:extLst>
              <p:ext uri="{D42A27DB-BD31-4B8C-83A1-F6EECF244321}">
                <p14:modId xmlns:p14="http://schemas.microsoft.com/office/powerpoint/2010/main" val="3204602707"/>
              </p:ext>
            </p:extLst>
          </p:nvPr>
        </p:nvGraphicFramePr>
        <p:xfrm>
          <a:off x="856561" y="1726473"/>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F2E51A6-F646-BA72-3426-6EC6CBF3C692}"/>
              </a:ext>
            </a:extLst>
          </p:cNvPr>
          <p:cNvSpPr txBox="1"/>
          <p:nvPr/>
        </p:nvSpPr>
        <p:spPr>
          <a:xfrm>
            <a:off x="856561" y="6112393"/>
            <a:ext cx="2289409" cy="246221"/>
          </a:xfrm>
          <a:prstGeom prst="rect">
            <a:avLst/>
          </a:prstGeom>
          <a:noFill/>
        </p:spPr>
        <p:txBody>
          <a:bodyPr wrap="none" rtlCol="0">
            <a:spAutoFit/>
          </a:bodyPr>
          <a:lstStyle/>
          <a:p>
            <a:r>
              <a:rPr lang="en-US" sz="1000" i="1" dirty="0"/>
              <a:t>Data – USGS Iron &amp; Steel Scrap - 2024</a:t>
            </a:r>
          </a:p>
        </p:txBody>
      </p:sp>
      <p:sp>
        <p:nvSpPr>
          <p:cNvPr id="3" name="Date Placeholder 1">
            <a:extLst>
              <a:ext uri="{FF2B5EF4-FFF2-40B4-BE49-F238E27FC236}">
                <a16:creationId xmlns:a16="http://schemas.microsoft.com/office/drawing/2014/main" id="{12B35641-2EF8-B948-8396-4DE0B2CC13BA}"/>
              </a:ext>
            </a:extLst>
          </p:cNvPr>
          <p:cNvSpPr>
            <a:spLocks noGrp="1"/>
          </p:cNvSpPr>
          <p:nvPr>
            <p:ph type="dt" sz="half" idx="6"/>
          </p:nvPr>
        </p:nvSpPr>
        <p:spPr>
          <a:xfrm>
            <a:off x="10581246" y="6488330"/>
            <a:ext cx="746759" cy="184666"/>
          </a:xfrm>
        </p:spPr>
        <p:txBody>
          <a:bodyPr/>
          <a:lstStyle/>
          <a:p>
            <a:pPr marL="12700">
              <a:lnSpc>
                <a:spcPct val="100000"/>
              </a:lnSpc>
              <a:spcBef>
                <a:spcPts val="105"/>
              </a:spcBef>
            </a:pPr>
            <a:r>
              <a:rPr lang="en-US" spc="-10" dirty="0"/>
              <a:t>9/16/2024</a:t>
            </a:r>
          </a:p>
        </p:txBody>
      </p:sp>
      <p:sp>
        <p:nvSpPr>
          <p:cNvPr id="6" name="object 7">
            <a:extLst>
              <a:ext uri="{FF2B5EF4-FFF2-40B4-BE49-F238E27FC236}">
                <a16:creationId xmlns:a16="http://schemas.microsoft.com/office/drawing/2014/main" id="{89735726-AAB2-A382-FAF2-B583D299619E}"/>
              </a:ext>
            </a:extLst>
          </p:cNvPr>
          <p:cNvSpPr txBox="1">
            <a:spLocks noGrp="1"/>
          </p:cNvSpPr>
          <p:nvPr>
            <p:ph type="sldNum" sz="quarter" idx="7"/>
          </p:nvPr>
        </p:nvSpPr>
        <p:spPr>
          <a:xfrm>
            <a:off x="11629008" y="6489924"/>
            <a:ext cx="256540" cy="212725"/>
          </a:xfrm>
          <a:prstGeom prst="rect">
            <a:avLst/>
          </a:prstGeom>
        </p:spPr>
        <p:txBody>
          <a:bodyPr vert="horz" wrap="square" lIns="0" tIns="0" rIns="0" bIns="0" rtlCol="0">
            <a:spAutoFit/>
          </a:bodyPr>
          <a:lstStyle>
            <a:defPPr>
              <a:defRPr kern="0"/>
            </a:defPPr>
            <a:lvl1pPr>
              <a:defRPr sz="1200" b="0" i="0">
                <a:solidFill>
                  <a:schemeClr val="bg1"/>
                </a:solidFill>
                <a:latin typeface="Century Gothic"/>
                <a:cs typeface="Century Gothic"/>
              </a:defRPr>
            </a:lvl1pPr>
          </a:lstStyle>
          <a:p>
            <a:pPr marL="38100">
              <a:lnSpc>
                <a:spcPct val="100000"/>
              </a:lnSpc>
              <a:spcBef>
                <a:spcPts val="105"/>
              </a:spcBef>
            </a:pPr>
            <a:fld id="{81D60167-4931-47E6-BA6A-407CBD079E47}" type="slidenum">
              <a:rPr lang="en-US" spc="-25" smtClean="0"/>
              <a:pPr marL="38100">
                <a:lnSpc>
                  <a:spcPct val="100000"/>
                </a:lnSpc>
                <a:spcBef>
                  <a:spcPts val="105"/>
                </a:spcBef>
              </a:pPr>
              <a:t>8</a:t>
            </a:fld>
            <a:endParaRPr spc="-25" dirty="0"/>
          </a:p>
        </p:txBody>
      </p:sp>
    </p:spTree>
    <p:extLst>
      <p:ext uri="{BB962C8B-B14F-4D97-AF65-F5344CB8AC3E}">
        <p14:creationId xmlns:p14="http://schemas.microsoft.com/office/powerpoint/2010/main" val="2361176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47E6B-03F5-72FE-B23D-A286DB1FA3C1}"/>
              </a:ext>
            </a:extLst>
          </p:cNvPr>
          <p:cNvSpPr>
            <a:spLocks noGrp="1"/>
          </p:cNvSpPr>
          <p:nvPr>
            <p:ph type="title"/>
          </p:nvPr>
        </p:nvSpPr>
        <p:spPr>
          <a:xfrm>
            <a:off x="242371" y="365125"/>
            <a:ext cx="11721948" cy="1325563"/>
          </a:xfrm>
        </p:spPr>
        <p:txBody>
          <a:bodyPr>
            <a:normAutofit fontScale="90000"/>
          </a:bodyPr>
          <a:lstStyle/>
          <a:p>
            <a:r>
              <a:rPr lang="en-US" dirty="0"/>
              <a:t>Ferrous Material Collection/Consumption (2000-2023)</a:t>
            </a:r>
            <a:br>
              <a:rPr lang="en-US" dirty="0"/>
            </a:br>
            <a:r>
              <a:rPr lang="en-US" dirty="0"/>
              <a:t>Steel Production – total and by process (1978-2024)</a:t>
            </a:r>
            <a:br>
              <a:rPr lang="en-US" dirty="0"/>
            </a:br>
            <a:r>
              <a:rPr lang="en-US" sz="2200" dirty="0"/>
              <a:t>– (U.S.) in millions of metric tons</a:t>
            </a:r>
          </a:p>
        </p:txBody>
      </p:sp>
      <p:graphicFrame>
        <p:nvGraphicFramePr>
          <p:cNvPr id="7" name="Content Placeholder 3">
            <a:extLst>
              <a:ext uri="{FF2B5EF4-FFF2-40B4-BE49-F238E27FC236}">
                <a16:creationId xmlns:a16="http://schemas.microsoft.com/office/drawing/2014/main" id="{D56F7602-88B4-2597-7FC5-A409317C219D}"/>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3">
            <a:extLst>
              <a:ext uri="{FF2B5EF4-FFF2-40B4-BE49-F238E27FC236}">
                <a16:creationId xmlns:a16="http://schemas.microsoft.com/office/drawing/2014/main" id="{82939C49-4172-5C5D-5096-5760368FC4BC}"/>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a:extLst>
              <a:ext uri="{FF2B5EF4-FFF2-40B4-BE49-F238E27FC236}">
                <a16:creationId xmlns:a16="http://schemas.microsoft.com/office/drawing/2014/main" id="{91931C54-FD4B-7805-D5C0-0744370CA30B}"/>
              </a:ext>
            </a:extLst>
          </p:cNvPr>
          <p:cNvSpPr txBox="1">
            <a:spLocks/>
          </p:cNvSpPr>
          <p:nvPr/>
        </p:nvSpPr>
        <p:spPr>
          <a:xfrm>
            <a:off x="10366872" y="6337703"/>
            <a:ext cx="986928" cy="3103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US" sz="1400" spc="-10" dirty="0">
                <a:solidFill>
                  <a:schemeClr val="bg1"/>
                </a:solidFill>
              </a:rPr>
              <a:t>9/16/2024</a:t>
            </a:r>
          </a:p>
        </p:txBody>
      </p:sp>
      <p:sp>
        <p:nvSpPr>
          <p:cNvPr id="3" name="object 7">
            <a:extLst>
              <a:ext uri="{FF2B5EF4-FFF2-40B4-BE49-F238E27FC236}">
                <a16:creationId xmlns:a16="http://schemas.microsoft.com/office/drawing/2014/main" id="{354A26C9-A585-76E8-9651-11A043153CA8}"/>
              </a:ext>
            </a:extLst>
          </p:cNvPr>
          <p:cNvSpPr txBox="1">
            <a:spLocks/>
          </p:cNvSpPr>
          <p:nvPr/>
        </p:nvSpPr>
        <p:spPr>
          <a:xfrm>
            <a:off x="11644828" y="6489924"/>
            <a:ext cx="240719" cy="184666"/>
          </a:xfrm>
          <a:prstGeom prst="rect">
            <a:avLst/>
          </a:prstGeom>
        </p:spPr>
        <p:txBody>
          <a:bodyPr vert="horz" wrap="square" lIns="0" tIns="0" rIns="0" bIns="0" rtlCol="0">
            <a:spAutoFit/>
          </a:bodyPr>
          <a:lstStyle>
            <a:defPPr>
              <a:defRPr lang="en-US" kern="0"/>
            </a:defPPr>
            <a:lvl1pPr marL="0" algn="l" defTabSz="914400" rtl="0" eaLnBrk="1" latinLnBrk="0" hangingPunct="1">
              <a:defRPr sz="12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5"/>
              </a:spcBef>
            </a:pPr>
            <a:fld id="{81D60167-4931-47E6-BA6A-407CBD079E47}" type="slidenum">
              <a:rPr lang="en-US" spc="-25" smtClean="0"/>
              <a:pPr marL="38100">
                <a:spcBef>
                  <a:spcPts val="105"/>
                </a:spcBef>
              </a:pPr>
              <a:t>9</a:t>
            </a:fld>
            <a:endParaRPr lang="en-US" spc="-25" dirty="0"/>
          </a:p>
        </p:txBody>
      </p:sp>
    </p:spTree>
    <p:extLst>
      <p:ext uri="{BB962C8B-B14F-4D97-AF65-F5344CB8AC3E}">
        <p14:creationId xmlns:p14="http://schemas.microsoft.com/office/powerpoint/2010/main" val="178195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78AppVobxpk68rOXHflB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uMAlUtdFr44bwyCCc2.kn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5GwMGZ3lW6rJu39L3do6y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SRUQ3O_nzKDPADTcM21Tn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u.71m3F3UibWd_h_EUlzr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dOX9toAsYgJL5db0eFPpp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4Q.ArKUpxLXATgqwz7Gl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R9f7DcS56ryyY5kuhstxJ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RDfUUTwgmSXXcifmgRrt_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zqLiygkk.ap3WWNrXYC0R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yMs5.GmR.IUvCjb0p8NA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f5XIwHyWJLYYkA1aEPmh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I56u8a9LVvyvY5y2FUsVq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eoW8njPoV8nKw9p9fyUUl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YaWW0V1qZXJgR1jXemfl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LrV_SjzkvcdN2za1UjFKa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QFND6.DKpbp3lClAyZBFb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EOOQZTZHXB12wd_IKA.eE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MbIHbZIb.nP6BhAUdipf2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lrDROcGqJ_d.ehlZn4w2G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knTHpF54D639H_SGTDTh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K.6y3t7l5PcCvfyLIiAXE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i.xlT3C4cB3OoO01ZwIks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W40pvPCe40JF8UG2B_4Nm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jrl6QSk40XJetfOC_Ont.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NIzalNYZ26vFJSau7byeJ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tZ0sHEQF5qHA81CzonSAb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tT6YsdCYCAGoWgNp70Ztf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pWcd9Mf74UaUG0DYHENK.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5GwMGZ3lW6rJu39L3do6y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uMAlUtdFr44bwyCCc2.kn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SRUQ3O_nzKDPADTcM21Tn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2ii9tSyAanfrtbpWc3thP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Y4Q.ArKUpxLXATgqwz7Gl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dOX9toAsYgJL5db0eFPpp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zgsaV24wPohSA3lUQeD26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RDfUUTwgmSXXcifmgRrt_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u.71m3F3UibWd_h_EUlzr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sU6_gn60sWXYFHyExXg5u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9YtfNbYRkWs1P3k.dgnUY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zqLiygkk.ap3WWNrXYC0R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yMs5.GmR.IUvCjb0p8NA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I56u8a9LVvyvY5y2FUsVq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J9K85k7Cc2DJF2WK071xF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eoW8njPoV8nKw9p9fyUUl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xYaWW0V1qZXJgR1jXemfl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LrV_SjzkvcdN2za1UjFKa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FND6.DKpbp3lClAyZBFb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EOOQZTZHXB12wd_IKA.eE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xQM.YMO_KxKxSzwo2fgkI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BzMkX7sRb5oH3yw8V7dcl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k5_dU__CMZm4vMd2P5TBg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3jHfE6gLlFZyo1JxPDL.K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1KRi93IEIOaOtruVbEE6n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kPzxmyy87kYPoFnWoRity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tYY7l_zzXc09McHYZStR2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1Mjx3V9TTv14vVO60rIo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mwefOMwpguUY_FV2ZE0Mh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xQ6jjSzouSjW5PLAYzH8Q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ocJ0jleavYEz56PVt.PQY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CWyUGW30g0ZlvfXCEtqyl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J7b_SqvP.DuMzfXvQQG1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093sHn47tS91AOLbm6bKg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U1fYGBlY2N_mjmczCZIqF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ojNC3eMOWJ0VkNkphyu1M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llMlGmFxr0v_jSlGGXQg_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igEutaY.k.TEw9ojotCo8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JguKHKht0FKk4Lh.eh5nN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i9efBZ3cRy6PJ7eAb5oZA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lG072cc6AjUSS9vE5yqeZ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3zVDatUNCY.gsCYlDfIq9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bzGgrtDPENKg8WwtILre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73ca2vfXL2xnNRHtYUoZf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YW1oG.VFeXwnrsdDkQgkk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rgg6uSjhtDHIumQuMXYF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Ewyb2J.QAvvoKH5KcdqcB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E59QfkocL4_ZuXjoCNIfm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LnwXJsV0k8pNIHwTpkYRy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BP.9VOo_En0kJyR6ruud_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u9jESnNLCXCnhoipoqJ.T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p8pR.uCmXARwaJEeg8j2Y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QbN21CbgvrzZwBTN4NiJ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RHfnJR2HEftMQIel5wXOm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rL3PP1c_jeKUGF4y7Z3AK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wPRd95_7NIllqdVpMZpo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oArdphS.qLgKaAGcM1au3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gfV7yZNHJRut9Cv3eMGq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LrEiFFYnwF2lr1eK40vmO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YJQc1CQno3wDzQLQPaBfO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1igVP2dHWxzuK_QL2kxxt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8YcpeDL2A7IbsCiM3IEDH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op5hV.6wSHTLwajMSNJ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5fLr7akrKzOHQEUBBKt0E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JvKL1dHWjQs9PXnCa86LS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fVIupuZ3MjEfA.Lhu2Q7T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1M0EaXsbLzzQ6Z5D09ZNa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22KoohpLkAcqOyFtB6JMs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mW_wVbFNlkY9lXYazsky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YbOo3ehXZgSv1nKtfGhGm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vh2dnvR99JW9HYWURGvuQ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dD6eHyt2R0Re9JK6Yq0v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twyvuA1BUaMfwqEXZPPYM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TpPkgOIzicZ0oak3xN6wm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bWsh6IlUhxPmo.UzSsH8D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5mDM_SHrDb1ou61SDMK5R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AOYbo67Sh30jB3uIz.wIk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6RDnQeP9KQUImpIkbAT.M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Lb_ad91oP0vv.8vnrXQOv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MhFrH.0Ayw9xsYNki3QZ5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GfD9G3cthTSqq1uvRMYyw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g11Cvf1Sv8Jh8Fo_Kxnil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KV6VRL95Kcre3GwT29vVy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k8YN0TlAsTdk3CI7rjppE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AfRFqRIBSkO8AapAknV_N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DK1A9qv7Q6nhTC_dUFFRt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8AsZp_I3z7G9tIc8gMKGf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B4jidkguPiAiRlHJ.4qqu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y6bGuTEeSh0FvBBA1E6e9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Zz_urHgcoLjQLXy.9raY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38txMCVEUakSofsVj.zW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RNcYRR6mMj6Y9AB.Cm5An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wsuVw91lNdv7Z4Gt_5o5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8IxxtFJEKhm7DP7avZs6P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TLNNJ43SWPApL5QiKxZN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pbtYmjgkKManbqqfi5ECQ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RNJKNfseYJ9NTA6S0oX.E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a7mtpSEV4X75vNra86I45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6zo9cxsrjSeNoWFaS7u0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eiMRAFfXi_hsXuVV4YTBZ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9g4XobUJZHt9.fnS7DUC2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DRKKZs2Y9Eh30VAm9F8dH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GAu6PntWS8BKgZ8Yv1WY_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1XgwHuGv4HCSgW0wgnfP_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vMkdgNrOwstyd.vZAdHMd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blJlyTEuiz8fIYxg8vVsy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0r0bPwKeeapwIEDpVchH5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y3gqdjq9LWhI2eYVz9w76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fWeKX1s.dc9t4HrL.HjrS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SVLdi0qToIGMFatkg88a6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OM5lU6QliBTMaBfJEWAwx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5vp0A3cPNEBzc8LUKys.n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o4s_62KMx2nGj1Fi1sAJ.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5FGryfT3BbIPcfnutuy1B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NrJjvoplXCdcl6nIWTYqW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quGCfbxRFeRaESzp1nuXX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jbwpxUxz3gnzf25sJGzHB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SrCaAnc0CvV9bqU6IZ9Hc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qqLG5jvbEmkXufQBEQc7R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jkFrNotU7XNNDHWXthUwq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vSxNavPDtHwuWZpu2.G25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64UeWNavsx5LlgZpkuSC4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3oT6KXD05SN2eIQ5eJwzC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2ciSurRxiwSaBICoo1azD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xneYGcDDc33yiDrccamAK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V6rmYRzq1oY7qIdUfBZld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n3X5RPwuAmfCsCOuLtG3c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RKHa9nXvQB9WCoWBZlKlC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qd3qbDye.m30OLcTzinU6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tEgqufRA4AeSxki6TV57W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zlmnjJk0K1iehu5nK9rFx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ux4x4ijNVHTMUMtv.TMDX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fbVn4iwOZZW9Mzxz4XZ9n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jB225l1cAt.NmaoerWr7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TzhcVYrTRwyOOJXse9arg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0x1lAtgo4h400iVt5TcWW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iCkzZclWODU_icrc0x2a_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a.AD.WXXnUQ7L8Rm2Vgbo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mFTGvfW8IpBdhiEmpmYC_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yn6tvVMTl5TpbY3gpGIyh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C2WRlMu91TeN9QSdGol5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OFndw80VcgiTTvZNSsfS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XKXdp60UnzC3FKqXhtpc3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5NZ_s8pkJE44cTLlT5lJ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2IXrRfH.YCEGPhylNEhLp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ZJx9WY2piKRuowGyc7olH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TNPA8TqPyt4zVc3aJMgfl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9OkukfRa9kIYjC4LPsX9G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AmGZvbaZUyfaRN60prFsB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Oy6LqaE9sGS5mvoHkBhqD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8zrBtFrDF.FegGE6nGOcl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aQlynyUQzQwPBgLXhkKw.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6NzTCy8eio4MRJLZqgrns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JhU4XDyYvvmnXC05KEpvU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YjQV8VtjCRg9.VCNXpxU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lOv7bDUG14Wp1sFwd7neS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DT2w4KEkhRz.5gQ3XncYZ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eK.NywGaHH.S3X5yLn25y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D.nROlrIY.M992cuzZQNd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n7W67r4gvxHSGYRAN0tuB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cmYxp5Qq8G7qFDLc2rq6L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b10Q.8HHl8Ni80mszN2lK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y7jqNFIwcrKnHcDBPGD4l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8ijCKJpxzMQnmajvrdqk9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IARuHD0EqOm8rTn1ZcK9N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eipYJAL8HPRZcba6wrDcc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WoYY76_89n1uGXku9j9C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9s8KO0U0sZTxFX7Xfw_gv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LhZyFBYDpSN7jHj.nC3B8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T_1V8DagQVnl8nHh0zfhF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9SXoLaxVSNZV9RfwPyGCJ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6wx3EloZfkkoCWdAE_O2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Mep7nKyI1hJGMVRGBIR1I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o5GjBH6J2ekRsdztIqbOA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QECT.bRJvfMqmM9A73j4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MbcpY68wvj8ByCWoqVl1J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Z.lIe_AogKasR1q2H.HQg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_z9q_dXoDApDIN7OGr.Kj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V3gLsSOz3Vh1b_k7c51N0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D0ebp6Y6FLcJ45X32iyvi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PQRmE2JUc37qF9.xQgy7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HoOtMcb_3lK6himnOqJ.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mhG7GQk3aVswnx9G4RXn6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oy8jNffzFBOnGsLgws9WE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rkfB4ZtkmI10obNjRN0PK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0zhVIM1oyje76jNsDURyb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xLs_UUs4ovwDv5A0sOpcL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Vjfneuo21XeaUSePY60ix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MJu1iiymwqKbmA8u_heiz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vcpvDQ_1Tk6nmJsKLWGJG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qlnN5.0cgBtro3Z68EA9q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3wPsc8sEJaJiMVucg5cng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D8rUSo8N2CHBRydJTO_B3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YVbWbhNJEYgLm27wSq6fK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K3gWzr2zXpfj6jP7HE.xm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iDCk8fM2ypRSCU8t3zlhn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PSyUCtTuFVVTzzXYKkkDQ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4ry9zlJCMU9ZuB6RgUgj5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TcLgcJjiCILGQ4bHpWdj2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JSQInkkHR_nI5oKTYN5t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dHEAE35PTWU6vYzFI5Ing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tTD5C3Go4U9zGTVdgW8KF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L_qb21lj7zuWO79Mxpc.b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J4cRenpiP1zuzPCrR9LR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YCXmwHl4caq6CJ5tJNOti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KIXvqTFeiRoZDDrh7DfqB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4PLh2eSJu4tK4h0XTV3fh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gKZfd0dJZqNVV42vhMgvs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dsQiaMM27qV961cF4cqyc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wqEwCinDktUFXUp11N8rc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QPKCuM5Jkd03_ctu9Xb2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qicm3DBhIWksp2tFjKzm7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7oMcHH5YntQaHypdtzVn4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XjI8Rc4hwUHXAMUTPaJz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X85X9xL_zZok1I4xblMkl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V8lIWlxa76ILn0ZD2_o5E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Jfz3UXl5eN4GkwdZxZmVi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VPbjurkCNWGmkF2_JQS50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WHnqAmlNkKGfyMv5.2tgU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Gf6LPBmYbb9.vc1Td0rdB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ZMvLFjc1CQ8fKG.cbIkjS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1jd4uT3cXfHvlfW1LDXtDA"/>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XiqzCowLUqLtYJcg0P0PL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I6e9M3LVzY5iGlT1NTMVN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zQ8S0x2bWwIG0PCdciDD3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S_kIkxhpJe3j2QfSkUzwi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6uwV55SCtIKOI1U4V1u5.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fNM3fRIjmnifJy8vW0qCt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eVsMbOgY09S6tRIJSACos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vVXLf3eHZPUlGezHssfe6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D0RDjy0U2GBj9HS8DjB2H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5KuLsqOQ32xQjAJEYrqkK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CH2azS.8O8RorKZgSBYVc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kR7B0bNax88i_cWO1irgo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tlavvz8dKgkEdVSNRh4vk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agNXo39_7RPX0EsX9Qzwt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qdXYHU3br_iloQyenloVx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FjBLQLux_1VdwE9elsq.x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P2H.K0QxY8h8XTr2an5vj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T6SrrqeCOZu7FJ7qTs17A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81Zdmn_jd9rBd5KyFFayK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KhowNh7Hz70QLgxR9XjU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zRrUNyTwPof5q9QGo.xwA"/>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A1MEzaocvXANp1suM.HBJ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Gl2_ilxRG6NLgqaeNLmHJ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QQOvjv1dVA.Ms_QEDngTQ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Kstpv1QXM__qUJrf.BUyJ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VZZMfKTeT8nXf9PDjN2oL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j1Og.2QxJ6xrq7hRTroGb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mKxVMaBRZvaNB_Xy0Afza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0zAYE64PRM08prWy1S3I.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RDPyTyCybEYBZn3bXQ42J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pMudYLhh8LSprmTUAQbaM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mClONVfoxxu557z8KpQOLg"/>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brzwMWxxmPz43OIsEpQr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TTzgzdkI1.wSatNV__R5M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K.OXMTQkXGU7d0Ks6XABl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PgVHYQ3zJPpF3n8C29XZg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8Iu6YqNNDTAymRv5xSyT8w"/>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fs_s4aZJSQR058HfrPHjL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1B4Cu.vLuHG69hxSy5YmV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9khDhrPAmfVQMEG0HT5ig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dVVEVoy2tpFSCDzWg9dl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pwAiQdpVKKIt9hfJELCZC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_ul2enjVrsmH.n3VLzLqC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myqitCfy4OgEWbRy2uhWN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AQnhQkKifIWuARSswYKVD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z7nYlL5yYS4qAQ3Uf4bLV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uJbE59fXxeyQoI.UWwXv.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eEgD555pqdt3fdYqa7Iod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Pktk6ylK4rRpCSXWEJU4H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CvwXcNOxHcEwZZOW7av6u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v64dRQ4Qnzlj0HsQeRGoW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kxle8qN0q6Mv5O5l7q.Eq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k6HOevDzZiA5jzQTMYJco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ojNC3eMOWJ0VkNkphyu1M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QnTlyKefpeeYy5.POwkxeQ"/>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uwacXoRd47LZsZR3dqLUg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85AkmHIxBU4rOb4KjzROr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ACVX.1AcqbNxaDtv8ZsIM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Bj9GzcwqwXi_cUMRnJmgF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lOgVD1aN98pNWEujKipkmw"/>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1n920neikWOXa4jNWyNiS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zDb2F7eq3_29Y753mTm9b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YnlQXgq5B4WbiCqEPdpqJ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up2yKZQI.I3QcM0U19QTy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ydFb69zJTUwwvcdiCtRP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dtd9L3ToLhUo08vgd3fDe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AiV9tae4_9Wf6Y0OhWa.5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QHix5p96FlKcgWSyGsO15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PVrRtJoJOLTH1u9nxLSs7Q"/>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QKgz6SKKMzA0w6f5f2lHS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QReI35bvX2XerBQNEd9_q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5uwJXGb5VRtdhzmuciIH6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FMe4eLDhPfDhClxR2TrFY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IRGqS594NAt5fWdWjy8RI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NbiJi8dQBr4jXXbUyE7xk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9K85k7Cc2DJF2WK071xF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NDRZvKjVS_iB0qEUp.0Ob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LLGXSRXhxJGIm1tjpxGlE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iimuE..VaK75WkhYdfCZu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SAuC9zNry.JIAYEbjSPo5g"/>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zPtQjBC5FIstAHiw3dOWN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It5FTSGWn0CR8wyOmLTfRw"/>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B8DkQ8NWT.7cmDqN1oBzo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Y1qT49zS67HrFB4kYF12z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0AlVbsRxSqXaAjD06LBwX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9AcGv2AkKzGknHgYZnnKg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Pgu0cg7h3Ny5GQnK78DhL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1MJ7HHFHtncQHVNQBEjGb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eAFLG4hOe2urw01M9qITx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u_QD2VtToobszxYcuGCIhA"/>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Y8FgdI_g64HKjDOHmV4Y5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naC92XVEIX1W6U3oH.Zp9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VAwjQDOFDxm6KXd9oWgre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7oTn1dEGl1Ff4DHINTeZ9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1.709zzxztYv7j7nzeMoQ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nu.Zp0T6VxT6tpFQg3ySH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f4rC4nUOgwSW0QbLZVFSn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Gf5XIwHyWJLYYkA1aEPmhg"/>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_dpIu7m5xU7_23q6NlzHsA"/>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YBcKeevQaUPtTubB6lOS1A"/>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iahrMC5dxUba.WSaJ3i2J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FZbYrOXwdKoBdaV6KrdJMg"/>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wGb2nZDoRKVNxpX8IfEM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UJbE.CfNhEcV8Oe0bHVH2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w1UZfhJWjgo9yJmOXTRmY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q6EtvHzOHOnVbe5J7FDP0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CXryRnA9p7XHlIka4tIp9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m03uHQl8iH.iIdpDhHjLF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htaufCh2DuIYUt4ejxwbw"/>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jjrDqgiWArM.l71w_qOIog"/>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xMfAJFNeYVmJRyqcAdS0Zw"/>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ohBdIsZdQnMCHI0MEZxfi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2Tu5kCpTY39J30I73M2Mkw"/>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DNgtLx2tF2bquqdvNlN63A"/>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yD4YTVv7mPS8DCECjnmhF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Azj.PTqXd7IDRA1.54.Cvg"/>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z.NrdQ2fEFNu7PmiF53quQ"/>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39P6mwpU7UvdPs4rjrh2G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8gPS_1AVIiWF5_wkC5Coq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k4mA7wOic2K9tllHvZ80Q"/>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XvjYK3N9cryjF7O6IaRmy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TBJf0W307LN2NUZArj.ZB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atrxmqwLAgPmhXxnYygiw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F_WZSTqyiAy_EXddEFt.K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mmG5IMByakr7KNXfhCp__w"/>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EvoXgFwNg9xNT0lFw2JFyA"/>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ZSjga..TXNBIkzJb4stpww"/>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ViqA2N0UlRc6TRjyewwe8Q"/>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X5Xq6TkbkWsQZdZKhRWtm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MPtJmO6ziJUdbZd39sxub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K.6y3t7l5PcCvfyLIiAXEw"/>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9BvaWyGAawbSSmIrA0O.EQ"/>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mq.ik7nNZLYP4emEdbMLk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0jSh8n3bG2FU3hjbNr36Q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xc40HqYKimGCeBAoeY_LBw"/>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sd9.WxmCWdv1izMbBniTv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WjRLDHngNU9Soj7HWERmJ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TyUrQP06bN9Pt9jCj_gaF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gkLbRmFcN6jQFavOqZ9oU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Jwncdd.mTsDyW9BlvOz4Bw"/>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TtvaETFFojSRTx8ncDhg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oyp8vn3LGRpk13iaqZJhV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7cxYbRHc4QsaZ.a2ML2TQ"/>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AW91fEUpIsta.RkT7d1cx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MaSyZlSmhkIs_B6V.Q4kl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LcWOXUzwU4N6gZhc7RQ6_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knd8NOWajTzX7nb3F5S7v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B2t_Q_HVnBdwgzCUOAGtF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7ZslaXnMmM2204.RIBdj9g"/>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9rcVQZUrFEI1pDR82l4kfQ"/>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UZe8dN3ycIpg.EhFGKaZa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sYHuc69WkHOQHWBzDtqL9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P7OOgvp5WOla21e0iUqOv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MAzjMTkyS0NKN7P_NXvuO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g5BfnC3pZH5H.j.4akYgr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f76xqymQjpjtNLlCkPFi6A"/>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v68Gr4sAESvUv1JVvlwQd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54w52pVX8zTmldjY_kZtwA"/>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zLiJIw26rR_hk9Inwiv0Dg"/>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S1wAbry6TXqvm_jy1jG0A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7.mV8QbRuJQT5zcBWzSiO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dtB1mWmoDhgYFOV21zl78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lL9kzPP3F1WoGpm.BKSy4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GzMKAtBUGKrpjwrV5xuFVw"/>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NafKuuXaMxxtHwo7rZzjB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Ewyb2J.QAvvoKH5KcdqcB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zRrUNyTwPof5q9QGo.xw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PgfV7yZNHJRut9Cv3eMGq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G38txMCVEUakSofsVj.z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2ii9tSyAanfrtbpWc3thP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oJnJioIW8GtzTy9vdvTjO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pnBBByTQjtj3wgvwmmvfb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hv7Kqcx9I1nu8ua67ywr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yMd2bzQ.oerQ3T9kC1Hca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kWXbcVbeHwZbIlzOgUYlz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fitppvJFBN6_iGwL0bbzx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3IKKK5o3o5l.PDNCx.BS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_ul2enjVrsmH.n3VLzLqC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MJu1iiymwqKbmA8u_heiz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aJSQInkkHR_nI5oKTYN5t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1jd4uT3cXfHvlfW1LDXtD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vQPKCuM5Jkd03_ctu9Xb2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MbIHbZIb.nP6BhAUdipf2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knTHpF54D639H_SGTDThf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lrDROcGqJ_d.ehlZn4w2G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xlT3C4cB3OoO01ZwIk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NIzalNYZ26vFJSau7byeJ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k4mA7wOic2K9tllHvZ80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jrl6QSk40XJetfOC_Ont.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tT6YsdCYCAGoWgNp70Ztf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tZ0sHEQF5qHA81CzonSAb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Wcd9Mf74UaUG0DYHENK.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uMAlUtdFr44bwyCCc2.k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5GwMGZ3lW6rJu39L3do6y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RUQ3O_nzKDPADTcM21Tn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u.71m3F3UibWd_h_EUlzr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dOX9toAsYgJL5db0eFPpp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RDfUUTwgmSXXcifmgRrt_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rydFb69zJTUwwvcdiCtRP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Y4Q.ArKUpxLXATgqwz7Gl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SxtoXK4T9.fgs6NHpDjDI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zqLiygkk.ap3WWNrXYC0R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I56u8a9LVvyvY5y2FUsVq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yMs5.GmR.IUvCjb0p8NA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oW8njPoV8nKw9p9fyUUl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xYaWW0V1qZXJgR1jXemfl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LrV_SjzkvcdN2za1UjFKa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EOOQZTZHXB12wd_IKA.eE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QFND6.DKpbp3lClAyZBFb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mClONVfoxxu557z8KpQOL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MbIHbZIb.nP6BhAUdipf2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knTHpF54D639H_SGTDThf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lrDROcGqJ_d.ehlZn4w2G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i.xlT3C4cB3OoO01ZwIks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jrl6QSk40XJetfOC_Ont.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NIzalNYZ26vFJSau7byeJ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tZ0sHEQF5qHA81CzonSAb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tT6YsdCYCAGoWgNp70Ztf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pWcd9Mf74UaUG0DYHENK.g"/>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1">
  <a:themeElements>
    <a:clrScheme name="SMA Custom">
      <a:dk1>
        <a:sysClr val="windowText" lastClr="000000"/>
      </a:dk1>
      <a:lt1>
        <a:sysClr val="window" lastClr="FFFFFF"/>
      </a:lt1>
      <a:dk2>
        <a:srgbClr val="44546A"/>
      </a:dk2>
      <a:lt2>
        <a:srgbClr val="E7E6E6"/>
      </a:lt2>
      <a:accent1>
        <a:srgbClr val="8DB930"/>
      </a:accent1>
      <a:accent2>
        <a:srgbClr val="007AA0"/>
      </a:accent2>
      <a:accent3>
        <a:srgbClr val="0063A0"/>
      </a:accent3>
      <a:accent4>
        <a:srgbClr val="F6B827"/>
      </a:accent4>
      <a:accent5>
        <a:srgbClr val="F68930"/>
      </a:accent5>
      <a:accent6>
        <a:srgbClr val="EB4D33"/>
      </a:accent6>
      <a:hlink>
        <a:srgbClr val="0563C1"/>
      </a:hlink>
      <a:folHlink>
        <a:srgbClr val="954F72"/>
      </a:folHlink>
    </a:clrScheme>
    <a:fontScheme name="SMA Custom">
      <a:majorFont>
        <a:latin typeface="Futura Std Book"/>
        <a:ea typeface=""/>
        <a:cs typeface=""/>
      </a:majorFont>
      <a:minorFont>
        <a:latin typeface="Futura Std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A Powerpoint Template" id="{B9A770EE-851F-465D-BE9A-C4DED5FC7626}" vid="{3B45DE9C-7C99-4402-9CB6-AB27958D2363}"/>
    </a:ext>
  </a:extLst>
</a:theme>
</file>

<file path=ppt/theme/theme3.xml><?xml version="1.0" encoding="utf-8"?>
<a:theme xmlns:a="http://schemas.openxmlformats.org/drawingml/2006/main" name="Presentation1">
  <a:themeElements>
    <a:clrScheme name="CRU">
      <a:dk1>
        <a:srgbClr val="4B4B4B"/>
      </a:dk1>
      <a:lt1>
        <a:sysClr val="window" lastClr="FFFFFF"/>
      </a:lt1>
      <a:dk2>
        <a:srgbClr val="323232"/>
      </a:dk2>
      <a:lt2>
        <a:srgbClr val="A9A9A9"/>
      </a:lt2>
      <a:accent1>
        <a:srgbClr val="201747"/>
      </a:accent1>
      <a:accent2>
        <a:srgbClr val="00519E"/>
      </a:accent2>
      <a:accent3>
        <a:srgbClr val="009BDC"/>
      </a:accent3>
      <a:accent4>
        <a:srgbClr val="48A9C5"/>
      </a:accent4>
      <a:accent5>
        <a:srgbClr val="509098"/>
      </a:accent5>
      <a:accent6>
        <a:srgbClr val="D6A716"/>
      </a:accent6>
      <a:hlink>
        <a:srgbClr val="00519E"/>
      </a:hlink>
      <a:folHlink>
        <a:srgbClr val="009BDC"/>
      </a:folHlink>
    </a:clrScheme>
    <a:fontScheme name="CRU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80C9DC5-1CBA-4468-AA32-C4470AB77EF8}" vid="{C0E70DF7-B139-4D05-AE97-C6AA20E3BD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160</TotalTime>
  <Words>3129</Words>
  <Application>Microsoft Office PowerPoint</Application>
  <PresentationFormat>Widescreen</PresentationFormat>
  <Paragraphs>757</Paragraphs>
  <Slides>28</Slides>
  <Notes>1</Notes>
  <HiddenSlides>2</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2" baseType="lpstr">
      <vt:lpstr>Aptos</vt:lpstr>
      <vt:lpstr>Arial</vt:lpstr>
      <vt:lpstr>Calibri</vt:lpstr>
      <vt:lpstr>Century Gothic</vt:lpstr>
      <vt:lpstr>Courier New</vt:lpstr>
      <vt:lpstr>Futura Std Book</vt:lpstr>
      <vt:lpstr>Futura Std Medium</vt:lpstr>
      <vt:lpstr>Open Sans</vt:lpstr>
      <vt:lpstr>Wingdings</vt:lpstr>
      <vt:lpstr>Wingdings 2</vt:lpstr>
      <vt:lpstr>1_Office Theme</vt:lpstr>
      <vt:lpstr>1_Custom Design 1</vt:lpstr>
      <vt:lpstr>Presentation1</vt:lpstr>
      <vt:lpstr>think-cell Slide</vt:lpstr>
      <vt:lpstr>American Steel:  EAF Through and Through (Sustainably)  </vt:lpstr>
      <vt:lpstr>PowerPoint Presentation</vt:lpstr>
      <vt:lpstr>PowerPoint Presentation</vt:lpstr>
      <vt:lpstr>EAF and SMA Dominance in All Product Categories</vt:lpstr>
      <vt:lpstr>Recent Investments 2022-2025</vt:lpstr>
      <vt:lpstr>Recent Investments 2022-2025</vt:lpstr>
      <vt:lpstr>U.S. Domestic Production – 1978-Present</vt:lpstr>
      <vt:lpstr>U.S. Ferrous Material Collection, Import-Export, and Consumption 2000-Present (2023)</vt:lpstr>
      <vt:lpstr>Ferrous Material Collection/Consumption (2000-2023) Steel Production – total and by process (1978-2024) – (U.S.) in millions of metric tons</vt:lpstr>
      <vt:lpstr>PowerPoint Presentation</vt:lpstr>
      <vt:lpstr>Lots of folks are Interested in Green Steel </vt:lpstr>
      <vt:lpstr>Decarbonization Strategies</vt:lpstr>
      <vt:lpstr>Material and energy efficiency optimization</vt:lpstr>
      <vt:lpstr>American Steel’s Carbon Advantage</vt:lpstr>
      <vt:lpstr>American Steel’s Carbon Advantage</vt:lpstr>
      <vt:lpstr>Global steelmaking averages for major producing countries – total crude steel</vt:lpstr>
      <vt:lpstr>Global steelmaking averages for major producing countries – BF-BOF crude steel</vt:lpstr>
      <vt:lpstr>CRU’s modelled coverage of the US steel market </vt:lpstr>
      <vt:lpstr>CRU’s modelled coverage of the Chinese steel market</vt:lpstr>
      <vt:lpstr>CRU’s modelled coverage of the Japanese steel market</vt:lpstr>
      <vt:lpstr>Because the US produces ~70% of its crude steel through the EAF production route, it has a crude steel emissions intensity that is 50% less than its nearest competitor, and is 65% less than the largest producer in the world, China</vt:lpstr>
      <vt:lpstr>Scrap rates of EAF steelmaking have a direct correlation with Scope 1 and 2 emissions intensity – EAF steelmaking in India is the most carbon intensive among the eight countries</vt:lpstr>
      <vt:lpstr>Vice President Kamala Harris</vt:lpstr>
      <vt:lpstr>Governor Tim Walz</vt:lpstr>
      <vt:lpstr>President Donald Trump</vt:lpstr>
      <vt:lpstr>Senator JD Vance</vt:lpstr>
      <vt:lpstr>Election Outcome – November 5, 2024</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 Meeting with Matthew Bolden, Senate Budget Committee (Sen. Whitehouse) to introduce GSCC and Demonstrate US Steel Industry’s Global Leadership in the Reduction of Industrial Carbon Emissions.  Tuesday, February 20, 2024</dc:title>
  <dc:creator>Caroline  Dzowela</dc:creator>
  <cp:lastModifiedBy>Eric Stuart</cp:lastModifiedBy>
  <cp:revision>6</cp:revision>
  <dcterms:created xsi:type="dcterms:W3CDTF">2024-02-20T17:02:20Z</dcterms:created>
  <dcterms:modified xsi:type="dcterms:W3CDTF">2024-09-14T13:01:53Z</dcterms:modified>
</cp:coreProperties>
</file>