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72" r:id="rId3"/>
    <p:sldId id="288" r:id="rId4"/>
    <p:sldId id="258" r:id="rId5"/>
    <p:sldId id="260" r:id="rId6"/>
    <p:sldId id="273" r:id="rId7"/>
    <p:sldId id="265" r:id="rId8"/>
    <p:sldId id="281" r:id="rId9"/>
    <p:sldId id="280" r:id="rId10"/>
    <p:sldId id="285" r:id="rId11"/>
    <p:sldId id="262" r:id="rId12"/>
    <p:sldId id="282" r:id="rId13"/>
    <p:sldId id="286" r:id="rId14"/>
    <p:sldId id="263" r:id="rId15"/>
    <p:sldId id="287" r:id="rId16"/>
    <p:sldId id="264" r:id="rId17"/>
    <p:sldId id="266" r:id="rId18"/>
    <p:sldId id="278" r:id="rId19"/>
    <p:sldId id="292" r:id="rId20"/>
    <p:sldId id="284" r:id="rId21"/>
    <p:sldId id="290" r:id="rId22"/>
    <p:sldId id="275" r:id="rId23"/>
    <p:sldId id="291" r:id="rId24"/>
    <p:sldId id="283" r:id="rId25"/>
    <p:sldId id="259"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BA4413-3ED7-4ED9-89AB-B3162D2ABD6A}">
          <p14:sldIdLst>
            <p14:sldId id="272"/>
            <p14:sldId id="288"/>
            <p14:sldId id="258"/>
            <p14:sldId id="260"/>
            <p14:sldId id="273"/>
            <p14:sldId id="265"/>
            <p14:sldId id="281"/>
            <p14:sldId id="280"/>
            <p14:sldId id="285"/>
            <p14:sldId id="262"/>
            <p14:sldId id="282"/>
            <p14:sldId id="286"/>
            <p14:sldId id="263"/>
            <p14:sldId id="287"/>
            <p14:sldId id="264"/>
            <p14:sldId id="266"/>
            <p14:sldId id="278"/>
          </p14:sldIdLst>
        </p14:section>
        <p14:section name="Untitled Section" id="{56E44730-F257-4FB7-840C-C10424B4BA22}">
          <p14:sldIdLst>
            <p14:sldId id="292"/>
            <p14:sldId id="284"/>
            <p14:sldId id="290"/>
            <p14:sldId id="275"/>
            <p14:sldId id="291"/>
            <p14:sldId id="283"/>
            <p14:sldId id="2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5400" autoAdjust="0"/>
  </p:normalViewPr>
  <p:slideViewPr>
    <p:cSldViewPr>
      <p:cViewPr varScale="1">
        <p:scale>
          <a:sx n="91" d="100"/>
          <a:sy n="91" d="100"/>
        </p:scale>
        <p:origin x="994" y="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9" d="100"/>
          <a:sy n="99" d="100"/>
        </p:scale>
        <p:origin x="-261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445D568-0B38-4F80-A02F-F28B68FD452E}" type="datetimeFigureOut">
              <a:rPr lang="en-US" smtClean="0"/>
              <a:t>9/9/2025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7AD0DC8-C497-4791-BAF5-D3410A8E4BBB}" type="slidenum">
              <a:rPr lang="en-US" smtClean="0"/>
              <a:t>‹#›</a:t>
            </a:fld>
            <a:endParaRPr lang="en-US" dirty="0"/>
          </a:p>
        </p:txBody>
      </p:sp>
    </p:spTree>
    <p:extLst>
      <p:ext uri="{BB962C8B-B14F-4D97-AF65-F5344CB8AC3E}">
        <p14:creationId xmlns:p14="http://schemas.microsoft.com/office/powerpoint/2010/main" val="1889889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title</a:t>
            </a:r>
            <a:r>
              <a:rPr lang="en-US" baseline="0" dirty="0"/>
              <a:t> listed “</a:t>
            </a:r>
            <a:r>
              <a:rPr lang="en-US" dirty="0"/>
              <a:t>Radiant Energy</a:t>
            </a:r>
            <a:r>
              <a:rPr lang="en-US" baseline="0" dirty="0"/>
              <a:t> Heat Transfer as it pertains to Safety Glass and rolling Blue shield </a:t>
            </a:r>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1</a:t>
            </a:fld>
            <a:endParaRPr lang="en-US" dirty="0"/>
          </a:p>
        </p:txBody>
      </p:sp>
    </p:spTree>
    <p:extLst>
      <p:ext uri="{BB962C8B-B14F-4D97-AF65-F5344CB8AC3E}">
        <p14:creationId xmlns:p14="http://schemas.microsoft.com/office/powerpoint/2010/main" val="366162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 of all glass you come across in your life will be Soda Lime</a:t>
            </a:r>
          </a:p>
          <a:p>
            <a:endParaRPr lang="en-US" dirty="0"/>
          </a:p>
          <a:p>
            <a:r>
              <a:rPr lang="en-US" dirty="0"/>
              <a:t>Annealed soda lime glass is not safety glass  because of the way it breaks unless it is part of a laminated than it becomes a safety glass </a:t>
            </a:r>
            <a:r>
              <a:rPr lang="en-US" baseline="0" dirty="0"/>
              <a:t>because the lamination holds  the glass in place when broke</a:t>
            </a:r>
          </a:p>
          <a:p>
            <a:r>
              <a:rPr lang="en-US" baseline="0" dirty="0"/>
              <a:t>Tempered Glass breaks in a dice pattern. </a:t>
            </a:r>
          </a:p>
          <a:p>
            <a:r>
              <a:rPr lang="en-US" baseline="0" dirty="0"/>
              <a:t>Car windshield is laminated and the door glass is tempered. </a:t>
            </a:r>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10</a:t>
            </a:fld>
            <a:endParaRPr lang="en-US" dirty="0"/>
          </a:p>
        </p:txBody>
      </p:sp>
    </p:spTree>
    <p:extLst>
      <p:ext uri="{BB962C8B-B14F-4D97-AF65-F5344CB8AC3E}">
        <p14:creationId xmlns:p14="http://schemas.microsoft.com/office/powerpoint/2010/main" val="188589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an example of how delicate the tempered edges are </a:t>
            </a:r>
          </a:p>
          <a:p>
            <a:r>
              <a:rPr lang="en-US" dirty="0"/>
              <a:t>the hammer can pound on the center of the glass all day without breaking </a:t>
            </a:r>
          </a:p>
          <a:p>
            <a:r>
              <a:rPr lang="en-US" dirty="0"/>
              <a:t>Slight tap on the unprotected edges will instantly cause the glass to crumble</a:t>
            </a:r>
          </a:p>
        </p:txBody>
      </p:sp>
      <p:sp>
        <p:nvSpPr>
          <p:cNvPr id="4" name="Slide Number Placeholder 3"/>
          <p:cNvSpPr>
            <a:spLocks noGrp="1"/>
          </p:cNvSpPr>
          <p:nvPr>
            <p:ph type="sldNum" sz="quarter" idx="5"/>
          </p:nvPr>
        </p:nvSpPr>
        <p:spPr/>
        <p:txBody>
          <a:bodyPr/>
          <a:lstStyle/>
          <a:p>
            <a:fld id="{27AD0DC8-C497-4791-BAF5-D3410A8E4BBB}" type="slidenum">
              <a:rPr lang="en-US" smtClean="0"/>
              <a:t>12</a:t>
            </a:fld>
            <a:endParaRPr lang="en-US" dirty="0"/>
          </a:p>
        </p:txBody>
      </p:sp>
    </p:spTree>
    <p:extLst>
      <p:ext uri="{BB962C8B-B14F-4D97-AF65-F5344CB8AC3E}">
        <p14:creationId xmlns:p14="http://schemas.microsoft.com/office/powerpoint/2010/main" val="2093229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tell the difference between common (soda lime) glass and the BPS glass when looking at the edge </a:t>
            </a:r>
          </a:p>
          <a:p>
            <a:r>
              <a:rPr lang="en-US" dirty="0"/>
              <a:t>soda lime has a light blue green/ aqua color - BPS has clear edges or picks up the color of the material it is closest</a:t>
            </a:r>
          </a:p>
          <a:p>
            <a:r>
              <a:rPr lang="en-US" dirty="0"/>
              <a:t>Borosilicate is used in coffee pots and beakers, where you can take the hot coffee pot and put cold water in it – and the glass doesn’t break. </a:t>
            </a:r>
          </a:p>
          <a:p>
            <a:r>
              <a:rPr lang="en-US" dirty="0"/>
              <a:t>BPS is scrapable - Unlike Soda Lime is does not break in a safety dice pattern. </a:t>
            </a:r>
          </a:p>
          <a:p>
            <a:r>
              <a:rPr lang="en-US" dirty="0"/>
              <a:t>Therefore, if it is needed in an overhead operation like crane than you need it to be a laminate</a:t>
            </a:r>
          </a:p>
          <a:p>
            <a:r>
              <a:rPr lang="en-US" dirty="0"/>
              <a:t>MacPherson &amp; Company’s latest product developed is the L-BPS/HS which is a 1/4" laminated BPS Heat Shield product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101 Glass has an amber tint to the edges, it is scrapable - does not break in a safety dice pattern. No laminate yet to withstand the heat that the 101 can withstand therefore there is no laminate to make it a safety glass. 101 Glass is best for loaders.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13</a:t>
            </a:fld>
            <a:endParaRPr lang="en-US" dirty="0"/>
          </a:p>
        </p:txBody>
      </p:sp>
    </p:spTree>
    <p:extLst>
      <p:ext uri="{BB962C8B-B14F-4D97-AF65-F5344CB8AC3E}">
        <p14:creationId xmlns:p14="http://schemas.microsoft.com/office/powerpoint/2010/main" val="96073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14</a:t>
            </a:fld>
            <a:endParaRPr lang="en-US" dirty="0"/>
          </a:p>
        </p:txBody>
      </p:sp>
    </p:spTree>
    <p:extLst>
      <p:ext uri="{BB962C8B-B14F-4D97-AF65-F5344CB8AC3E}">
        <p14:creationId xmlns:p14="http://schemas.microsoft.com/office/powerpoint/2010/main" val="950751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Known testing of HOOGOVENS; Netherlands – Australia – USA</a:t>
            </a:r>
          </a:p>
          <a:p>
            <a:r>
              <a:rPr lang="en-US" dirty="0"/>
              <a:t>Known testing of SAFE-SHIELD Cleveland and Mingo Junction</a:t>
            </a:r>
          </a:p>
        </p:txBody>
      </p:sp>
      <p:sp>
        <p:nvSpPr>
          <p:cNvPr id="4" name="Slide Number Placeholder 3"/>
          <p:cNvSpPr>
            <a:spLocks noGrp="1"/>
          </p:cNvSpPr>
          <p:nvPr>
            <p:ph type="sldNum" sz="quarter" idx="5"/>
          </p:nvPr>
        </p:nvSpPr>
        <p:spPr/>
        <p:txBody>
          <a:bodyPr/>
          <a:lstStyle/>
          <a:p>
            <a:fld id="{27AD0DC8-C497-4791-BAF5-D3410A8E4BBB}" type="slidenum">
              <a:rPr lang="en-US" smtClean="0"/>
              <a:t>16</a:t>
            </a:fld>
            <a:endParaRPr lang="en-US" dirty="0"/>
          </a:p>
        </p:txBody>
      </p:sp>
    </p:spTree>
    <p:extLst>
      <p:ext uri="{BB962C8B-B14F-4D97-AF65-F5344CB8AC3E}">
        <p14:creationId xmlns:p14="http://schemas.microsoft.com/office/powerpoint/2010/main" val="331655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Lexan is a polycarbonate (PVB) and type of safety glass that is not recommended in hot metal or steelmaking applications. </a:t>
            </a:r>
          </a:p>
          <a:p>
            <a:r>
              <a:rPr lang="en-US" dirty="0"/>
              <a:t>Lexan is a polycarbonate that offers the highest impact strength of any transparent product with over 250 times the impact strength of glass in equal sheet thickness. The </a:t>
            </a:r>
            <a:r>
              <a:rPr lang="en-US" dirty="0" err="1"/>
              <a:t>Vicat</a:t>
            </a:r>
            <a:r>
              <a:rPr lang="en-US" dirty="0"/>
              <a:t> softening temperature, rate B/120 145°C (295°F) and deformation begins around 120°F. Most steelmaking applications’ ambient temperature often is above those temperature. </a:t>
            </a:r>
          </a:p>
          <a:p>
            <a:r>
              <a:rPr lang="en-US" dirty="0"/>
              <a:t>Therefore, Lexan is not ideal for hot metal glass even for the explosion-resistance safety layer. </a:t>
            </a:r>
          </a:p>
        </p:txBody>
      </p:sp>
      <p:sp>
        <p:nvSpPr>
          <p:cNvPr id="4" name="Slide Number Placeholder 3"/>
          <p:cNvSpPr>
            <a:spLocks noGrp="1"/>
          </p:cNvSpPr>
          <p:nvPr>
            <p:ph type="sldNum" sz="quarter" idx="10"/>
          </p:nvPr>
        </p:nvSpPr>
        <p:spPr/>
        <p:txBody>
          <a:bodyPr/>
          <a:lstStyle/>
          <a:p>
            <a:fld id="{27AD0DC8-C497-4791-BAF5-D3410A8E4BBB}" type="slidenum">
              <a:rPr lang="en-US" smtClean="0"/>
              <a:t>17</a:t>
            </a:fld>
            <a:endParaRPr lang="en-US" dirty="0"/>
          </a:p>
        </p:txBody>
      </p:sp>
    </p:spTree>
    <p:extLst>
      <p:ext uri="{BB962C8B-B14F-4D97-AF65-F5344CB8AC3E}">
        <p14:creationId xmlns:p14="http://schemas.microsoft.com/office/powerpoint/2010/main" val="3418004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Sash/ outer frame </a:t>
            </a:r>
          </a:p>
        </p:txBody>
      </p:sp>
      <p:sp>
        <p:nvSpPr>
          <p:cNvPr id="4" name="Slide Number Placeholder 3"/>
          <p:cNvSpPr>
            <a:spLocks noGrp="1"/>
          </p:cNvSpPr>
          <p:nvPr>
            <p:ph type="sldNum" sz="quarter" idx="5"/>
          </p:nvPr>
        </p:nvSpPr>
        <p:spPr/>
        <p:txBody>
          <a:bodyPr/>
          <a:lstStyle/>
          <a:p>
            <a:fld id="{27AD0DC8-C497-4791-BAF5-D3410A8E4BBB}" type="slidenum">
              <a:rPr lang="en-US" smtClean="0"/>
              <a:t>19</a:t>
            </a:fld>
            <a:endParaRPr lang="en-US" dirty="0"/>
          </a:p>
        </p:txBody>
      </p:sp>
    </p:spTree>
    <p:extLst>
      <p:ext uri="{BB962C8B-B14F-4D97-AF65-F5344CB8AC3E}">
        <p14:creationId xmlns:p14="http://schemas.microsoft.com/office/powerpoint/2010/main" val="67393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 recommended in slag operators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21</a:t>
            </a:fld>
            <a:endParaRPr lang="en-US" dirty="0"/>
          </a:p>
        </p:txBody>
      </p:sp>
    </p:spTree>
    <p:extLst>
      <p:ext uri="{BB962C8B-B14F-4D97-AF65-F5344CB8AC3E}">
        <p14:creationId xmlns:p14="http://schemas.microsoft.com/office/powerpoint/2010/main" val="1910346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a:t>
            </a:r>
          </a:p>
        </p:txBody>
      </p:sp>
      <p:sp>
        <p:nvSpPr>
          <p:cNvPr id="4" name="Slide Number Placeholder 3"/>
          <p:cNvSpPr>
            <a:spLocks noGrp="1"/>
          </p:cNvSpPr>
          <p:nvPr>
            <p:ph type="sldNum" sz="quarter" idx="10"/>
          </p:nvPr>
        </p:nvSpPr>
        <p:spPr/>
        <p:txBody>
          <a:bodyPr/>
          <a:lstStyle/>
          <a:p>
            <a:fld id="{27AD0DC8-C497-4791-BAF5-D3410A8E4BBB}" type="slidenum">
              <a:rPr lang="en-US" smtClean="0"/>
              <a:t>23</a:t>
            </a:fld>
            <a:endParaRPr lang="en-US" dirty="0"/>
          </a:p>
        </p:txBody>
      </p:sp>
    </p:spTree>
    <p:extLst>
      <p:ext uri="{BB962C8B-B14F-4D97-AF65-F5344CB8AC3E}">
        <p14:creationId xmlns:p14="http://schemas.microsoft.com/office/powerpoint/2010/main" val="86910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 First weld shop in the City of Cleveland OH </a:t>
            </a:r>
          </a:p>
          <a:p>
            <a:r>
              <a:rPr lang="en-US" dirty="0"/>
              <a:t>Both Bruce and Ken were certified welders by age 12 </a:t>
            </a:r>
          </a:p>
          <a:p>
            <a:r>
              <a:rPr lang="en-US" dirty="0"/>
              <a:t>1930 portion of the building was rented out a glass glazer, when that man went out of business, he left everything in the building. </a:t>
            </a:r>
          </a:p>
          <a:p>
            <a:r>
              <a:rPr lang="en-US" dirty="0"/>
              <a:t>Both Ken and Bruce learned to make and install residential and commercial windows as well as weld all through high school. </a:t>
            </a:r>
          </a:p>
          <a:p>
            <a:r>
              <a:rPr lang="en-US" dirty="0"/>
              <a:t>Ken was a Korean War vet while Bruce was already in Engineering School when the war broke out. </a:t>
            </a:r>
          </a:p>
          <a:p>
            <a:r>
              <a:rPr lang="en-US" dirty="0"/>
              <a:t>Afterwards Ken got a degree in business and became a sales rep for a glass company. </a:t>
            </a:r>
          </a:p>
          <a:p>
            <a:r>
              <a:rPr lang="en-US" dirty="0"/>
              <a:t>In 1964 he separated from that company to start his own, then incorporated MacPherson  &amp; Company in November 1965. </a:t>
            </a:r>
          </a:p>
          <a:p>
            <a:r>
              <a:rPr lang="en-US" dirty="0"/>
              <a:t>Bruce served on the Atomic Energy Commission with Oppenheimer, Rocket scientist recognized by President Eisenhower.  </a:t>
            </a:r>
          </a:p>
          <a:p>
            <a:r>
              <a:rPr lang="en-US" dirty="0"/>
              <a:t>Bruce was the first to develop explosion resistant glass here in the USA (Hoogovens) based on research from the Dutch </a:t>
            </a:r>
          </a:p>
          <a:p>
            <a:r>
              <a:rPr lang="en-US" dirty="0"/>
              <a:t>When Ken and Bruce realized having the impact glass alone wasn’t enough, Bruce started MacPherson Engineering, working with crane manufacturers developed explosion resistant window systems. Using Bruce’s knowledge from working at NASA, chemical formulas, SAFE-SHIELD glass was developed in 1970.   </a:t>
            </a:r>
          </a:p>
        </p:txBody>
      </p:sp>
      <p:sp>
        <p:nvSpPr>
          <p:cNvPr id="4" name="Slide Number Placeholder 3"/>
          <p:cNvSpPr>
            <a:spLocks noGrp="1"/>
          </p:cNvSpPr>
          <p:nvPr>
            <p:ph type="sldNum" sz="quarter" idx="5"/>
          </p:nvPr>
        </p:nvSpPr>
        <p:spPr/>
        <p:txBody>
          <a:bodyPr/>
          <a:lstStyle/>
          <a:p>
            <a:fld id="{27AD0DC8-C497-4791-BAF5-D3410A8E4BBB}" type="slidenum">
              <a:rPr lang="en-US" smtClean="0"/>
              <a:t>2</a:t>
            </a:fld>
            <a:endParaRPr lang="en-US" dirty="0"/>
          </a:p>
        </p:txBody>
      </p:sp>
    </p:spTree>
    <p:extLst>
      <p:ext uri="{BB962C8B-B14F-4D97-AF65-F5344CB8AC3E}">
        <p14:creationId xmlns:p14="http://schemas.microsoft.com/office/powerpoint/2010/main" val="65993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Properties and strengths of metals I learned from the university. Properties and strengths of glass I learned from my dad.</a:t>
            </a:r>
          </a:p>
          <a:p>
            <a:r>
              <a:rPr lang="en-US" sz="1200" kern="1200" dirty="0">
                <a:solidFill>
                  <a:schemeClr val="tx1"/>
                </a:solidFill>
                <a:effectLst/>
                <a:latin typeface="+mn-lt"/>
                <a:ea typeface="+mn-ea"/>
                <a:cs typeface="+mn-cs"/>
              </a:rPr>
              <a:t>You will need to keep your local glazer for all your non impact cold operations </a:t>
            </a:r>
          </a:p>
          <a:p>
            <a:r>
              <a:rPr lang="en-US" sz="1200" kern="1200" dirty="0">
                <a:solidFill>
                  <a:schemeClr val="tx1"/>
                </a:solidFill>
                <a:effectLst/>
                <a:latin typeface="+mn-lt"/>
                <a:ea typeface="+mn-ea"/>
                <a:cs typeface="+mn-cs"/>
              </a:rPr>
              <a:t>Any industrial type impact operations or molten metal operations with or without impact will need engineered window systems. </a:t>
            </a:r>
          </a:p>
          <a:p>
            <a:r>
              <a:rPr lang="en-US" sz="1200" kern="1200" dirty="0">
                <a:solidFill>
                  <a:schemeClr val="tx1"/>
                </a:solidFill>
                <a:effectLst/>
                <a:latin typeface="+mn-lt"/>
                <a:ea typeface="+mn-ea"/>
                <a:cs typeface="+mn-cs"/>
              </a:rPr>
              <a:t>In some cases, the local glazer can order the specialty glass from the industrial window supplier then repair and replace the specialty windows locally depending on the location to the manufacturer more economically than buying new spare windows.  </a:t>
            </a:r>
          </a:p>
          <a:p>
            <a:r>
              <a:rPr lang="en-US" sz="1200" kern="1200" dirty="0">
                <a:solidFill>
                  <a:schemeClr val="tx1"/>
                </a:solidFill>
                <a:effectLst/>
                <a:latin typeface="+mn-lt"/>
                <a:ea typeface="+mn-ea"/>
                <a:cs typeface="+mn-cs"/>
              </a:rPr>
              <a:t>Locally sourced windows require a professional replace the glass. </a:t>
            </a:r>
          </a:p>
          <a:p>
            <a:r>
              <a:rPr lang="en-US" sz="1200" kern="1200" dirty="0">
                <a:solidFill>
                  <a:schemeClr val="tx1"/>
                </a:solidFill>
                <a:effectLst/>
                <a:latin typeface="+mn-lt"/>
                <a:ea typeface="+mn-ea"/>
                <a:cs typeface="+mn-cs"/>
              </a:rPr>
              <a:t>Industrial window systems are engineered to utilize spares that so non-professional can change the windows – giving options for glass replacement using “spares”. </a:t>
            </a:r>
          </a:p>
          <a:p>
            <a:r>
              <a:rPr lang="en-US" sz="1200" kern="1200" dirty="0">
                <a:solidFill>
                  <a:schemeClr val="tx1"/>
                </a:solidFill>
                <a:effectLst/>
                <a:latin typeface="+mn-lt"/>
                <a:ea typeface="+mn-ea"/>
                <a:cs typeface="+mn-cs"/>
              </a:rPr>
              <a:t>1 order new spare </a:t>
            </a:r>
          </a:p>
          <a:p>
            <a:r>
              <a:rPr lang="en-US" sz="1200" kern="1200" dirty="0">
                <a:solidFill>
                  <a:schemeClr val="tx1"/>
                </a:solidFill>
                <a:effectLst/>
                <a:latin typeface="+mn-lt"/>
                <a:ea typeface="+mn-ea"/>
                <a:cs typeface="+mn-cs"/>
              </a:rPr>
              <a:t>2 order new glass for the spare and replace glass on site with a Philips-head screw driver </a:t>
            </a:r>
          </a:p>
          <a:p>
            <a:r>
              <a:rPr lang="en-US" sz="1200" kern="1200" dirty="0">
                <a:solidFill>
                  <a:schemeClr val="tx1"/>
                </a:solidFill>
                <a:effectLst/>
                <a:latin typeface="+mn-lt"/>
                <a:ea typeface="+mn-ea"/>
                <a:cs typeface="+mn-cs"/>
              </a:rPr>
              <a:t>3 Replace existing with a fresh spare and send used window to local glazer to replace. </a:t>
            </a:r>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3</a:t>
            </a:fld>
            <a:endParaRPr lang="en-US" dirty="0"/>
          </a:p>
        </p:txBody>
      </p:sp>
    </p:spTree>
    <p:extLst>
      <p:ext uri="{BB962C8B-B14F-4D97-AF65-F5344CB8AC3E}">
        <p14:creationId xmlns:p14="http://schemas.microsoft.com/office/powerpoint/2010/main" val="278291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Discussion</a:t>
            </a:r>
            <a:r>
              <a:rPr lang="en-US" baseline="0" dirty="0"/>
              <a:t> </a:t>
            </a:r>
            <a:r>
              <a:rPr lang="en-US" dirty="0"/>
              <a:t>topic 3 items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Closest to the heat is heat shield protection layer often called the expendable window / glass – usually comparably inexpensive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Behind the heat shield is the Impact Protection layer – usually always protected by heat shield glass or comes with a heat shield</a:t>
            </a:r>
          </a:p>
          <a:p>
            <a:r>
              <a:rPr lang="en-US" dirty="0"/>
              <a:t>Closest to the operator is the glare shield - picture of yellow represents the white light Glare Shields prevent eye damage </a:t>
            </a:r>
          </a:p>
        </p:txBody>
      </p:sp>
      <p:sp>
        <p:nvSpPr>
          <p:cNvPr id="4" name="Slide Number Placeholder 3"/>
          <p:cNvSpPr>
            <a:spLocks noGrp="1"/>
          </p:cNvSpPr>
          <p:nvPr>
            <p:ph type="sldNum" sz="quarter" idx="10"/>
          </p:nvPr>
        </p:nvSpPr>
        <p:spPr/>
        <p:txBody>
          <a:bodyPr/>
          <a:lstStyle/>
          <a:p>
            <a:fld id="{27AD0DC8-C497-4791-BAF5-D3410A8E4BBB}" type="slidenum">
              <a:rPr lang="en-US" smtClean="0"/>
              <a:t>4</a:t>
            </a:fld>
            <a:endParaRPr lang="en-US" dirty="0"/>
          </a:p>
        </p:txBody>
      </p:sp>
    </p:spTree>
    <p:extLst>
      <p:ext uri="{BB962C8B-B14F-4D97-AF65-F5344CB8AC3E}">
        <p14:creationId xmlns:p14="http://schemas.microsoft.com/office/powerpoint/2010/main" val="412978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SUGGESTED HEAT SIDE LAYER is Infra Red Reflecting (IRR) Coating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 Main </a:t>
            </a:r>
            <a:r>
              <a:rPr lang="en-US" sz="1200" b="0" dirty="0">
                <a:solidFill>
                  <a:schemeClr val="bg1"/>
                </a:solidFill>
              </a:rPr>
              <a:t>types of </a:t>
            </a:r>
            <a:r>
              <a:rPr lang="en-US" sz="1200" b="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Infra Red Reflecting (IRR) </a:t>
            </a:r>
            <a:r>
              <a:rPr lang="en-US" sz="1200" b="0" dirty="0">
                <a:solidFill>
                  <a:schemeClr val="bg1"/>
                </a:solidFill>
              </a:rPr>
              <a:t>glass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Soda Lime – Borosilicate - Glass Ceramic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AD0DC8-C497-4791-BAF5-D3410A8E4BBB}" type="slidenum">
              <a:rPr lang="en-US" smtClean="0"/>
              <a:t>5</a:t>
            </a:fld>
            <a:endParaRPr lang="en-US" dirty="0"/>
          </a:p>
        </p:txBody>
      </p:sp>
    </p:spTree>
    <p:extLst>
      <p:ext uri="{BB962C8B-B14F-4D97-AF65-F5344CB8AC3E}">
        <p14:creationId xmlns:p14="http://schemas.microsoft.com/office/powerpoint/2010/main" val="197609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sustained temperature of fracture of the Soda lime is 400F for tempered glass </a:t>
            </a:r>
          </a:p>
          <a:p>
            <a:r>
              <a:rPr lang="en-US" dirty="0"/>
              <a:t>Annealed Soda lime is 350F </a:t>
            </a:r>
          </a:p>
          <a:p>
            <a:r>
              <a:rPr lang="en-US" dirty="0"/>
              <a:t>– Soda lime is suggested to be more than 50 feet away because SLAG CAN NOT BE SCRAPE OFF THE GLASS</a:t>
            </a:r>
          </a:p>
          <a:p>
            <a:r>
              <a:rPr lang="en-US" dirty="0"/>
              <a:t>BPS 550F – best for clarity and less eye strain, applications - splatter CAN BE scrape off and leaves minor chips in the glass like stone chips on car </a:t>
            </a:r>
            <a:r>
              <a:rPr lang="en-US" dirty="0" err="1"/>
              <a:t>windowshield</a:t>
            </a:r>
            <a:endParaRPr lang="en-US" dirty="0"/>
          </a:p>
          <a:p>
            <a:r>
              <a:rPr lang="en-US" dirty="0"/>
              <a:t>101 Glass Ceramic 1400F used if BPS fails same - splatter CAN BE scrape off</a:t>
            </a:r>
          </a:p>
          <a:p>
            <a:r>
              <a:rPr lang="en-US" dirty="0"/>
              <a:t>For hot applications Temperature Resistance Extreme limits become critical in the decision of what glass to use. </a:t>
            </a:r>
          </a:p>
          <a:p>
            <a:endParaRPr lang="en-US" dirty="0"/>
          </a:p>
          <a:p>
            <a:r>
              <a:rPr lang="en-US" dirty="0"/>
              <a:t>Off this chart for less than 10 feet away is Quartz Glass that is not coated with IRR coating but is scrapable no application for this in the slag industry</a:t>
            </a:r>
          </a:p>
          <a:p>
            <a:endParaRPr lang="en-US" dirty="0"/>
          </a:p>
        </p:txBody>
      </p:sp>
      <p:sp>
        <p:nvSpPr>
          <p:cNvPr id="4" name="Slide Number Placeholder 3"/>
          <p:cNvSpPr>
            <a:spLocks noGrp="1"/>
          </p:cNvSpPr>
          <p:nvPr>
            <p:ph type="sldNum" sz="quarter" idx="5"/>
          </p:nvPr>
        </p:nvSpPr>
        <p:spPr/>
        <p:txBody>
          <a:bodyPr/>
          <a:lstStyle/>
          <a:p>
            <a:fld id="{27AD0DC8-C497-4791-BAF5-D3410A8E4BBB}" type="slidenum">
              <a:rPr lang="en-US" smtClean="0"/>
              <a:t>6</a:t>
            </a:fld>
            <a:endParaRPr lang="en-US" dirty="0"/>
          </a:p>
        </p:txBody>
      </p:sp>
    </p:spTree>
    <p:extLst>
      <p:ext uri="{BB962C8B-B14F-4D97-AF65-F5344CB8AC3E}">
        <p14:creationId xmlns:p14="http://schemas.microsoft.com/office/powerpoint/2010/main" val="92210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two layers of non-IRR glass will still cut 53% of the transmitted radiant heat </a:t>
            </a:r>
          </a:p>
        </p:txBody>
      </p:sp>
      <p:sp>
        <p:nvSpPr>
          <p:cNvPr id="4" name="Slide Number Placeholder 3"/>
          <p:cNvSpPr>
            <a:spLocks noGrp="1"/>
          </p:cNvSpPr>
          <p:nvPr>
            <p:ph type="sldNum" sz="quarter" idx="5"/>
          </p:nvPr>
        </p:nvSpPr>
        <p:spPr/>
        <p:txBody>
          <a:bodyPr/>
          <a:lstStyle/>
          <a:p>
            <a:fld id="{27AD0DC8-C497-4791-BAF5-D3410A8E4BBB}" type="slidenum">
              <a:rPr lang="en-US" smtClean="0"/>
              <a:t>7</a:t>
            </a:fld>
            <a:endParaRPr lang="en-US" dirty="0"/>
          </a:p>
        </p:txBody>
      </p:sp>
    </p:spTree>
    <p:extLst>
      <p:ext uri="{BB962C8B-B14F-4D97-AF65-F5344CB8AC3E}">
        <p14:creationId xmlns:p14="http://schemas.microsoft.com/office/powerpoint/2010/main" val="186945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two layers glass both IRR glass will cut more than 97% of the transmitted radiant heat which </a:t>
            </a:r>
          </a:p>
          <a:p>
            <a:pPr marL="457200" indent="-457200">
              <a:buFont typeface="Arial" panose="020B0604020202020204" pitchFamily="34" charset="0"/>
              <a:buChar char="•"/>
            </a:pPr>
            <a:r>
              <a:rPr lang="en-US" sz="1200" dirty="0"/>
              <a:t>Affects are 60 % savings on the workload of the air conditioners</a:t>
            </a:r>
          </a:p>
          <a:p>
            <a:pPr marL="457200" indent="-457200">
              <a:buFont typeface="Arial" panose="020B0604020202020204" pitchFamily="34" charset="0"/>
              <a:buChar char="•"/>
            </a:pPr>
            <a:r>
              <a:rPr lang="en-US" sz="1200" dirty="0"/>
              <a:t>Reduction of transmitted radiant heat transfer into cab</a:t>
            </a:r>
            <a:endParaRPr lang="en-US" sz="1400" dirty="0"/>
          </a:p>
          <a:p>
            <a:pPr marL="457200" indent="-457200">
              <a:buFont typeface="Arial" panose="020B0604020202020204" pitchFamily="34" charset="0"/>
              <a:buChar char="•"/>
            </a:pPr>
            <a:r>
              <a:rPr lang="en-US" sz="1400" dirty="0"/>
              <a:t>Reduces operator fatigue, eye strain &amp; headaches</a:t>
            </a:r>
          </a:p>
          <a:p>
            <a:pPr marL="457200" indent="-457200">
              <a:buFont typeface="Arial" panose="020B0604020202020204" pitchFamily="34" charset="0"/>
              <a:buChar char="•"/>
            </a:pPr>
            <a:r>
              <a:rPr lang="en-US" sz="1400" dirty="0"/>
              <a:t>Decrease operator errors and increases safety</a:t>
            </a:r>
          </a:p>
          <a:p>
            <a:r>
              <a:rPr lang="en-US" dirty="0"/>
              <a:t>Even One layer of regular glass and one layers glass with IRR glass will still cut more than 70% of the transmitted radiant heat </a:t>
            </a:r>
          </a:p>
        </p:txBody>
      </p:sp>
      <p:sp>
        <p:nvSpPr>
          <p:cNvPr id="4" name="Slide Number Placeholder 3"/>
          <p:cNvSpPr>
            <a:spLocks noGrp="1"/>
          </p:cNvSpPr>
          <p:nvPr>
            <p:ph type="sldNum" sz="quarter" idx="5"/>
          </p:nvPr>
        </p:nvSpPr>
        <p:spPr/>
        <p:txBody>
          <a:bodyPr/>
          <a:lstStyle/>
          <a:p>
            <a:fld id="{27AD0DC8-C497-4791-BAF5-D3410A8E4BBB}" type="slidenum">
              <a:rPr lang="en-US" smtClean="0"/>
              <a:t>8</a:t>
            </a:fld>
            <a:endParaRPr lang="en-US" dirty="0"/>
          </a:p>
        </p:txBody>
      </p:sp>
    </p:spTree>
    <p:extLst>
      <p:ext uri="{BB962C8B-B14F-4D97-AF65-F5344CB8AC3E}">
        <p14:creationId xmlns:p14="http://schemas.microsoft.com/office/powerpoint/2010/main" val="2384519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temperature Glass is closer to a liquid state than a solid so it is </a:t>
            </a:r>
            <a:r>
              <a:rPr lang="en-US" sz="1200" dirty="0"/>
              <a:t>amorphous solid </a:t>
            </a:r>
          </a:p>
          <a:p>
            <a:pPr marL="0" indent="0">
              <a:buNone/>
            </a:pPr>
            <a:r>
              <a:rPr lang="en-US" sz="1200" dirty="0"/>
              <a:t>Glass Surface is in compression and interior is in tension which lends to the flexibility </a:t>
            </a:r>
          </a:p>
          <a:p>
            <a:endParaRPr lang="en-US" dirty="0"/>
          </a:p>
        </p:txBody>
      </p:sp>
      <p:sp>
        <p:nvSpPr>
          <p:cNvPr id="4" name="Slide Number Placeholder 3"/>
          <p:cNvSpPr>
            <a:spLocks noGrp="1"/>
          </p:cNvSpPr>
          <p:nvPr>
            <p:ph type="sldNum" sz="quarter" idx="5"/>
          </p:nvPr>
        </p:nvSpPr>
        <p:spPr/>
        <p:txBody>
          <a:bodyPr/>
          <a:lstStyle/>
          <a:p>
            <a:fld id="{27AD0DC8-C497-4791-BAF5-D3410A8E4BBB}" type="slidenum">
              <a:rPr lang="en-US" smtClean="0"/>
              <a:t>9</a:t>
            </a:fld>
            <a:endParaRPr lang="en-US" dirty="0"/>
          </a:p>
        </p:txBody>
      </p:sp>
    </p:spTree>
    <p:extLst>
      <p:ext uri="{BB962C8B-B14F-4D97-AF65-F5344CB8AC3E}">
        <p14:creationId xmlns:p14="http://schemas.microsoft.com/office/powerpoint/2010/main" val="123563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404528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39073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133453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669131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2670495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BA0EB-B890-460A-9D14-035579A6B0D6}"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73D21-38F8-4ADB-BF40-B8ED0FC6198C}" type="slidenum">
              <a:rPr lang="en-US" smtClean="0"/>
              <a:t>‹#›</a:t>
            </a:fld>
            <a:endParaRPr lang="en-US"/>
          </a:p>
        </p:txBody>
      </p:sp>
    </p:spTree>
    <p:extLst>
      <p:ext uri="{BB962C8B-B14F-4D97-AF65-F5344CB8AC3E}">
        <p14:creationId xmlns:p14="http://schemas.microsoft.com/office/powerpoint/2010/main" val="3873249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3051445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417133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356029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4265982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294833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535557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386814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3190447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651EFB-6BD1-4C0C-A664-49963399DDDA}" type="datetimeFigureOut">
              <a:rPr lang="en-US" smtClean="0"/>
              <a:t>9/9/2025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34996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8651EFB-6BD1-4C0C-A664-49963399DDDA}" type="datetimeFigureOut">
              <a:rPr lang="en-US" smtClean="0"/>
              <a:t>9/9/2025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46DF349-ADD8-4D91-B374-CE0813B356E3}" type="slidenum">
              <a:rPr lang="en-US" smtClean="0"/>
              <a:t>‹#›</a:t>
            </a:fld>
            <a:endParaRPr lang="en-US" dirty="0"/>
          </a:p>
        </p:txBody>
      </p:sp>
    </p:spTree>
    <p:extLst>
      <p:ext uri="{BB962C8B-B14F-4D97-AF65-F5344CB8AC3E}">
        <p14:creationId xmlns:p14="http://schemas.microsoft.com/office/powerpoint/2010/main" val="258892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30971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195140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222423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232261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2628527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190253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6509A93-5C3B-4702-B2BC-F7515064DD78}" type="datetimeFigureOut">
              <a:rPr lang="en-US" smtClean="0"/>
              <a:t>9/9/2025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EC451A-63BE-46D0-978B-A15656437941}" type="slidenum">
              <a:rPr lang="en-US" smtClean="0"/>
              <a:t>‹#›</a:t>
            </a:fld>
            <a:endParaRPr lang="en-US" dirty="0"/>
          </a:p>
        </p:txBody>
      </p:sp>
    </p:spTree>
    <p:extLst>
      <p:ext uri="{BB962C8B-B14F-4D97-AF65-F5344CB8AC3E}">
        <p14:creationId xmlns:p14="http://schemas.microsoft.com/office/powerpoint/2010/main" val="118736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840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BA0EB-B890-460A-9D14-035579A6B0D6}" type="datetimeFigureOut">
              <a:rPr lang="en-US" smtClean="0"/>
              <a:t>9/9/2025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73D21-38F8-4ADB-BF40-B8ED0FC6198C}" type="slidenum">
              <a:rPr lang="en-US" smtClean="0"/>
              <a:t>‹#›</a:t>
            </a:fld>
            <a:endParaRPr lang="en-US"/>
          </a:p>
        </p:txBody>
      </p:sp>
    </p:spTree>
    <p:extLst>
      <p:ext uri="{BB962C8B-B14F-4D97-AF65-F5344CB8AC3E}">
        <p14:creationId xmlns:p14="http://schemas.microsoft.com/office/powerpoint/2010/main" val="31640998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s://www.cmog.org/collection/galleries/glass-in-nature#:~:text=Glass%20is%20created%20when%20a%20molten%20material%20cools%20so%20rapidly%20that%20there%20is%20not%20enough%20time%20for%20a%20crystalline%20structure%20to%20form."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1" y="609600"/>
            <a:ext cx="8763000" cy="2354491"/>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5300" b="1" dirty="0">
                <a:solidFill>
                  <a:srgbClr val="0070C0"/>
                </a:solidFill>
              </a:rPr>
              <a:t>“NOT ALL GLASS IS THE SAME” </a:t>
            </a:r>
          </a:p>
          <a:p>
            <a:pPr algn="ctr"/>
            <a:r>
              <a:rPr lang="en-US" sz="4000" b="1" dirty="0">
                <a:solidFill>
                  <a:srgbClr val="0070C0"/>
                </a:solidFill>
              </a:rPr>
              <a:t>         Specialty Glass for Molten Metal</a:t>
            </a:r>
          </a:p>
          <a:p>
            <a:pPr algn="ctr"/>
            <a:r>
              <a:rPr lang="en-US" sz="4400" b="1" dirty="0">
                <a:solidFill>
                  <a:srgbClr val="FF0000"/>
                </a:solidFill>
              </a:rPr>
              <a:t>By</a:t>
            </a:r>
            <a:r>
              <a:rPr lang="en-US" sz="5400" b="1" dirty="0">
                <a:solidFill>
                  <a:srgbClr val="FF0000"/>
                </a:solidFill>
              </a:rPr>
              <a:t> Jane </a:t>
            </a:r>
            <a:r>
              <a:rPr lang="en-US" sz="4800" b="1" dirty="0">
                <a:solidFill>
                  <a:srgbClr val="FF0000"/>
                </a:solidFill>
              </a:rPr>
              <a:t>MacPherson</a:t>
            </a:r>
          </a:p>
        </p:txBody>
      </p:sp>
      <p:sp>
        <p:nvSpPr>
          <p:cNvPr id="2" name="Rectangle 1"/>
          <p:cNvSpPr/>
          <p:nvPr/>
        </p:nvSpPr>
        <p:spPr>
          <a:xfrm>
            <a:off x="207169" y="3429000"/>
            <a:ext cx="8729662" cy="3000821"/>
          </a:xfrm>
          <a:prstGeom prst="rect">
            <a:avLst/>
          </a:prstGeom>
        </p:spPr>
        <p:txBody>
          <a:bodyPr wrap="square">
            <a:spAutoFit/>
          </a:bodyPr>
          <a:lstStyle/>
          <a:p>
            <a:pPr marL="91440">
              <a:buAutoNum type="arabicPeriod"/>
            </a:pPr>
            <a:r>
              <a:rPr lang="en-US" sz="2700" dirty="0"/>
              <a:t> When to use a molten metal glass specialist or local glazer </a:t>
            </a:r>
          </a:p>
          <a:p>
            <a:pPr marL="91440">
              <a:buAutoNum type="arabicPeriod"/>
            </a:pPr>
            <a:r>
              <a:rPr lang="en-US" sz="2700" dirty="0"/>
              <a:t> Different </a:t>
            </a:r>
            <a:r>
              <a:rPr lang="en-US" sz="2700"/>
              <a:t>layer types </a:t>
            </a:r>
            <a:r>
              <a:rPr lang="en-US" sz="2700" dirty="0"/>
              <a:t>of safety protection glass</a:t>
            </a:r>
          </a:p>
          <a:p>
            <a:pPr marL="91440">
              <a:buAutoNum type="arabicPeriod"/>
            </a:pPr>
            <a:r>
              <a:rPr lang="en-US" sz="2700" dirty="0"/>
              <a:t> Different types for industrial heat shield glass    </a:t>
            </a:r>
          </a:p>
          <a:p>
            <a:pPr marL="91440">
              <a:buFontTx/>
              <a:buAutoNum type="arabicPeriod" startAt="4"/>
            </a:pPr>
            <a:r>
              <a:rPr lang="en-US" sz="2700" dirty="0"/>
              <a:t> Heat reflecting coatings &amp; advantages /disadvantages uses</a:t>
            </a:r>
          </a:p>
          <a:p>
            <a:pPr marL="91440">
              <a:buFontTx/>
              <a:buAutoNum type="arabicPeriod" startAt="4"/>
            </a:pPr>
            <a:r>
              <a:rPr lang="en-US" sz="2700" dirty="0"/>
              <a:t> LEXAN verses Glass for Impact safety</a:t>
            </a:r>
          </a:p>
          <a:p>
            <a:pPr marL="91440">
              <a:buFontTx/>
              <a:buAutoNum type="arabicPeriod" startAt="4"/>
            </a:pPr>
            <a:r>
              <a:rPr lang="en-US" sz="2700" dirty="0"/>
              <a:t> Different Impact EXPLOSION Protection Glass </a:t>
            </a:r>
          </a:p>
          <a:p>
            <a:pPr marL="91440">
              <a:buFontTx/>
              <a:buAutoNum type="arabicPeriod" startAt="4"/>
            </a:pPr>
            <a:r>
              <a:rPr lang="en-US" sz="2700" dirty="0"/>
              <a:t> Window Systems built for impact explosions </a:t>
            </a:r>
          </a:p>
        </p:txBody>
      </p:sp>
      <p:pic>
        <p:nvPicPr>
          <p:cNvPr id="4" name="Picture 2" descr="C:\Users\brucelaptop\Pictures\JLM PHONE\IMG_E27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47" y="1575769"/>
            <a:ext cx="1424354" cy="1403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0D603CE-3A5C-B686-BD54-D902DE57F3EF}"/>
              </a:ext>
            </a:extLst>
          </p:cNvPr>
          <p:cNvSpPr txBox="1"/>
          <p:nvPr/>
        </p:nvSpPr>
        <p:spPr>
          <a:xfrm>
            <a:off x="273478" y="3049607"/>
            <a:ext cx="8534400" cy="461665"/>
          </a:xfrm>
          <a:prstGeom prst="rect">
            <a:avLst/>
          </a:prstGeom>
          <a:noFill/>
        </p:spPr>
        <p:txBody>
          <a:bodyPr wrap="square" rtlCol="0">
            <a:spAutoFit/>
          </a:bodyPr>
          <a:lstStyle/>
          <a:p>
            <a:pPr algn="ctr"/>
            <a:r>
              <a:rPr lang="en-US" sz="2400" dirty="0">
                <a:solidFill>
                  <a:schemeClr val="accent1">
                    <a:lumMod val="75000"/>
                  </a:schemeClr>
                </a:solidFill>
                <a:latin typeface="Arial Black" panose="020B0A04020102020204" pitchFamily="34" charset="0"/>
              </a:rPr>
              <a:t>HISTORY OF MACPHERSON AND COMPANY</a:t>
            </a:r>
          </a:p>
        </p:txBody>
      </p:sp>
    </p:spTree>
    <p:extLst>
      <p:ext uri="{BB962C8B-B14F-4D97-AF65-F5344CB8AC3E}">
        <p14:creationId xmlns:p14="http://schemas.microsoft.com/office/powerpoint/2010/main" val="1016964439"/>
      </p:ext>
    </p:extLst>
  </p:cSld>
  <p:clrMapOvr>
    <a:masterClrMapping/>
  </p:clrMapOvr>
  <mc:AlternateContent xmlns:mc="http://schemas.openxmlformats.org/markup-compatibility/2006" xmlns:p14="http://schemas.microsoft.com/office/powerpoint/2010/main">
    <mc:Choice Requires="p14">
      <p:transition spd="slow" p14:dur="2000" advTm="5054"/>
    </mc:Choice>
    <mc:Fallback xmlns="">
      <p:transition spd="slow" advTm="50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 y="76199"/>
            <a:ext cx="9067801" cy="6781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p:cNvSpPr txBox="1">
            <a:spLocks/>
          </p:cNvSpPr>
          <p:nvPr/>
        </p:nvSpPr>
        <p:spPr>
          <a:xfrm>
            <a:off x="143316" y="289365"/>
            <a:ext cx="8848284" cy="2606235"/>
          </a:xfrm>
          <a:prstGeom prst="rect">
            <a:avLst/>
          </a:prstGeom>
          <a:pattFill prst="pct5">
            <a:fgClr>
              <a:srgbClr val="EDEDED"/>
            </a:fgClr>
            <a:bgClr>
              <a:schemeClr val="bg1"/>
            </a:bgClr>
          </a:pattFill>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3200" dirty="0"/>
              <a:t>Tempered Infrared Reflecting Glass</a:t>
            </a:r>
          </a:p>
          <a:p>
            <a:pPr lvl="1"/>
            <a:r>
              <a:rPr lang="en-US" sz="2200" dirty="0"/>
              <a:t>Tempered Glass breaks in safety pattern</a:t>
            </a:r>
          </a:p>
          <a:p>
            <a:pPr lvl="1"/>
            <a:r>
              <a:rPr lang="en-US" sz="2200" dirty="0"/>
              <a:t>Reflects radiant energy from wide band</a:t>
            </a:r>
          </a:p>
          <a:p>
            <a:pPr lvl="1"/>
            <a:r>
              <a:rPr lang="en-US" sz="2200" dirty="0"/>
              <a:t>Serviceable up to 450°F. ambient temperature as measured at the glass</a:t>
            </a:r>
          </a:p>
          <a:p>
            <a:pPr lvl="1"/>
            <a:r>
              <a:rPr lang="en-US" sz="2200" dirty="0"/>
              <a:t>Annealed Glass cracks begin after ~ 300°F </a:t>
            </a:r>
          </a:p>
          <a:p>
            <a:pPr lvl="1"/>
            <a:r>
              <a:rPr lang="en-US" sz="2200" dirty="0"/>
              <a:t>And  Tempered  Glass begins after ~ 400°F</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16" y="2895599"/>
            <a:ext cx="7726966" cy="373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262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7" y="2630717"/>
            <a:ext cx="8229600" cy="941757"/>
          </a:xfrm>
        </p:spPr>
        <p:txBody>
          <a:bodyPr>
            <a:normAutofit/>
          </a:bodyPr>
          <a:lstStyle/>
          <a:p>
            <a:r>
              <a:rPr lang="en-US" sz="5400" dirty="0"/>
              <a:t>Glass seen under Polarizer</a:t>
            </a:r>
          </a:p>
        </p:txBody>
      </p:sp>
      <p:pic>
        <p:nvPicPr>
          <p:cNvPr id="1026" name="Picture 2" descr="C:\Users\brucelaptop\Pictures\2016 JLM PHONE\IMG_44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45" t="20928" r="44111" b="25739"/>
          <a:stretch/>
        </p:blipFill>
        <p:spPr bwMode="auto">
          <a:xfrm>
            <a:off x="4362733" y="3679440"/>
            <a:ext cx="2424032" cy="23565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rucelaptop\Pictures\2016 JLM PHONE\IMG_44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21" t="27304" r="31143" b="19657"/>
          <a:stretch/>
        </p:blipFill>
        <p:spPr bwMode="auto">
          <a:xfrm>
            <a:off x="249438" y="3657600"/>
            <a:ext cx="2138312" cy="230397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brucelaptop\Pictures\2016 JLM PHONE\IMG_446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6" t="24561" r="43041" b="5965"/>
          <a:stretch/>
        </p:blipFill>
        <p:spPr bwMode="auto">
          <a:xfrm>
            <a:off x="2427943" y="3608595"/>
            <a:ext cx="1901585" cy="23966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9438" y="3641394"/>
            <a:ext cx="2138311" cy="235658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87751" y="3657599"/>
            <a:ext cx="1971274" cy="233309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64238" y="3643044"/>
            <a:ext cx="2422527" cy="2362200"/>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67611" y="5997975"/>
            <a:ext cx="3047999" cy="461665"/>
          </a:xfrm>
          <a:prstGeom prst="rect">
            <a:avLst/>
          </a:prstGeom>
          <a:noFill/>
        </p:spPr>
        <p:txBody>
          <a:bodyPr wrap="square" rtlCol="0">
            <a:spAutoFit/>
          </a:bodyPr>
          <a:lstStyle/>
          <a:p>
            <a:r>
              <a:rPr lang="en-US" sz="2400" b="1" dirty="0">
                <a:solidFill>
                  <a:srgbClr val="7030A0"/>
                </a:solidFill>
              </a:rPr>
              <a:t>ANNEALED</a:t>
            </a:r>
            <a:r>
              <a:rPr lang="en-US" dirty="0"/>
              <a:t> </a:t>
            </a:r>
          </a:p>
        </p:txBody>
      </p:sp>
      <p:sp>
        <p:nvSpPr>
          <p:cNvPr id="13" name="TextBox 12"/>
          <p:cNvSpPr txBox="1"/>
          <p:nvPr/>
        </p:nvSpPr>
        <p:spPr>
          <a:xfrm>
            <a:off x="6132164" y="6019800"/>
            <a:ext cx="3047999" cy="523220"/>
          </a:xfrm>
          <a:prstGeom prst="rect">
            <a:avLst/>
          </a:prstGeom>
          <a:noFill/>
        </p:spPr>
        <p:txBody>
          <a:bodyPr wrap="square" rtlCol="0">
            <a:spAutoFit/>
          </a:bodyPr>
          <a:lstStyle/>
          <a:p>
            <a:r>
              <a:rPr lang="en-US" sz="2800" b="1" dirty="0">
                <a:solidFill>
                  <a:schemeClr val="accent2">
                    <a:lumMod val="75000"/>
                  </a:schemeClr>
                </a:solidFill>
              </a:rPr>
              <a:t>TEMPERED</a:t>
            </a:r>
            <a:endParaRPr lang="en-US" sz="2000" dirty="0">
              <a:solidFill>
                <a:schemeClr val="accent2">
                  <a:lumMod val="75000"/>
                </a:schemeClr>
              </a:solidFill>
            </a:endParaRPr>
          </a:p>
        </p:txBody>
      </p:sp>
      <p:sp>
        <p:nvSpPr>
          <p:cNvPr id="7" name="TextBox 6"/>
          <p:cNvSpPr txBox="1"/>
          <p:nvPr/>
        </p:nvSpPr>
        <p:spPr>
          <a:xfrm>
            <a:off x="249438" y="1053771"/>
            <a:ext cx="8894562" cy="1785104"/>
          </a:xfrm>
          <a:prstGeom prst="rect">
            <a:avLst/>
          </a:prstGeom>
          <a:noFill/>
        </p:spPr>
        <p:txBody>
          <a:bodyPr wrap="square" rtlCol="0">
            <a:spAutoFit/>
          </a:bodyPr>
          <a:lstStyle/>
          <a:p>
            <a:r>
              <a:rPr lang="en-US" sz="2200" dirty="0"/>
              <a:t>Tempering is a heat treat process with a controlled quench which cools the outer surface quicker than the interior. This creates a mechanical tension in the interior and compression of the outer surface. </a:t>
            </a:r>
          </a:p>
          <a:p>
            <a:r>
              <a:rPr lang="en-US" sz="2200" dirty="0"/>
              <a:t>There is very little tempering around the edges. Therefore it is suggested to have frames around the glass to protect the edges </a:t>
            </a:r>
          </a:p>
        </p:txBody>
      </p:sp>
      <p:sp>
        <p:nvSpPr>
          <p:cNvPr id="14" name="Rectangle 13">
            <a:extLst>
              <a:ext uri="{FF2B5EF4-FFF2-40B4-BE49-F238E27FC236}">
                <a16:creationId xmlns:a16="http://schemas.microsoft.com/office/drawing/2014/main" id="{E0AACDAD-C7E3-44EE-BED8-4C20AD0A526C}"/>
              </a:ext>
            </a:extLst>
          </p:cNvPr>
          <p:cNvSpPr/>
          <p:nvPr/>
        </p:nvSpPr>
        <p:spPr>
          <a:xfrm>
            <a:off x="6786765" y="3650322"/>
            <a:ext cx="2126185" cy="2362200"/>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ECA678-072B-4B6E-B28C-A6D64740EC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889" t="25579" r="47834" b="32940"/>
          <a:stretch/>
        </p:blipFill>
        <p:spPr>
          <a:xfrm rot="5400000">
            <a:off x="6708788" y="3764622"/>
            <a:ext cx="2282139" cy="2133600"/>
          </a:xfrm>
          <a:prstGeom prst="rect">
            <a:avLst/>
          </a:prstGeom>
        </p:spPr>
      </p:pic>
      <p:sp>
        <p:nvSpPr>
          <p:cNvPr id="16" name="Title 1">
            <a:extLst>
              <a:ext uri="{FF2B5EF4-FFF2-40B4-BE49-F238E27FC236}">
                <a16:creationId xmlns:a16="http://schemas.microsoft.com/office/drawing/2014/main" id="{97585269-8CD2-450B-9D0B-434EBE18FE35}"/>
              </a:ext>
            </a:extLst>
          </p:cNvPr>
          <p:cNvSpPr txBox="1">
            <a:spLocks/>
          </p:cNvSpPr>
          <p:nvPr/>
        </p:nvSpPr>
        <p:spPr>
          <a:xfrm>
            <a:off x="76200" y="202294"/>
            <a:ext cx="8229600" cy="1096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t>ANNEALED vs TEMPERED</a:t>
            </a:r>
          </a:p>
        </p:txBody>
      </p:sp>
    </p:spTree>
    <p:extLst>
      <p:ext uri="{BB962C8B-B14F-4D97-AF65-F5344CB8AC3E}">
        <p14:creationId xmlns:p14="http://schemas.microsoft.com/office/powerpoint/2010/main" val="182170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90962"/>
            <a:ext cx="3048893" cy="4505092"/>
          </a:xfrm>
        </p:spPr>
        <p:txBody>
          <a:bodyPr/>
          <a:lstStyle/>
          <a:p>
            <a:r>
              <a:rPr lang="en-US" dirty="0"/>
              <a:t>BREAKING GLASS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2995" y="-9352"/>
            <a:ext cx="5028307" cy="670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79845" y="3114907"/>
            <a:ext cx="1784195"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539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rgbClr val="EDEDED"/>
          </a:fgClr>
          <a:bgClr>
            <a:schemeClr val="bg1"/>
          </a:bgClr>
        </a:patt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152399" y="356449"/>
            <a:ext cx="8991601" cy="61721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3600" dirty="0"/>
              <a:t>BPS® </a:t>
            </a:r>
            <a:r>
              <a:rPr lang="en-US" sz="3200" dirty="0">
                <a:latin typeface="+mj-lt"/>
              </a:rPr>
              <a:t>Borosilicate Heat Shield – outer Pot carriers </a:t>
            </a:r>
          </a:p>
          <a:p>
            <a:pPr marL="457200" lvl="1" indent="0"/>
            <a:r>
              <a:rPr lang="en-US" sz="3200" dirty="0"/>
              <a:t> </a:t>
            </a:r>
            <a:r>
              <a:rPr lang="en-US" sz="2800" dirty="0"/>
              <a:t>Temperature Resistance Extreme Limit is 160°F      </a:t>
            </a:r>
            <a:r>
              <a:rPr lang="en-US" sz="3200" dirty="0"/>
              <a:t>	</a:t>
            </a:r>
            <a:r>
              <a:rPr lang="en-US" sz="2200" dirty="0"/>
              <a:t>it is very good thermal shock resistant  </a:t>
            </a:r>
          </a:p>
          <a:p>
            <a:pPr marL="457200" lvl="1" indent="0"/>
            <a:r>
              <a:rPr lang="en-US" sz="2200" dirty="0"/>
              <a:t> </a:t>
            </a:r>
            <a:r>
              <a:rPr lang="en-US" sz="2800" dirty="0"/>
              <a:t> Also reflects the wide band energy </a:t>
            </a:r>
          </a:p>
          <a:p>
            <a:pPr marL="457200" lvl="1" indent="0"/>
            <a:r>
              <a:rPr lang="en-US" sz="2800" dirty="0"/>
              <a:t>Coefficient Of Thermal Expansion / 32.5  ͦC x 10</a:t>
            </a:r>
            <a:r>
              <a:rPr lang="en-US" sz="2800" baseline="30000" dirty="0"/>
              <a:t> -7 </a:t>
            </a:r>
            <a:endParaRPr lang="en-US" sz="2800" dirty="0"/>
          </a:p>
          <a:p>
            <a:pPr marL="457200" lvl="1" indent="0"/>
            <a:r>
              <a:rPr lang="en-US" sz="2800" dirty="0"/>
              <a:t>Does not break in safety pattern – </a:t>
            </a:r>
            <a:r>
              <a:rPr lang="en-US" dirty="0"/>
              <a:t>not a safety break glass</a:t>
            </a:r>
            <a:endParaRPr lang="en-US" sz="2800" dirty="0"/>
          </a:p>
          <a:p>
            <a:pPr marL="457200" lvl="1" indent="0"/>
            <a:r>
              <a:rPr lang="en-US" sz="2800" dirty="0"/>
              <a:t>Serviceable to 550°F. </a:t>
            </a:r>
          </a:p>
          <a:p>
            <a:pPr lvl="1"/>
            <a:endParaRPr lang="en-US" dirty="0"/>
          </a:p>
          <a:p>
            <a:pPr lvl="1"/>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333" r="16267"/>
          <a:stretch/>
        </p:blipFill>
        <p:spPr>
          <a:xfrm rot="5400000">
            <a:off x="1043568" y="3657600"/>
            <a:ext cx="2245242" cy="2895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9886" b="30292"/>
          <a:stretch/>
        </p:blipFill>
        <p:spPr>
          <a:xfrm>
            <a:off x="4414089" y="3429000"/>
            <a:ext cx="3929811" cy="3048000"/>
          </a:xfrm>
          <a:prstGeom prst="rect">
            <a:avLst/>
          </a:prstGeom>
        </p:spPr>
      </p:pic>
    </p:spTree>
    <p:extLst>
      <p:ext uri="{BB962C8B-B14F-4D97-AF65-F5344CB8AC3E}">
        <p14:creationId xmlns:p14="http://schemas.microsoft.com/office/powerpoint/2010/main" val="2553169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308" r="11885"/>
          <a:stretch/>
        </p:blipFill>
        <p:spPr>
          <a:xfrm flipH="1">
            <a:off x="4724400" y="761999"/>
            <a:ext cx="4095749" cy="5294239"/>
          </a:xfrm>
          <a:prstGeom prst="rect">
            <a:avLst/>
          </a:prstGeom>
        </p:spPr>
      </p:pic>
      <p:sp>
        <p:nvSpPr>
          <p:cNvPr id="3" name="Rectangle 6"/>
          <p:cNvSpPr>
            <a:spLocks noChangeArrowheads="1"/>
          </p:cNvSpPr>
          <p:nvPr/>
        </p:nvSpPr>
        <p:spPr bwMode="auto">
          <a:xfrm>
            <a:off x="4762499" y="6066851"/>
            <a:ext cx="58829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400" dirty="0">
                <a:solidFill>
                  <a:srgbClr val="000000"/>
                </a:solidFill>
                <a:latin typeface="Times New Roman" pitchFamily="18" charset="0"/>
                <a:cs typeface="Times New Roman" pitchFamily="18" charset="0"/>
                <a:sym typeface="Symbol" pitchFamily="18" charset="2"/>
              </a:rPr>
              <a:t>Used glass after impact event</a:t>
            </a:r>
            <a:endParaRPr kumimoji="0" lang="en-US" altLang="en-US" sz="2400" b="0" i="0" u="none" strike="noStrike" cap="none" normalizeH="0" baseline="0" dirty="0">
              <a:ln>
                <a:noFill/>
              </a:ln>
              <a:solidFill>
                <a:schemeClr val="tx1"/>
              </a:solidFill>
              <a:effectLst/>
              <a:latin typeface="Arial" pitchFamily="34" charset="0"/>
              <a:cs typeface="Arial" pitchFamily="34" charset="0"/>
              <a:sym typeface="Symbol" pitchFamily="18" charset="2"/>
            </a:endParaRPr>
          </a:p>
        </p:txBody>
      </p:sp>
      <p:pic>
        <p:nvPicPr>
          <p:cNvPr id="1025" name="Picture 1" descr="https://www.bing.com/th?id=OIP.MK8OleTSAnY8iy8GD-bAlwHaD4&amp;w=191&amp;h=100&amp;o=6&amp;dpr=1.25&amp;pid=SANGAM"/>
          <p:cNvPicPr>
            <a:picLocks noChangeAspect="1" noChangeArrowheads="1"/>
          </p:cNvPicPr>
          <p:nvPr/>
        </p:nvPicPr>
        <p:blipFill rotWithShape="1">
          <a:blip r:embed="rId4">
            <a:extLst>
              <a:ext uri="{28A0092B-C50C-407E-A947-70E740481C1C}">
                <a14:useLocalDpi xmlns:a14="http://schemas.microsoft.com/office/drawing/2010/main" val="0"/>
              </a:ext>
            </a:extLst>
          </a:blip>
          <a:srcRect b="20000"/>
          <a:stretch/>
        </p:blipFill>
        <p:spPr bwMode="auto">
          <a:xfrm flipH="1">
            <a:off x="2133600" y="2133600"/>
            <a:ext cx="1819275" cy="761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6712" y="2743200"/>
            <a:ext cx="4205288" cy="3970318"/>
          </a:xfrm>
          <a:prstGeom prst="rect">
            <a:avLst/>
          </a:prstGeom>
          <a:noFill/>
        </p:spPr>
        <p:txBody>
          <a:bodyPr wrap="square" rtlCol="0">
            <a:spAutoFit/>
          </a:bodyPr>
          <a:lstStyle/>
          <a:p>
            <a:r>
              <a:rPr lang="en-US" dirty="0"/>
              <a:t>The reasoning is:  </a:t>
            </a:r>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Soda lime      BPS</a:t>
            </a:r>
          </a:p>
          <a:p>
            <a:r>
              <a:rPr lang="en-US" dirty="0"/>
              <a:t>The molecular surface of soda lime glass is more porous and softer, therefore, when you scrape off splatter there are deep noticeable craters on the soda lime glass that obscures sight making it unusable.</a:t>
            </a:r>
          </a:p>
          <a:p>
            <a:endParaRPr lang="en-US" sz="1200" dirty="0"/>
          </a:p>
          <a:p>
            <a:r>
              <a:rPr lang="en-US" dirty="0"/>
              <a:t>The molecular surface of the BPS glass is denser and harder, therefore, when you scrape off splatter there are less noticeable craters in the glass. This allows better clarity and operations can continue without replacing.</a:t>
            </a:r>
          </a:p>
          <a:p>
            <a:endParaRPr lang="en-US" sz="1600" dirty="0"/>
          </a:p>
        </p:txBody>
      </p:sp>
      <p:sp>
        <p:nvSpPr>
          <p:cNvPr id="4" name="TextBox 3"/>
          <p:cNvSpPr txBox="1"/>
          <p:nvPr/>
        </p:nvSpPr>
        <p:spPr>
          <a:xfrm>
            <a:off x="452437" y="742948"/>
            <a:ext cx="3967162" cy="1569660"/>
          </a:xfrm>
          <a:prstGeom prst="rect">
            <a:avLst/>
          </a:prstGeom>
          <a:noFill/>
        </p:spPr>
        <p:txBody>
          <a:bodyPr wrap="square" rtlCol="0">
            <a:spAutoFit/>
          </a:bodyPr>
          <a:lstStyle/>
          <a:p>
            <a:r>
              <a:rPr lang="en-US" sz="2400" dirty="0"/>
              <a:t>IT HAS BEEN REPORTED TO US BY THE END USERS THAT BPS HOLDS UP BETTER UNDER SPLATTER &amp; IMPACT EVENTS</a:t>
            </a:r>
          </a:p>
        </p:txBody>
      </p:sp>
      <p:sp>
        <p:nvSpPr>
          <p:cNvPr id="6" name="Rectangle 2"/>
          <p:cNvSpPr>
            <a:spLocks noChangeArrowheads="1"/>
          </p:cNvSpPr>
          <p:nvPr/>
        </p:nvSpPr>
        <p:spPr bwMode="auto">
          <a:xfrm>
            <a:off x="0" y="0"/>
            <a:ext cx="9144000" cy="0"/>
          </a:xfrm>
          <a:prstGeom prst="rect">
            <a:avLst/>
          </a:prstGeom>
          <a:solidFill>
            <a:srgbClr val="F0F6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444444"/>
                </a:solidFill>
                <a:effectLst/>
                <a:latin typeface="Roboto"/>
                <a:cs typeface="Arial" pitchFamily="34" charset="0"/>
                <a:hlinkClick r:id="rId5" tooltip="cmog.org"/>
              </a:rPr>
            </a:b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356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0" y="845745"/>
            <a:ext cx="9234533" cy="32766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3600" dirty="0"/>
              <a:t>101 Glass Heat Shield </a:t>
            </a:r>
            <a:r>
              <a:rPr lang="en-US" dirty="0"/>
              <a:t>(Glass Ceramic/Crystalized) </a:t>
            </a:r>
            <a:endParaRPr lang="en-US" sz="3600" dirty="0"/>
          </a:p>
          <a:p>
            <a:pPr lvl="1"/>
            <a:r>
              <a:rPr lang="en-US" sz="3200" dirty="0"/>
              <a:t>Temperature Resistance Extreme Limit is 680   </a:t>
            </a:r>
            <a:r>
              <a:rPr lang="en-US" sz="2200" dirty="0"/>
              <a:t>Superior thermal shock  - </a:t>
            </a:r>
            <a:r>
              <a:rPr lang="en-US" sz="2200" dirty="0" err="1"/>
              <a:t>Coeff</a:t>
            </a:r>
            <a:r>
              <a:rPr lang="en-US" sz="2200" dirty="0"/>
              <a:t>. Of Thermal Expansion / 3  ͦC x 10</a:t>
            </a:r>
            <a:r>
              <a:rPr lang="en-US" sz="2200" baseline="30000" dirty="0"/>
              <a:t> -7 </a:t>
            </a:r>
            <a:endParaRPr lang="en-US" sz="2200" dirty="0"/>
          </a:p>
          <a:p>
            <a:pPr lvl="1"/>
            <a:r>
              <a:rPr lang="en-US" sz="3200" dirty="0"/>
              <a:t>Reflects the wide band energy</a:t>
            </a:r>
          </a:p>
          <a:p>
            <a:pPr lvl="1"/>
            <a:r>
              <a:rPr lang="en-US" sz="3200" dirty="0"/>
              <a:t>Serviceable to 1400°F. </a:t>
            </a:r>
          </a:p>
          <a:p>
            <a:pPr lvl="1"/>
            <a:r>
              <a:rPr lang="en-US" sz="3200" dirty="0"/>
              <a:t>Does NOT break in safety pattern</a:t>
            </a:r>
          </a:p>
          <a:p>
            <a:pPr lvl="1"/>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3333" r="35556"/>
          <a:stretch/>
        </p:blipFill>
        <p:spPr>
          <a:xfrm rot="5400000">
            <a:off x="1751848" y="2820151"/>
            <a:ext cx="1830303" cy="48768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226" t="493" r="38666" b="-11110"/>
          <a:stretch/>
        </p:blipFill>
        <p:spPr>
          <a:xfrm rot="5400000">
            <a:off x="6046586" y="3076290"/>
            <a:ext cx="1927626" cy="4267201"/>
          </a:xfrm>
          <a:prstGeom prst="rect">
            <a:avLst/>
          </a:prstGeom>
        </p:spPr>
      </p:pic>
    </p:spTree>
    <p:extLst>
      <p:ext uri="{BB962C8B-B14F-4D97-AF65-F5344CB8AC3E}">
        <p14:creationId xmlns:p14="http://schemas.microsoft.com/office/powerpoint/2010/main" val="3067181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057400" y="2514600"/>
            <a:ext cx="7086600" cy="4114800"/>
          </a:xfrm>
          <a:prstGeom prst="rect">
            <a:avLst/>
          </a:prstGeom>
          <a:solidFill>
            <a:schemeClr val="bg1"/>
          </a:solidFill>
          <a:effectLst>
            <a:outerShdw blurRad="50800" dist="50800" dir="5400000" algn="ctr" rotWithShape="0">
              <a:schemeClr val="bg1"/>
            </a:outerShdw>
          </a:effectLst>
        </p:spPr>
        <p:txBody>
          <a:bodyPr/>
          <a:lstStyle>
            <a:lvl1pPr marL="0" indent="0" algn="l" defTabSz="914400" rtl="0" eaLnBrk="1" latinLnBrk="0" hangingPunct="1">
              <a:spcBef>
                <a:spcPct val="20000"/>
              </a:spcBef>
              <a:buFont typeface="Arial" pitchFamily="34" charset="0"/>
              <a:buNone/>
              <a:defRPr sz="2800" kern="1200" baseline="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1" dirty="0"/>
              <a:t>HOOGOVENS</a:t>
            </a:r>
            <a:r>
              <a:rPr lang="en-US" dirty="0"/>
              <a:t> Industrial Impact Safety Glass </a:t>
            </a:r>
          </a:p>
          <a:p>
            <a:pPr lvl="1"/>
            <a:r>
              <a:rPr lang="en-US" sz="1800" dirty="0"/>
              <a:t>Tested in use on 6 continents with no penetration </a:t>
            </a:r>
          </a:p>
          <a:p>
            <a:pPr lvl="1"/>
            <a:r>
              <a:rPr lang="en-US" sz="1800" dirty="0"/>
              <a:t>Does not have reflective surface</a:t>
            </a:r>
          </a:p>
          <a:p>
            <a:pPr lvl="1"/>
            <a:r>
              <a:rPr lang="en-US" sz="1800" dirty="0"/>
              <a:t>Heat resistant interlayer</a:t>
            </a:r>
            <a:endParaRPr lang="en-US" sz="1100" dirty="0"/>
          </a:p>
          <a:p>
            <a:r>
              <a:rPr lang="en-US" b="1" dirty="0"/>
              <a:t>SAFE-SHIELD</a:t>
            </a:r>
            <a:r>
              <a:rPr lang="en-US" dirty="0"/>
              <a:t> Impact Glass with IRR</a:t>
            </a:r>
          </a:p>
          <a:p>
            <a:pPr lvl="1"/>
            <a:r>
              <a:rPr lang="en-US" sz="1800" dirty="0"/>
              <a:t>Provides additional layers of IRR</a:t>
            </a:r>
          </a:p>
          <a:p>
            <a:pPr lvl="1">
              <a:defRPr/>
            </a:pPr>
            <a:r>
              <a:rPr lang="en-US" sz="1800" dirty="0"/>
              <a:t>Heat resistant interlayer</a:t>
            </a:r>
          </a:p>
          <a:p>
            <a:r>
              <a:rPr lang="en-US" b="1" dirty="0"/>
              <a:t>HS-Impact </a:t>
            </a:r>
            <a:r>
              <a:rPr lang="en-US" dirty="0"/>
              <a:t>Glass with IRR and Spall Shield</a:t>
            </a:r>
          </a:p>
          <a:p>
            <a:pPr lvl="1"/>
            <a:r>
              <a:rPr lang="en-US" sz="1800" dirty="0"/>
              <a:t>Provides additional layers of IRR &amp; Splatter Scrapable </a:t>
            </a:r>
          </a:p>
          <a:p>
            <a:pPr lvl="1">
              <a:defRPr/>
            </a:pPr>
            <a:r>
              <a:rPr lang="en-US" sz="1800" dirty="0"/>
              <a:t>Heat resistant interlayer</a:t>
            </a:r>
          </a:p>
          <a:p>
            <a:pPr marL="457200" lvl="1" indent="0">
              <a:buNone/>
              <a:defRPr/>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18501" y="3592913"/>
            <a:ext cx="4192116" cy="1752600"/>
          </a:xfrm>
          <a:prstGeom prst="rect">
            <a:avLst/>
          </a:prstGeom>
        </p:spPr>
      </p:pic>
      <p:sp>
        <p:nvSpPr>
          <p:cNvPr id="5" name="TextBox 4"/>
          <p:cNvSpPr txBox="1"/>
          <p:nvPr/>
        </p:nvSpPr>
        <p:spPr>
          <a:xfrm>
            <a:off x="264770" y="12290"/>
            <a:ext cx="9067800" cy="877163"/>
          </a:xfrm>
          <a:prstGeom prst="rect">
            <a:avLst/>
          </a:prstGeom>
          <a:noFill/>
        </p:spPr>
        <p:txBody>
          <a:bodyPr wrap="square" rtlCol="0">
            <a:spAutoFit/>
          </a:bodyPr>
          <a:lstStyle/>
          <a:p>
            <a:r>
              <a:rPr lang="en-US" sz="5100" b="1" dirty="0">
                <a:solidFill>
                  <a:srgbClr val="002060"/>
                </a:solidFill>
              </a:rPr>
              <a:t>IMPACT LAYER OF PROTECTION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95399"/>
            <a:ext cx="2325104" cy="1077755"/>
          </a:xfrm>
          <a:prstGeom prst="rect">
            <a:avLst/>
          </a:prstGeom>
        </p:spPr>
      </p:pic>
      <p:sp>
        <p:nvSpPr>
          <p:cNvPr id="6" name="Rectangle 5">
            <a:extLst>
              <a:ext uri="{FF2B5EF4-FFF2-40B4-BE49-F238E27FC236}">
                <a16:creationId xmlns:a16="http://schemas.microsoft.com/office/drawing/2014/main" id="{D5BC001B-6B17-446E-819B-13B723E4E5E2}"/>
              </a:ext>
            </a:extLst>
          </p:cNvPr>
          <p:cNvSpPr/>
          <p:nvPr/>
        </p:nvSpPr>
        <p:spPr>
          <a:xfrm>
            <a:off x="306173" y="719024"/>
            <a:ext cx="8415760" cy="707886"/>
          </a:xfrm>
          <a:prstGeom prst="rect">
            <a:avLst/>
          </a:prstGeom>
        </p:spPr>
        <p:txBody>
          <a:bodyPr wrap="square">
            <a:spAutoFit/>
          </a:bodyPr>
          <a:lstStyle/>
          <a:p>
            <a:r>
              <a:rPr lang="en-US" sz="2000" b="1" dirty="0">
                <a:solidFill>
                  <a:srgbClr val="FF0000"/>
                </a:solidFill>
              </a:rPr>
              <a:t>Bullet Resistant fails at 400ft/</a:t>
            </a:r>
            <a:r>
              <a:rPr lang="en-US" sz="2000" b="1" dirty="0" err="1">
                <a:solidFill>
                  <a:srgbClr val="FF0000"/>
                </a:solidFill>
              </a:rPr>
              <a:t>lbs</a:t>
            </a:r>
            <a:r>
              <a:rPr lang="en-US" sz="2000" b="1" dirty="0">
                <a:solidFill>
                  <a:srgbClr val="FF0000"/>
                </a:solidFill>
              </a:rPr>
              <a:t> verses same thickness HOOGOVENS tested for over 55 years, over 4000ft/</a:t>
            </a:r>
            <a:r>
              <a:rPr lang="en-US" sz="2000" b="1" dirty="0" err="1">
                <a:solidFill>
                  <a:srgbClr val="FF0000"/>
                </a:solidFill>
              </a:rPr>
              <a:t>lbs</a:t>
            </a:r>
            <a:r>
              <a:rPr lang="en-US" sz="2000" b="1" dirty="0">
                <a:solidFill>
                  <a:srgbClr val="FF0000"/>
                </a:solidFill>
              </a:rPr>
              <a:t> without penetration</a:t>
            </a: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68" t="54593" r="37170" b="29171"/>
          <a:stretch/>
        </p:blipFill>
        <p:spPr bwMode="auto">
          <a:xfrm>
            <a:off x="6172200" y="1072967"/>
            <a:ext cx="2160417" cy="133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6DD0F9BC-1B09-8CC3-A1D8-79007382D34D}"/>
              </a:ext>
            </a:extLst>
          </p:cNvPr>
          <p:cNvSpPr/>
          <p:nvPr/>
        </p:nvSpPr>
        <p:spPr>
          <a:xfrm>
            <a:off x="4191000" y="1478749"/>
            <a:ext cx="1969419" cy="707886"/>
          </a:xfrm>
          <a:prstGeom prst="rect">
            <a:avLst/>
          </a:prstGeom>
          <a:solidFill>
            <a:srgbClr val="DC3939"/>
          </a:solidFill>
          <a:ln>
            <a:solidFill>
              <a:srgbClr val="C20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n w="0"/>
                <a:solidFill>
                  <a:schemeClr val="tx1"/>
                </a:solidFill>
                <a:effectLst>
                  <a:outerShdw blurRad="38100" dist="19050" dir="2700000" algn="tl" rotWithShape="0">
                    <a:schemeClr val="dk1">
                      <a:alpha val="40000"/>
                    </a:schemeClr>
                  </a:outerShdw>
                </a:effectLst>
              </a:rPr>
              <a:t>REPLACEMENT WINDOWS </a:t>
            </a:r>
          </a:p>
          <a:p>
            <a:pPr algn="ctr"/>
            <a:r>
              <a:rPr lang="en-US" sz="1200" b="1" dirty="0">
                <a:ln w="0"/>
                <a:solidFill>
                  <a:schemeClr val="tx1"/>
                </a:solidFill>
                <a:effectLst>
                  <a:outerShdw blurRad="38100" dist="19050" dir="2700000" algn="tl" rotWithShape="0">
                    <a:schemeClr val="dk1">
                      <a:alpha val="40000"/>
                    </a:schemeClr>
                  </a:outerShdw>
                </a:effectLst>
              </a:rPr>
              <a:t> MEET OR EXCEED</a:t>
            </a:r>
          </a:p>
          <a:p>
            <a:pPr algn="ctr"/>
            <a:r>
              <a:rPr lang="en-US" sz="1200" b="1" dirty="0">
                <a:ln w="0"/>
                <a:solidFill>
                  <a:schemeClr val="tx1"/>
                </a:solidFill>
                <a:effectLst>
                  <a:outerShdw blurRad="38100" dist="19050" dir="2700000" algn="tl" rotWithShape="0">
                    <a:schemeClr val="dk1">
                      <a:alpha val="40000"/>
                    </a:schemeClr>
                  </a:outerShdw>
                </a:effectLst>
              </a:rPr>
              <a:t>UL752BR LEVEL 5</a:t>
            </a:r>
          </a:p>
        </p:txBody>
      </p:sp>
    </p:spTree>
    <p:extLst>
      <p:ext uri="{BB962C8B-B14F-4D97-AF65-F5344CB8AC3E}">
        <p14:creationId xmlns:p14="http://schemas.microsoft.com/office/powerpoint/2010/main" val="823428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552" y="0"/>
            <a:ext cx="8070448" cy="1200329"/>
          </a:xfrm>
          <a:prstGeom prst="rect">
            <a:avLst/>
          </a:prstGeom>
          <a:noFill/>
        </p:spPr>
        <p:txBody>
          <a:bodyPr wrap="square" rtlCol="0">
            <a:spAutoFit/>
          </a:bodyPr>
          <a:lstStyle/>
          <a:p>
            <a:r>
              <a:rPr lang="en-US" sz="7200" b="1" dirty="0"/>
              <a:t>LEXAN verses glass</a:t>
            </a:r>
          </a:p>
        </p:txBody>
      </p:sp>
      <p:sp>
        <p:nvSpPr>
          <p:cNvPr id="4" name="TextBox 3"/>
          <p:cNvSpPr txBox="1"/>
          <p:nvPr/>
        </p:nvSpPr>
        <p:spPr>
          <a:xfrm>
            <a:off x="463952" y="5641769"/>
            <a:ext cx="8299048" cy="1200329"/>
          </a:xfrm>
          <a:prstGeom prst="rect">
            <a:avLst/>
          </a:prstGeom>
          <a:noFill/>
        </p:spPr>
        <p:txBody>
          <a:bodyPr wrap="square" rtlCol="0">
            <a:spAutoFit/>
          </a:bodyPr>
          <a:lstStyle/>
          <a:p>
            <a:pPr algn="ctr"/>
            <a:r>
              <a:rPr lang="en-US" sz="3600" b="1" dirty="0"/>
              <a:t>LEXAN at molten metal temperature becomes a flame thrower.</a:t>
            </a:r>
          </a:p>
        </p:txBody>
      </p:sp>
      <p:pic>
        <p:nvPicPr>
          <p:cNvPr id="6" name="Picture 5">
            <a:extLst>
              <a:ext uri="{FF2B5EF4-FFF2-40B4-BE49-F238E27FC236}">
                <a16:creationId xmlns:a16="http://schemas.microsoft.com/office/drawing/2014/main" id="{A85DC8EC-731D-4401-92AA-2D58F5AB3A9B}"/>
              </a:ext>
            </a:extLst>
          </p:cNvPr>
          <p:cNvPicPr>
            <a:picLocks noChangeAspect="1"/>
          </p:cNvPicPr>
          <p:nvPr/>
        </p:nvPicPr>
        <p:blipFill>
          <a:blip r:embed="rId3"/>
          <a:stretch>
            <a:fillRect/>
          </a:stretch>
        </p:blipFill>
        <p:spPr>
          <a:xfrm>
            <a:off x="76200" y="1145775"/>
            <a:ext cx="9030489" cy="4526672"/>
          </a:xfrm>
          <a:prstGeom prst="rect">
            <a:avLst/>
          </a:prstGeom>
        </p:spPr>
      </p:pic>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A6306BA-F9F1-0B3B-4EF1-D79562423DF1}"/>
                  </a:ext>
                </a:extLst>
              </p:cNvPr>
              <p:cNvSpPr txBox="1"/>
              <p:nvPr/>
            </p:nvSpPr>
            <p:spPr>
              <a:xfrm>
                <a:off x="304800" y="1472625"/>
                <a:ext cx="2286000" cy="584775"/>
              </a:xfrm>
              <a:prstGeom prst="rect">
                <a:avLst/>
              </a:prstGeom>
              <a:noFill/>
            </p:spPr>
            <p:txBody>
              <a:bodyPr wrap="square" rtlCol="0">
                <a:spAutoFit/>
              </a:bodyPr>
              <a:lstStyle/>
              <a:p>
                <a:r>
                  <a:rPr lang="en-US" sz="1600" dirty="0">
                    <a:solidFill>
                      <a:schemeClr val="bg1"/>
                    </a:solidFill>
                  </a:rPr>
                  <a:t>LEXAN is 125% stronger than glass under 120</a:t>
                </a:r>
                <a14:m>
                  <m:oMath xmlns:m="http://schemas.openxmlformats.org/officeDocument/2006/math">
                    <m:r>
                      <a:rPr lang="en-US" sz="1600" i="1" smtClean="0">
                        <a:solidFill>
                          <a:schemeClr val="bg1"/>
                        </a:solidFill>
                        <a:latin typeface="Cambria Math" panose="02040503050406030204" pitchFamily="18" charset="0"/>
                        <a:ea typeface="Cambria Math" panose="02040503050406030204" pitchFamily="18" charset="0"/>
                      </a:rPr>
                      <m:t>°</m:t>
                    </m:r>
                  </m:oMath>
                </a14:m>
                <a:r>
                  <a:rPr lang="en-US" sz="1600" dirty="0">
                    <a:solidFill>
                      <a:schemeClr val="bg1"/>
                    </a:solidFill>
                  </a:rPr>
                  <a:t>F</a:t>
                </a:r>
              </a:p>
            </p:txBody>
          </p:sp>
        </mc:Choice>
        <mc:Fallback>
          <p:sp>
            <p:nvSpPr>
              <p:cNvPr id="2" name="TextBox 1">
                <a:extLst>
                  <a:ext uri="{FF2B5EF4-FFF2-40B4-BE49-F238E27FC236}">
                    <a16:creationId xmlns:a16="http://schemas.microsoft.com/office/drawing/2014/main" id="{AA6306BA-F9F1-0B3B-4EF1-D79562423DF1}"/>
                  </a:ext>
                </a:extLst>
              </p:cNvPr>
              <p:cNvSpPr txBox="1">
                <a:spLocks noRot="1" noChangeAspect="1" noMove="1" noResize="1" noEditPoints="1" noAdjustHandles="1" noChangeArrowheads="1" noChangeShapeType="1" noTextEdit="1"/>
              </p:cNvSpPr>
              <p:nvPr/>
            </p:nvSpPr>
            <p:spPr>
              <a:xfrm>
                <a:off x="304800" y="1472625"/>
                <a:ext cx="2286000" cy="584775"/>
              </a:xfrm>
              <a:prstGeom prst="rect">
                <a:avLst/>
              </a:prstGeom>
              <a:blipFill>
                <a:blip r:embed="rId4"/>
                <a:stretch>
                  <a:fillRect l="-1333" t="-3125" b="-12500"/>
                </a:stretch>
              </a:blipFill>
            </p:spPr>
            <p:txBody>
              <a:bodyPr/>
              <a:lstStyle/>
              <a:p>
                <a:r>
                  <a:rPr lang="en-US">
                    <a:noFill/>
                  </a:rPr>
                  <a:t> </a:t>
                </a:r>
              </a:p>
            </p:txBody>
          </p:sp>
        </mc:Fallback>
      </mc:AlternateContent>
    </p:spTree>
    <p:extLst>
      <p:ext uri="{BB962C8B-B14F-4D97-AF65-F5344CB8AC3E}">
        <p14:creationId xmlns:p14="http://schemas.microsoft.com/office/powerpoint/2010/main" val="187226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774DF-735B-5978-4C97-B97321280451}"/>
              </a:ext>
            </a:extLst>
          </p:cNvPr>
          <p:cNvPicPr>
            <a:picLocks noChangeAspect="1"/>
          </p:cNvPicPr>
          <p:nvPr/>
        </p:nvPicPr>
        <p:blipFill>
          <a:blip r:embed="rId2"/>
          <a:stretch>
            <a:fillRect/>
          </a:stretch>
        </p:blipFill>
        <p:spPr>
          <a:xfrm>
            <a:off x="367283" y="296554"/>
            <a:ext cx="8409434" cy="6264892"/>
          </a:xfrm>
          <a:prstGeom prst="rect">
            <a:avLst/>
          </a:prstGeom>
        </p:spPr>
      </p:pic>
    </p:spTree>
    <p:extLst>
      <p:ext uri="{BB962C8B-B14F-4D97-AF65-F5344CB8AC3E}">
        <p14:creationId xmlns:p14="http://schemas.microsoft.com/office/powerpoint/2010/main" val="1223051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4CB1A2-2F22-4D84-A2B0-07AD2724DFC0}"/>
              </a:ext>
            </a:extLst>
          </p:cNvPr>
          <p:cNvSpPr txBox="1"/>
          <p:nvPr/>
        </p:nvSpPr>
        <p:spPr>
          <a:xfrm>
            <a:off x="4211681" y="1752600"/>
            <a:ext cx="4856119" cy="4524315"/>
          </a:xfrm>
          <a:prstGeom prst="rect">
            <a:avLst/>
          </a:prstGeom>
          <a:noFill/>
        </p:spPr>
        <p:txBody>
          <a:bodyPr wrap="square" rtlCol="0">
            <a:spAutoFit/>
          </a:bodyPr>
          <a:lstStyle/>
          <a:p>
            <a:r>
              <a:rPr lang="en-US" sz="3200" b="1" dirty="0"/>
              <a:t>IT IS NOT ENOUGH to just have the glass to take these kind of severe impacts, </a:t>
            </a:r>
          </a:p>
          <a:p>
            <a:r>
              <a:rPr lang="en-US" sz="3200" b="1" dirty="0"/>
              <a:t>THE SASH MUST BE </a:t>
            </a:r>
          </a:p>
          <a:p>
            <a:r>
              <a:rPr lang="en-US" sz="3200" b="1" dirty="0"/>
              <a:t>securely attached to a sound structure to be effective. These extreme thermal areas need a strong metal sash!</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567" t="44430" r="55333" b="33280"/>
          <a:stretch/>
        </p:blipFill>
        <p:spPr bwMode="auto">
          <a:xfrm>
            <a:off x="0" y="1225897"/>
            <a:ext cx="4211681" cy="537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596762"/>
            <a:ext cx="8686800" cy="523220"/>
          </a:xfrm>
          <a:prstGeom prst="rect">
            <a:avLst/>
          </a:prstGeom>
          <a:noFill/>
        </p:spPr>
        <p:txBody>
          <a:bodyPr wrap="square" rtlCol="0">
            <a:spAutoFit/>
          </a:bodyPr>
          <a:lstStyle/>
          <a:p>
            <a:r>
              <a:rPr lang="en-US" sz="2800" b="1" dirty="0"/>
              <a:t>Most casement window sash are made of plastic or wood</a:t>
            </a:r>
          </a:p>
        </p:txBody>
      </p:sp>
    </p:spTree>
    <p:extLst>
      <p:ext uri="{BB962C8B-B14F-4D97-AF65-F5344CB8AC3E}">
        <p14:creationId xmlns:p14="http://schemas.microsoft.com/office/powerpoint/2010/main" val="264280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EB2683-F3BE-0EF4-E48D-8038DE8D3E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56" r="17183" b="4189"/>
          <a:stretch>
            <a:fillRect/>
          </a:stretch>
        </p:blipFill>
        <p:spPr>
          <a:xfrm>
            <a:off x="3172293" y="629105"/>
            <a:ext cx="2598586" cy="3485695"/>
          </a:xfrm>
          <a:prstGeom prst="rect">
            <a:avLst/>
          </a:prstGeom>
        </p:spPr>
      </p:pic>
      <p:sp>
        <p:nvSpPr>
          <p:cNvPr id="4" name="Title 3">
            <a:extLst>
              <a:ext uri="{FF2B5EF4-FFF2-40B4-BE49-F238E27FC236}">
                <a16:creationId xmlns:a16="http://schemas.microsoft.com/office/drawing/2014/main" id="{D06E7A72-8211-B3D1-476C-C9A31646802B}"/>
              </a:ext>
            </a:extLst>
          </p:cNvPr>
          <p:cNvSpPr txBox="1">
            <a:spLocks noGrp="1"/>
          </p:cNvSpPr>
          <p:nvPr>
            <p:ph type="title"/>
          </p:nvPr>
        </p:nvSpPr>
        <p:spPr>
          <a:xfrm>
            <a:off x="303655" y="188267"/>
            <a:ext cx="8229600" cy="461665"/>
          </a:xfrm>
          <a:prstGeom prst="rect">
            <a:avLst/>
          </a:prstGeom>
          <a:noFill/>
        </p:spPr>
        <p:txBody>
          <a:bodyPr wrap="square" rtlCol="0">
            <a:spAutoFit/>
          </a:bodyPr>
          <a:lstStyle/>
          <a:p>
            <a:pPr algn="ctr"/>
            <a:r>
              <a:rPr lang="en-US" sz="2400" dirty="0">
                <a:solidFill>
                  <a:schemeClr val="accent1">
                    <a:lumMod val="75000"/>
                  </a:schemeClr>
                </a:solidFill>
                <a:latin typeface="Arial Black" panose="020B0A04020102020204" pitchFamily="34" charset="0"/>
              </a:rPr>
              <a:t>HISTORY OF MACPHERSON &amp; COMPANY</a:t>
            </a:r>
          </a:p>
        </p:txBody>
      </p:sp>
      <p:pic>
        <p:nvPicPr>
          <p:cNvPr id="5" name="Picture 8">
            <a:extLst>
              <a:ext uri="{FF2B5EF4-FFF2-40B4-BE49-F238E27FC236}">
                <a16:creationId xmlns:a16="http://schemas.microsoft.com/office/drawing/2014/main" id="{C3A4E936-234E-8939-807A-208A65D6C8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903"/>
          <a:stretch>
            <a:fillRect/>
          </a:stretch>
        </p:blipFill>
        <p:spPr bwMode="auto">
          <a:xfrm>
            <a:off x="5743118" y="685800"/>
            <a:ext cx="2790137" cy="3520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Picture 2" descr="IMG_4519">
            <a:extLst>
              <a:ext uri="{FF2B5EF4-FFF2-40B4-BE49-F238E27FC236}">
                <a16:creationId xmlns:a16="http://schemas.microsoft.com/office/drawing/2014/main" id="{D0AF1C29-6BB6-0444-B6B5-C1B83342F2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20" t="20631" r="-388" b="16728"/>
          <a:stretch/>
        </p:blipFill>
        <p:spPr bwMode="auto">
          <a:xfrm>
            <a:off x="409917" y="552832"/>
            <a:ext cx="2779997" cy="2769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pic>
      <p:sp>
        <p:nvSpPr>
          <p:cNvPr id="9" name="Rectangle 8">
            <a:extLst>
              <a:ext uri="{FF2B5EF4-FFF2-40B4-BE49-F238E27FC236}">
                <a16:creationId xmlns:a16="http://schemas.microsoft.com/office/drawing/2014/main" id="{79C42A3B-3A6B-4101-02CC-8D6293D0A1DD}"/>
              </a:ext>
            </a:extLst>
          </p:cNvPr>
          <p:cNvSpPr/>
          <p:nvPr/>
        </p:nvSpPr>
        <p:spPr>
          <a:xfrm>
            <a:off x="3185011" y="3929618"/>
            <a:ext cx="257315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200" b="0" cap="none" spc="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Kenneth MacPherson Sr. </a:t>
            </a:r>
            <a:r>
              <a:rPr lang="en-US" sz="1200" b="0" cap="none" spc="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cira</a:t>
            </a:r>
            <a:r>
              <a:rPr lang="en-US" sz="1200" b="0" cap="none" spc="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1967</a:t>
            </a:r>
          </a:p>
        </p:txBody>
      </p:sp>
      <p:sp>
        <p:nvSpPr>
          <p:cNvPr id="10" name="Rectangle 9">
            <a:extLst>
              <a:ext uri="{FF2B5EF4-FFF2-40B4-BE49-F238E27FC236}">
                <a16:creationId xmlns:a16="http://schemas.microsoft.com/office/drawing/2014/main" id="{271BC233-4937-C53D-CB36-A1A076A374EF}"/>
              </a:ext>
            </a:extLst>
          </p:cNvPr>
          <p:cNvSpPr/>
          <p:nvPr/>
        </p:nvSpPr>
        <p:spPr>
          <a:xfrm>
            <a:off x="5949399" y="3909015"/>
            <a:ext cx="2377574"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n-US" sz="1200" spc="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Bruce M</a:t>
            </a:r>
            <a:r>
              <a:rPr lang="en-US" sz="1200" b="0" cap="none" spc="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MacPherson </a:t>
            </a:r>
            <a:r>
              <a:rPr lang="en-US" sz="1200" b="0" cap="none" spc="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cira</a:t>
            </a:r>
            <a:r>
              <a:rPr lang="en-US" sz="1200" b="0" cap="none" spc="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1967</a:t>
            </a:r>
          </a:p>
        </p:txBody>
      </p:sp>
      <p:sp>
        <p:nvSpPr>
          <p:cNvPr id="11" name="Rectangle 10">
            <a:extLst>
              <a:ext uri="{FF2B5EF4-FFF2-40B4-BE49-F238E27FC236}">
                <a16:creationId xmlns:a16="http://schemas.microsoft.com/office/drawing/2014/main" id="{A3E38F99-CE9A-21CC-B19E-CD1E91D9D77F}"/>
              </a:ext>
            </a:extLst>
          </p:cNvPr>
          <p:cNvSpPr/>
          <p:nvPr/>
        </p:nvSpPr>
        <p:spPr>
          <a:xfrm>
            <a:off x="402933" y="3156688"/>
            <a:ext cx="2779997"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200" b="0" cap="none" spc="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Kenneth Sr &amp; Bruce M.  MacPherson</a:t>
            </a:r>
          </a:p>
        </p:txBody>
      </p:sp>
      <p:sp>
        <p:nvSpPr>
          <p:cNvPr id="12" name="TextBox 11">
            <a:extLst>
              <a:ext uri="{FF2B5EF4-FFF2-40B4-BE49-F238E27FC236}">
                <a16:creationId xmlns:a16="http://schemas.microsoft.com/office/drawing/2014/main" id="{6CA734EA-3DA3-60CF-BB9C-EB38E3BBB936}"/>
              </a:ext>
            </a:extLst>
          </p:cNvPr>
          <p:cNvSpPr txBox="1"/>
          <p:nvPr/>
        </p:nvSpPr>
        <p:spPr>
          <a:xfrm>
            <a:off x="4419601" y="4162723"/>
            <a:ext cx="4419599" cy="2908489"/>
          </a:xfrm>
          <a:prstGeom prst="rect">
            <a:avLst/>
          </a:prstGeom>
          <a:noFill/>
        </p:spPr>
        <p:txBody>
          <a:bodyPr wrap="square" rtlCol="0">
            <a:spAutoFit/>
          </a:bodyPr>
          <a:lstStyle/>
          <a:p>
            <a:r>
              <a:rPr lang="en-US" sz="1500" dirty="0">
                <a:latin typeface="Arial  "/>
              </a:rPr>
              <a:t>Research Engineer, Atomic Energy Commission</a:t>
            </a:r>
          </a:p>
          <a:p>
            <a:r>
              <a:rPr lang="en-US" sz="1500" dirty="0">
                <a:latin typeface="Arial  "/>
              </a:rPr>
              <a:t>1958 Designer on the Polaris Missile </a:t>
            </a:r>
          </a:p>
          <a:p>
            <a:r>
              <a:rPr lang="en-US" sz="1500" dirty="0">
                <a:latin typeface="Arial  "/>
              </a:rPr>
              <a:t>1968 Introduced Explosion Resistant Glass to US </a:t>
            </a:r>
          </a:p>
          <a:p>
            <a:r>
              <a:rPr lang="en-US" sz="1500" dirty="0">
                <a:latin typeface="Arial  "/>
              </a:rPr>
              <a:t>1969 Started MacPherson Engineering </a:t>
            </a:r>
          </a:p>
          <a:p>
            <a:r>
              <a:rPr lang="en-US" sz="1500" dirty="0">
                <a:latin typeface="Arial  "/>
              </a:rPr>
              <a:t>1969 started to work to design window systems with manufacturers for safety window designs </a:t>
            </a:r>
          </a:p>
          <a:p>
            <a:r>
              <a:rPr lang="en-US" sz="1500" dirty="0">
                <a:latin typeface="Arial  "/>
              </a:rPr>
              <a:t>1970 Developed SAFE-SHIELD Glass </a:t>
            </a:r>
          </a:p>
          <a:p>
            <a:r>
              <a:rPr lang="en-US" sz="1500" dirty="0">
                <a:latin typeface="Arial  "/>
              </a:rPr>
              <a:t>1972 ASME Crane Safety Standards </a:t>
            </a:r>
          </a:p>
          <a:p>
            <a:r>
              <a:rPr lang="en-US" sz="1500" dirty="0">
                <a:latin typeface="Arial  "/>
              </a:rPr>
              <a:t>1999 MacPherson Engineering bought  </a:t>
            </a:r>
          </a:p>
          <a:p>
            <a:r>
              <a:rPr lang="en-US" sz="1500" dirty="0">
                <a:latin typeface="Arial  "/>
              </a:rPr>
              <a:t>	MacPherson and Company </a:t>
            </a:r>
          </a:p>
          <a:p>
            <a:endParaRPr lang="en-US" sz="1500" dirty="0">
              <a:latin typeface="Arial  "/>
            </a:endParaRPr>
          </a:p>
          <a:p>
            <a:endParaRPr lang="en-US" dirty="0"/>
          </a:p>
        </p:txBody>
      </p:sp>
      <p:sp>
        <p:nvSpPr>
          <p:cNvPr id="13" name="TextBox 12">
            <a:extLst>
              <a:ext uri="{FF2B5EF4-FFF2-40B4-BE49-F238E27FC236}">
                <a16:creationId xmlns:a16="http://schemas.microsoft.com/office/drawing/2014/main" id="{59DAC56A-6BDD-7754-7CFD-92460721E698}"/>
              </a:ext>
            </a:extLst>
          </p:cNvPr>
          <p:cNvSpPr txBox="1"/>
          <p:nvPr/>
        </p:nvSpPr>
        <p:spPr>
          <a:xfrm>
            <a:off x="257517" y="3446732"/>
            <a:ext cx="3285550" cy="1015663"/>
          </a:xfrm>
          <a:prstGeom prst="rect">
            <a:avLst/>
          </a:prstGeom>
          <a:noFill/>
        </p:spPr>
        <p:txBody>
          <a:bodyPr wrap="square" rtlCol="0">
            <a:spAutoFit/>
          </a:bodyPr>
          <a:lstStyle/>
          <a:p>
            <a:r>
              <a:rPr lang="en-US" sz="1500" dirty="0">
                <a:latin typeface="Arial  "/>
              </a:rPr>
              <a:t>Kenneth MacPherson Sr. started</a:t>
            </a:r>
          </a:p>
          <a:p>
            <a:r>
              <a:rPr lang="en-US" sz="1500" dirty="0">
                <a:latin typeface="Arial  "/>
              </a:rPr>
              <a:t>ALLWELD Welding, 1920s </a:t>
            </a:r>
          </a:p>
          <a:p>
            <a:r>
              <a:rPr lang="en-US" sz="1500" dirty="0">
                <a:latin typeface="Arial  "/>
              </a:rPr>
              <a:t>1st independent Lincoln Electric  Weld Shop in Cleveland Ohio </a:t>
            </a:r>
          </a:p>
        </p:txBody>
      </p:sp>
      <p:sp>
        <p:nvSpPr>
          <p:cNvPr id="14" name="TextBox 13">
            <a:extLst>
              <a:ext uri="{FF2B5EF4-FFF2-40B4-BE49-F238E27FC236}">
                <a16:creationId xmlns:a16="http://schemas.microsoft.com/office/drawing/2014/main" id="{0C99E83D-421D-1B16-3AC9-48719B8B4A37}"/>
              </a:ext>
            </a:extLst>
          </p:cNvPr>
          <p:cNvSpPr txBox="1"/>
          <p:nvPr/>
        </p:nvSpPr>
        <p:spPr>
          <a:xfrm>
            <a:off x="133663" y="5910175"/>
            <a:ext cx="4419599" cy="584775"/>
          </a:xfrm>
          <a:prstGeom prst="rect">
            <a:avLst/>
          </a:prstGeom>
          <a:noFill/>
        </p:spPr>
        <p:txBody>
          <a:bodyPr wrap="square" rtlCol="0">
            <a:spAutoFit/>
          </a:bodyPr>
          <a:lstStyle/>
          <a:p>
            <a:r>
              <a:rPr lang="en-US" sz="1600" dirty="0">
                <a:latin typeface="Arial  "/>
              </a:rPr>
              <a:t>Ken MacPherson Jr</a:t>
            </a:r>
          </a:p>
          <a:p>
            <a:r>
              <a:rPr lang="en-US" sz="1600" dirty="0">
                <a:latin typeface="Arial  "/>
              </a:rPr>
              <a:t>1965 Incorporated MacPherson and Company</a:t>
            </a:r>
          </a:p>
        </p:txBody>
      </p:sp>
      <p:pic>
        <p:nvPicPr>
          <p:cNvPr id="18" name="Picture 17">
            <a:extLst>
              <a:ext uri="{FF2B5EF4-FFF2-40B4-BE49-F238E27FC236}">
                <a16:creationId xmlns:a16="http://schemas.microsoft.com/office/drawing/2014/main" id="{1A34A7C9-7E74-4B54-47FC-6324E2B8D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8718" y="4475440"/>
            <a:ext cx="1740280" cy="1740280"/>
          </a:xfrm>
          <a:prstGeom prst="rect">
            <a:avLst/>
          </a:prstGeom>
        </p:spPr>
      </p:pic>
    </p:spTree>
    <p:extLst>
      <p:ext uri="{BB962C8B-B14F-4D97-AF65-F5344CB8AC3E}">
        <p14:creationId xmlns:p14="http://schemas.microsoft.com/office/powerpoint/2010/main" val="179981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3" name="Picture 59" descr="KomatsuWA500-7 - copy"/>
          <p:cNvPicPr>
            <a:picLocks noChangeAspect="1" noChangeArrowheads="1"/>
          </p:cNvPicPr>
          <p:nvPr/>
        </p:nvPicPr>
        <p:blipFill>
          <a:blip r:embed="rId2" cstate="print">
            <a:extLst>
              <a:ext uri="{28A0092B-C50C-407E-A947-70E740481C1C}">
                <a14:useLocalDpi xmlns:a14="http://schemas.microsoft.com/office/drawing/2010/main" val="0"/>
              </a:ext>
            </a:extLst>
          </a:blip>
          <a:srcRect l="31996" t="25084" r="35741" b="29208"/>
          <a:stretch>
            <a:fillRect/>
          </a:stretch>
        </p:blipFill>
        <p:spPr bwMode="auto">
          <a:xfrm>
            <a:off x="2504071" y="2149433"/>
            <a:ext cx="2523117" cy="246246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86" name="Text Box 62"/>
          <p:cNvSpPr txBox="1">
            <a:spLocks noChangeArrowheads="1"/>
          </p:cNvSpPr>
          <p:nvPr/>
        </p:nvSpPr>
        <p:spPr bwMode="auto">
          <a:xfrm>
            <a:off x="5216677" y="985022"/>
            <a:ext cx="3470123" cy="2799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4294B"/>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4938" tIns="24938" rIns="24938" bIns="24938" numCol="1" anchor="t" anchorCtr="0" compatLnSpc="1">
            <a:prstTxWarp prst="textNoShape">
              <a:avLst/>
            </a:prstTxWarp>
          </a:bodyPr>
          <a:lstStyle/>
          <a:p>
            <a:pPr defTabSz="623438" fontAlgn="base">
              <a:lnSpc>
                <a:spcPts val="1636"/>
              </a:lnSpc>
              <a:spcBef>
                <a:spcPct val="0"/>
              </a:spcBef>
              <a:spcAft>
                <a:spcPct val="0"/>
              </a:spcAft>
            </a:pPr>
            <a:r>
              <a:rPr lang="en-US" altLang="en-US" sz="1909" dirty="0">
                <a:latin typeface="Adobe Arabic" panose="02040503050201020203" pitchFamily="18" charset="-78"/>
                <a:cs typeface="Adobe Arabic" panose="02040503050201020203" pitchFamily="18" charset="-78"/>
              </a:rPr>
              <a:t>EASY-RELEASE</a:t>
            </a:r>
            <a:r>
              <a:rPr lang="en-US" altLang="en-US" sz="1909" baseline="30000" dirty="0">
                <a:latin typeface="Adobe Arabic" panose="02040503050201020203" pitchFamily="18" charset="-78"/>
                <a:cs typeface="Adobe Arabic" panose="02040503050201020203" pitchFamily="18" charset="-78"/>
              </a:rPr>
              <a:t>®</a:t>
            </a:r>
            <a:r>
              <a:rPr lang="en-US" altLang="en-US" sz="1909" dirty="0">
                <a:latin typeface="Adobe Arabic" panose="02040503050201020203" pitchFamily="18" charset="-78"/>
                <a:cs typeface="Adobe Arabic" panose="02040503050201020203" pitchFamily="18" charset="-78"/>
              </a:rPr>
              <a:t> </a:t>
            </a:r>
          </a:p>
          <a:p>
            <a:pPr defTabSz="623438" fontAlgn="base">
              <a:lnSpc>
                <a:spcPts val="1636"/>
              </a:lnSpc>
              <a:spcBef>
                <a:spcPct val="0"/>
              </a:spcBef>
              <a:spcAft>
                <a:spcPct val="0"/>
              </a:spcAft>
            </a:pPr>
            <a:r>
              <a:rPr lang="en-US" altLang="en-US" sz="1909" dirty="0">
                <a:latin typeface="Adobe Arabic" panose="02040503050201020203" pitchFamily="18" charset="-78"/>
                <a:cs typeface="Adobe Arabic" panose="02040503050201020203" pitchFamily="18" charset="-78"/>
              </a:rPr>
              <a:t>Thumb-Push </a:t>
            </a:r>
            <a:r>
              <a:rPr lang="en-US" altLang="en-US" sz="1909" u="sng" dirty="0">
                <a:latin typeface="Adobe Arabic" panose="02040503050201020203" pitchFamily="18" charset="-78"/>
                <a:cs typeface="Adobe Arabic" panose="02040503050201020203" pitchFamily="18" charset="-78"/>
              </a:rPr>
              <a:t>Wedge-Lock </a:t>
            </a:r>
          </a:p>
          <a:p>
            <a:pPr defTabSz="623438" fontAlgn="base">
              <a:lnSpc>
                <a:spcPts val="1636"/>
              </a:lnSpc>
              <a:spcBef>
                <a:spcPct val="0"/>
              </a:spcBef>
              <a:spcAft>
                <a:spcPct val="0"/>
              </a:spcAft>
            </a:pPr>
            <a:r>
              <a:rPr lang="en-US" altLang="en-US" sz="1909" u="sng" dirty="0">
                <a:latin typeface="Adobe Arabic" panose="02040503050201020203" pitchFamily="18" charset="-78"/>
                <a:cs typeface="Adobe Arabic" panose="02040503050201020203" pitchFamily="18" charset="-78"/>
              </a:rPr>
              <a:t>Spring Retainers</a:t>
            </a:r>
            <a:r>
              <a:rPr lang="en-US" altLang="en-US" sz="1909" dirty="0">
                <a:latin typeface="Adobe Arabic" panose="02040503050201020203" pitchFamily="18" charset="-78"/>
                <a:cs typeface="Adobe Arabic" panose="02040503050201020203" pitchFamily="18" charset="-78"/>
              </a:rPr>
              <a:t> - equal pressure</a:t>
            </a:r>
          </a:p>
          <a:p>
            <a:pPr defTabSz="623438" fontAlgn="base">
              <a:lnSpc>
                <a:spcPts val="1636"/>
              </a:lnSpc>
              <a:spcBef>
                <a:spcPct val="0"/>
              </a:spcBef>
              <a:spcAft>
                <a:spcPct val="0"/>
              </a:spcAft>
            </a:pPr>
            <a:endParaRPr lang="en-US" altLang="en-US" sz="1909" u="sng" dirty="0">
              <a:latin typeface="Adobe Arabic" panose="02040503050201020203" pitchFamily="18" charset="-78"/>
              <a:cs typeface="Adobe Arabic" panose="02040503050201020203" pitchFamily="18" charset="-78"/>
            </a:endParaRPr>
          </a:p>
          <a:p>
            <a:pPr defTabSz="623438" fontAlgn="base">
              <a:lnSpc>
                <a:spcPts val="1636"/>
              </a:lnSpc>
              <a:spcBef>
                <a:spcPct val="0"/>
              </a:spcBef>
              <a:spcAft>
                <a:spcPct val="0"/>
              </a:spcAft>
            </a:pPr>
            <a:r>
              <a:rPr lang="en-US" altLang="en-US" sz="1909" dirty="0">
                <a:latin typeface="Adobe Arabic" panose="02040503050201020203" pitchFamily="18" charset="-78"/>
                <a:cs typeface="Adobe Arabic" panose="02040503050201020203" pitchFamily="18" charset="-78"/>
              </a:rPr>
              <a:t>  </a:t>
            </a:r>
            <a:r>
              <a:rPr lang="en-US" altLang="en-US" sz="1909" u="sng" dirty="0">
                <a:latin typeface="Adobe Arabic" panose="02040503050201020203" pitchFamily="18" charset="-78"/>
                <a:cs typeface="Adobe Arabic" panose="02040503050201020203" pitchFamily="18" charset="-78"/>
              </a:rPr>
              <a:t>Wedge-Lock </a:t>
            </a:r>
          </a:p>
          <a:p>
            <a:pPr defTabSz="623438" fontAlgn="base">
              <a:lnSpc>
                <a:spcPts val="1636"/>
              </a:lnSpc>
              <a:spcBef>
                <a:spcPct val="0"/>
              </a:spcBef>
              <a:spcAft>
                <a:spcPct val="0"/>
              </a:spcAft>
            </a:pPr>
            <a:r>
              <a:rPr lang="en-US" altLang="en-US" sz="1909" dirty="0">
                <a:latin typeface="Adobe Arabic" panose="02040503050201020203" pitchFamily="18" charset="-78"/>
                <a:cs typeface="Adobe Arabic" panose="02040503050201020203" pitchFamily="18" charset="-78"/>
              </a:rPr>
              <a:t>  </a:t>
            </a:r>
            <a:r>
              <a:rPr lang="en-US" altLang="en-US" sz="1909" u="sng" dirty="0">
                <a:latin typeface="Adobe Arabic" panose="02040503050201020203" pitchFamily="18" charset="-78"/>
                <a:cs typeface="Adobe Arabic" panose="02040503050201020203" pitchFamily="18" charset="-78"/>
              </a:rPr>
              <a:t>Thumb-Press Retainers</a:t>
            </a:r>
            <a:endParaRPr lang="en-US" altLang="en-US" sz="545" u="sng" dirty="0">
              <a:latin typeface="Adobe Arabic" panose="02040503050201020203" pitchFamily="18" charset="-78"/>
              <a:cs typeface="Adobe Arabic" panose="02040503050201020203" pitchFamily="18" charset="-78"/>
            </a:endParaRPr>
          </a:p>
          <a:p>
            <a:pPr defTabSz="623438" fontAlgn="base">
              <a:lnSpc>
                <a:spcPts val="1023"/>
              </a:lnSpc>
              <a:spcBef>
                <a:spcPct val="0"/>
              </a:spcBef>
              <a:spcAft>
                <a:spcPct val="0"/>
              </a:spcAft>
            </a:pPr>
            <a:r>
              <a:rPr lang="en-US" altLang="en-US" sz="1227" dirty="0">
                <a:latin typeface="Adobe Arabic" panose="02040503050201020203" pitchFamily="18" charset="-78"/>
                <a:cs typeface="Adobe Arabic" panose="02040503050201020203" pitchFamily="18" charset="-78"/>
              </a:rPr>
              <a:t>  Tool-free thumb-press tightening for</a:t>
            </a:r>
          </a:p>
          <a:p>
            <a:pPr defTabSz="623438" fontAlgn="base">
              <a:lnSpc>
                <a:spcPts val="1023"/>
              </a:lnSpc>
              <a:spcBef>
                <a:spcPct val="0"/>
              </a:spcBef>
              <a:spcAft>
                <a:spcPct val="0"/>
              </a:spcAft>
            </a:pPr>
            <a:r>
              <a:rPr lang="en-US" altLang="en-US" sz="1227" dirty="0">
                <a:latin typeface="Adobe Arabic" panose="02040503050201020203" pitchFamily="18" charset="-78"/>
                <a:cs typeface="Adobe Arabic" panose="02040503050201020203" pitchFamily="18" charset="-78"/>
              </a:rPr>
              <a:t>   fast, easy changing of windows.</a:t>
            </a:r>
          </a:p>
          <a:p>
            <a:pPr defTabSz="623438" fontAlgn="base">
              <a:lnSpc>
                <a:spcPts val="545"/>
              </a:lnSpc>
              <a:spcBef>
                <a:spcPct val="0"/>
              </a:spcBef>
              <a:spcAft>
                <a:spcPct val="0"/>
              </a:spcAft>
            </a:pPr>
            <a:endParaRPr lang="en-US" altLang="en-US" sz="545" dirty="0">
              <a:latin typeface="Adobe Arabic" panose="02040503050201020203" pitchFamily="18" charset="-78"/>
              <a:cs typeface="Adobe Arabic" panose="02040503050201020203" pitchFamily="18" charset="-78"/>
            </a:endParaRPr>
          </a:p>
          <a:p>
            <a:pPr defTabSz="623438" fontAlgn="base">
              <a:spcBef>
                <a:spcPct val="0"/>
              </a:spcBef>
              <a:spcAft>
                <a:spcPct val="0"/>
              </a:spcAft>
            </a:pPr>
            <a:endParaRPr lang="en-US" altLang="en-US" sz="545" dirty="0">
              <a:latin typeface="Adobe Arabic" panose="02040503050201020203" pitchFamily="18" charset="-78"/>
              <a:cs typeface="Adobe Arabic" panose="02040503050201020203" pitchFamily="18" charset="-78"/>
            </a:endParaRPr>
          </a:p>
          <a:p>
            <a:pPr defTabSz="623438" fontAlgn="base">
              <a:lnSpc>
                <a:spcPts val="1023"/>
              </a:lnSpc>
              <a:spcBef>
                <a:spcPct val="0"/>
              </a:spcBef>
              <a:spcAft>
                <a:spcPct val="0"/>
              </a:spcAft>
            </a:pPr>
            <a:r>
              <a:rPr lang="en-US" altLang="en-US" sz="1909" u="sng" dirty="0">
                <a:latin typeface="Adobe Arabic" panose="02040503050201020203" pitchFamily="18" charset="-78"/>
                <a:cs typeface="Adobe Arabic" panose="02040503050201020203" pitchFamily="18" charset="-78"/>
              </a:rPr>
              <a:t>InfraRed Reflecting</a:t>
            </a:r>
            <a:r>
              <a:rPr lang="en-US" altLang="en-US" sz="1909" dirty="0">
                <a:latin typeface="Adobe Arabic" panose="02040503050201020203" pitchFamily="18" charset="-78"/>
                <a:cs typeface="Adobe Arabic" panose="02040503050201020203" pitchFamily="18" charset="-78"/>
              </a:rPr>
              <a:t> </a:t>
            </a:r>
            <a:r>
              <a:rPr lang="en-US" altLang="en-US" sz="1227" dirty="0">
                <a:latin typeface="Adobe Arabic" panose="02040503050201020203" pitchFamily="18" charset="-78"/>
                <a:cs typeface="Adobe Arabic" panose="02040503050201020203" pitchFamily="18" charset="-78"/>
              </a:rPr>
              <a:t>(IRR) coating has an iridescent sheen and is highly  directional. Each side is clearly labelled – look for the orange label on the heat-facing side.</a:t>
            </a:r>
          </a:p>
          <a:p>
            <a:pPr defTabSz="623438" fontAlgn="base">
              <a:lnSpc>
                <a:spcPts val="545"/>
              </a:lnSpc>
              <a:spcBef>
                <a:spcPct val="0"/>
              </a:spcBef>
              <a:spcAft>
                <a:spcPct val="0"/>
              </a:spcAft>
            </a:pPr>
            <a:endParaRPr lang="en-US" altLang="en-US" sz="545" dirty="0">
              <a:latin typeface="Adobe Arabic" panose="02040503050201020203" pitchFamily="18" charset="-78"/>
              <a:cs typeface="Adobe Arabic" panose="02040503050201020203" pitchFamily="18" charset="-78"/>
            </a:endParaRPr>
          </a:p>
          <a:p>
            <a:pPr defTabSz="623438" fontAlgn="base">
              <a:spcBef>
                <a:spcPct val="0"/>
              </a:spcBef>
              <a:spcAft>
                <a:spcPct val="0"/>
              </a:spcAft>
            </a:pPr>
            <a:endParaRPr lang="en-US" altLang="en-US" sz="818" dirty="0">
              <a:latin typeface="Adobe Arabic" panose="02040503050201020203" pitchFamily="18" charset="-78"/>
              <a:cs typeface="Adobe Arabic" panose="02040503050201020203" pitchFamily="18" charset="-78"/>
            </a:endParaRPr>
          </a:p>
        </p:txBody>
      </p:sp>
      <p:sp>
        <p:nvSpPr>
          <p:cNvPr id="1088" name="Text Box 64"/>
          <p:cNvSpPr txBox="1">
            <a:spLocks noChangeArrowheads="1"/>
          </p:cNvSpPr>
          <p:nvPr/>
        </p:nvSpPr>
        <p:spPr bwMode="auto">
          <a:xfrm>
            <a:off x="604636" y="1105414"/>
            <a:ext cx="3123237" cy="9797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4938" tIns="24938" rIns="24938" bIns="24938" numCol="1" anchor="t" anchorCtr="0" compatLnSpc="1">
            <a:prstTxWarp prst="textNoShape">
              <a:avLst/>
            </a:prstTxWarp>
          </a:bodyPr>
          <a:lstStyle/>
          <a:p>
            <a:pPr defTabSz="623438" fontAlgn="base">
              <a:lnSpc>
                <a:spcPts val="1636"/>
              </a:lnSpc>
              <a:spcBef>
                <a:spcPct val="0"/>
              </a:spcBef>
              <a:spcAft>
                <a:spcPct val="0"/>
              </a:spcAft>
            </a:pPr>
            <a:r>
              <a:rPr lang="en-US" altLang="en-US" sz="1909" dirty="0">
                <a:latin typeface="Adobe Arabic" panose="02040503050201020203" pitchFamily="18" charset="-78"/>
                <a:cs typeface="Adobe Arabic" panose="02040503050201020203" pitchFamily="18" charset="-78"/>
              </a:rPr>
              <a:t>All sash should be engineered for:</a:t>
            </a:r>
          </a:p>
          <a:p>
            <a:pPr marL="194824" indent="-194824" defTabSz="623438" fontAlgn="base">
              <a:lnSpc>
                <a:spcPts val="1636"/>
              </a:lnSpc>
              <a:spcBef>
                <a:spcPct val="0"/>
              </a:spcBef>
              <a:spcAft>
                <a:spcPct val="0"/>
              </a:spcAft>
              <a:buFont typeface="Arial" panose="020B0604020202020204" pitchFamily="34" charset="0"/>
              <a:buChar char="•"/>
            </a:pPr>
            <a:r>
              <a:rPr lang="en-US" altLang="en-US" sz="1909" dirty="0">
                <a:latin typeface="Adobe Arabic" panose="02040503050201020203" pitchFamily="18" charset="-78"/>
                <a:cs typeface="Adobe Arabic" panose="02040503050201020203" pitchFamily="18" charset="-78"/>
              </a:rPr>
              <a:t>Extreme Heat </a:t>
            </a:r>
          </a:p>
          <a:p>
            <a:pPr marL="194824" indent="-194824" defTabSz="623438" fontAlgn="base">
              <a:lnSpc>
                <a:spcPts val="1636"/>
              </a:lnSpc>
              <a:spcBef>
                <a:spcPct val="0"/>
              </a:spcBef>
              <a:spcAft>
                <a:spcPct val="0"/>
              </a:spcAft>
              <a:buFont typeface="Arial" panose="020B0604020202020204" pitchFamily="34" charset="0"/>
              <a:buChar char="•"/>
            </a:pPr>
            <a:r>
              <a:rPr lang="en-US" altLang="en-US" sz="1909" dirty="0">
                <a:latin typeface="Adobe Arabic" panose="02040503050201020203" pitchFamily="18" charset="-78"/>
                <a:cs typeface="Adobe Arabic" panose="02040503050201020203" pitchFamily="18" charset="-78"/>
              </a:rPr>
              <a:t>High Impact </a:t>
            </a:r>
          </a:p>
          <a:p>
            <a:pPr marL="194824" indent="-194824" defTabSz="623438" fontAlgn="base">
              <a:lnSpc>
                <a:spcPts val="1636"/>
              </a:lnSpc>
              <a:spcBef>
                <a:spcPct val="0"/>
              </a:spcBef>
              <a:spcAft>
                <a:spcPct val="0"/>
              </a:spcAft>
              <a:buFont typeface="Arial" panose="020B0604020202020204" pitchFamily="34" charset="0"/>
              <a:buChar char="•"/>
            </a:pPr>
            <a:r>
              <a:rPr lang="en-US" altLang="en-US" sz="1909" dirty="0">
                <a:latin typeface="Adobe Arabic" panose="02040503050201020203" pitchFamily="18" charset="-78"/>
                <a:cs typeface="Adobe Arabic" panose="02040503050201020203" pitchFamily="18" charset="-78"/>
              </a:rPr>
              <a:t>Vibration Dampening </a:t>
            </a:r>
          </a:p>
          <a:p>
            <a:pPr marL="194824" indent="-194824" defTabSz="623438" fontAlgn="base">
              <a:lnSpc>
                <a:spcPts val="1636"/>
              </a:lnSpc>
              <a:spcBef>
                <a:spcPct val="0"/>
              </a:spcBef>
              <a:spcAft>
                <a:spcPct val="0"/>
              </a:spcAft>
              <a:buFont typeface="Arial" panose="020B0604020202020204" pitchFamily="34" charset="0"/>
              <a:buChar char="•"/>
            </a:pPr>
            <a:r>
              <a:rPr lang="en-US" altLang="en-US" sz="1909" dirty="0">
                <a:latin typeface="Adobe Arabic" panose="02040503050201020203" pitchFamily="18" charset="-78"/>
                <a:cs typeface="Adobe Arabic" panose="02040503050201020203" pitchFamily="18" charset="-78"/>
              </a:rPr>
              <a:t>Noise Reduction </a:t>
            </a:r>
          </a:p>
          <a:p>
            <a:pPr defTabSz="623438" fontAlgn="base">
              <a:spcBef>
                <a:spcPct val="0"/>
              </a:spcBef>
              <a:spcAft>
                <a:spcPct val="0"/>
              </a:spcAft>
            </a:pPr>
            <a:endParaRPr lang="en-US" altLang="en-US" sz="1091" dirty="0">
              <a:solidFill>
                <a:srgbClr val="04294B"/>
              </a:solidFill>
              <a:latin typeface="Eras Demi ITC" panose="020B0805030504020804" pitchFamily="34" charset="0"/>
              <a:cs typeface="Arial" pitchFamily="34" charset="0"/>
            </a:endParaRPr>
          </a:p>
          <a:p>
            <a:pPr defTabSz="623438" fontAlgn="base">
              <a:spcBef>
                <a:spcPct val="0"/>
              </a:spcBef>
              <a:spcAft>
                <a:spcPct val="0"/>
              </a:spcAft>
            </a:pPr>
            <a:endParaRPr lang="en-US" altLang="en-US" sz="1227" dirty="0">
              <a:latin typeface="Eras Demi ITC" panose="020B0805030504020804" pitchFamily="34" charset="0"/>
              <a:cs typeface="Arial" pitchFamily="34" charset="0"/>
            </a:endParaRPr>
          </a:p>
        </p:txBody>
      </p:sp>
      <p:sp>
        <p:nvSpPr>
          <p:cNvPr id="1089" name="Text Box 65"/>
          <p:cNvSpPr txBox="1">
            <a:spLocks noChangeArrowheads="1"/>
          </p:cNvSpPr>
          <p:nvPr/>
        </p:nvSpPr>
        <p:spPr bwMode="auto">
          <a:xfrm>
            <a:off x="433333" y="5221766"/>
            <a:ext cx="2595765" cy="5560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4938" tIns="24938" rIns="24938" bIns="24938" numCol="1" anchor="t" anchorCtr="0" compatLnSpc="1">
            <a:prstTxWarp prst="textNoShape">
              <a:avLst/>
            </a:prstTxWarp>
          </a:bodyPr>
          <a:lstStyle/>
          <a:p>
            <a:pPr algn="ctr" defTabSz="623438" fontAlgn="base">
              <a:lnSpc>
                <a:spcPts val="1364"/>
              </a:lnSpc>
              <a:spcBef>
                <a:spcPct val="0"/>
              </a:spcBef>
              <a:spcAft>
                <a:spcPct val="0"/>
              </a:spcAft>
            </a:pPr>
            <a:r>
              <a:rPr lang="en-US" altLang="en-US" sz="1364" i="1" dirty="0">
                <a:latin typeface="Adobe Arabic" panose="02040503050201020203" pitchFamily="18" charset="-78"/>
                <a:cs typeface="Adobe Arabic" panose="02040503050201020203" pitchFamily="18" charset="-78"/>
              </a:rPr>
              <a:t>R&amp;D is always working to improve the products we offer!</a:t>
            </a:r>
          </a:p>
        </p:txBody>
      </p:sp>
      <p:cxnSp>
        <p:nvCxnSpPr>
          <p:cNvPr id="1092" name="AutoShape 68"/>
          <p:cNvCxnSpPr>
            <a:cxnSpLocks noChangeShapeType="1"/>
          </p:cNvCxnSpPr>
          <p:nvPr/>
        </p:nvCxnSpPr>
        <p:spPr bwMode="auto">
          <a:xfrm flipH="1">
            <a:off x="4836080" y="1991208"/>
            <a:ext cx="468331" cy="884403"/>
          </a:xfrm>
          <a:prstGeom prst="straightConnector1">
            <a:avLst/>
          </a:prstGeom>
          <a:noFill/>
          <a:ln w="50800">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cxnSp>
        <p:nvCxnSpPr>
          <p:cNvPr id="1094" name="AutoShape 70"/>
          <p:cNvCxnSpPr>
            <a:cxnSpLocks noChangeShapeType="1"/>
          </p:cNvCxnSpPr>
          <p:nvPr/>
        </p:nvCxnSpPr>
        <p:spPr bwMode="auto">
          <a:xfrm flipH="1">
            <a:off x="4024251" y="1447800"/>
            <a:ext cx="1192426" cy="772138"/>
          </a:xfrm>
          <a:prstGeom prst="straightConnector1">
            <a:avLst/>
          </a:prstGeom>
          <a:noFill/>
          <a:ln w="50800" algn="ctr">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pic>
        <p:nvPicPr>
          <p:cNvPr id="52" name="Picture 3" descr="1102254749917580155383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173" r="16462" b="40706"/>
          <a:stretch/>
        </p:blipFill>
        <p:spPr bwMode="auto">
          <a:xfrm>
            <a:off x="3712011" y="5660765"/>
            <a:ext cx="1972998" cy="2917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464083" y="5009189"/>
            <a:ext cx="2870128" cy="647421"/>
          </a:xfrm>
          <a:prstGeom prst="rect">
            <a:avLst/>
          </a:prstGeom>
          <a:noFill/>
        </p:spPr>
        <p:txBody>
          <a:bodyPr wrap="square" rtlCol="0">
            <a:spAutoFit/>
          </a:bodyPr>
          <a:lstStyle/>
          <a:p>
            <a:pPr defTabSz="623438" fontAlgn="base">
              <a:spcBef>
                <a:spcPct val="0"/>
              </a:spcBef>
              <a:spcAft>
                <a:spcPct val="0"/>
              </a:spcAft>
            </a:pPr>
            <a:r>
              <a:rPr lang="en-US" altLang="en-US" sz="1909" u="sng" dirty="0">
                <a:latin typeface="Adobe Arabic" panose="02040503050201020203" pitchFamily="18" charset="-78"/>
                <a:cs typeface="Adobe Arabic" panose="02040503050201020203" pitchFamily="18" charset="-78"/>
              </a:rPr>
              <a:t>Silicone Gasket Sealing</a:t>
            </a:r>
          </a:p>
          <a:p>
            <a:pPr marL="194824" indent="-194824" defTabSz="623438" fontAlgn="base">
              <a:lnSpc>
                <a:spcPts val="1023"/>
              </a:lnSpc>
              <a:spcBef>
                <a:spcPct val="0"/>
              </a:spcBef>
              <a:spcAft>
                <a:spcPct val="0"/>
              </a:spcAft>
              <a:buFont typeface="Arial" panose="020B0604020202020204" pitchFamily="34" charset="0"/>
              <a:buChar char="•"/>
            </a:pPr>
            <a:r>
              <a:rPr lang="en-US" altLang="en-US" sz="1227" dirty="0">
                <a:latin typeface="Adobe Arabic" panose="02040503050201020203" pitchFamily="18" charset="-78"/>
                <a:cs typeface="Adobe Arabic" panose="02040503050201020203" pitchFamily="18" charset="-78"/>
              </a:rPr>
              <a:t>Helps keep heat &amp; dust out </a:t>
            </a:r>
          </a:p>
          <a:p>
            <a:pPr marL="194824" indent="-194824" defTabSz="623438" fontAlgn="base">
              <a:lnSpc>
                <a:spcPts val="1023"/>
              </a:lnSpc>
              <a:spcBef>
                <a:spcPct val="0"/>
              </a:spcBef>
              <a:spcAft>
                <a:spcPct val="0"/>
              </a:spcAft>
              <a:buFont typeface="Arial" panose="020B0604020202020204" pitchFamily="34" charset="0"/>
              <a:buChar char="•"/>
            </a:pPr>
            <a:r>
              <a:rPr lang="en-US" sz="1227" dirty="0">
                <a:latin typeface="Adobe Arabic" panose="02040503050201020203" pitchFamily="18" charset="-78"/>
                <a:cs typeface="Adobe Arabic" panose="02040503050201020203" pitchFamily="18" charset="-78"/>
              </a:rPr>
              <a:t>Serves up to 550° F. exposed ambient</a:t>
            </a:r>
          </a:p>
        </p:txBody>
      </p:sp>
      <p:sp>
        <p:nvSpPr>
          <p:cNvPr id="3" name="Rectangle 2">
            <a:extLst>
              <a:ext uri="{FF2B5EF4-FFF2-40B4-BE49-F238E27FC236}">
                <a16:creationId xmlns:a16="http://schemas.microsoft.com/office/drawing/2014/main" id="{58DA4A37-574B-BFF2-7DD2-4E2CF28AF294}"/>
              </a:ext>
            </a:extLst>
          </p:cNvPr>
          <p:cNvSpPr/>
          <p:nvPr/>
        </p:nvSpPr>
        <p:spPr>
          <a:xfrm>
            <a:off x="367722" y="218669"/>
            <a:ext cx="5010168" cy="784830"/>
          </a:xfrm>
          <a:prstGeom prst="rect">
            <a:avLst/>
          </a:prstGeom>
          <a:effectLst/>
        </p:spPr>
        <p:txBody>
          <a:bodyPr wrap="square">
            <a:spAutoFit/>
          </a:bodyPr>
          <a:lstStyle/>
          <a:p>
            <a:pPr algn="ctr">
              <a:lnSpc>
                <a:spcPts val="2727"/>
              </a:lnSpc>
            </a:pPr>
            <a:r>
              <a:rPr lang="en-US" sz="2400" b="1" spc="205" dirty="0">
                <a:ln w="12700">
                  <a:solidFill>
                    <a:schemeClr val="accent4">
                      <a:lumMod val="75000"/>
                    </a:schemeClr>
                  </a:solidFill>
                  <a:prstDash val="solid"/>
                  <a:miter lim="800000"/>
                </a:ln>
                <a:solidFill>
                  <a:srgbClr val="FFDC66"/>
                </a:solidFill>
                <a:effectLst>
                  <a:outerShdw blurRad="25500" dist="23000" dir="7020000" algn="tl">
                    <a:srgbClr val="000000">
                      <a:alpha val="50000"/>
                    </a:srgbClr>
                  </a:outerShdw>
                  <a:reflection blurRad="6350" stA="55000" endA="300" endPos="45500" dir="5400000" sy="-100000" algn="bl" rotWithShape="0"/>
                </a:effectLst>
                <a:latin typeface="Adobe Arabic" panose="02040503050201020203" pitchFamily="18" charset="-78"/>
                <a:cs typeface="Adobe Arabic" panose="02040503050201020203" pitchFamily="18" charset="-78"/>
              </a:rPr>
              <a:t>SASH DESIGN FOR MOBILE HOT METAL EQUIPMENT</a:t>
            </a:r>
          </a:p>
        </p:txBody>
      </p:sp>
      <p:cxnSp>
        <p:nvCxnSpPr>
          <p:cNvPr id="5" name="AutoShape 68">
            <a:extLst>
              <a:ext uri="{FF2B5EF4-FFF2-40B4-BE49-F238E27FC236}">
                <a16:creationId xmlns:a16="http://schemas.microsoft.com/office/drawing/2014/main" id="{903AC704-770F-DAB0-6194-265BDF6D8B88}"/>
              </a:ext>
            </a:extLst>
          </p:cNvPr>
          <p:cNvCxnSpPr>
            <a:cxnSpLocks noChangeShapeType="1"/>
          </p:cNvCxnSpPr>
          <p:nvPr/>
        </p:nvCxnSpPr>
        <p:spPr bwMode="auto">
          <a:xfrm flipH="1">
            <a:off x="4432067" y="2818296"/>
            <a:ext cx="825733" cy="801533"/>
          </a:xfrm>
          <a:prstGeom prst="straightConnector1">
            <a:avLst/>
          </a:prstGeom>
          <a:noFill/>
          <a:ln w="50800">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sp>
        <p:nvSpPr>
          <p:cNvPr id="8" name="Text Box 12">
            <a:extLst>
              <a:ext uri="{FF2B5EF4-FFF2-40B4-BE49-F238E27FC236}">
                <a16:creationId xmlns:a16="http://schemas.microsoft.com/office/drawing/2014/main" id="{F311F65F-EA10-EE8C-F95C-96899E889ED2}"/>
              </a:ext>
            </a:extLst>
          </p:cNvPr>
          <p:cNvSpPr txBox="1">
            <a:spLocks noChangeArrowheads="1"/>
          </p:cNvSpPr>
          <p:nvPr/>
        </p:nvSpPr>
        <p:spPr bwMode="auto">
          <a:xfrm>
            <a:off x="2104773" y="6643610"/>
            <a:ext cx="4748757" cy="223694"/>
          </a:xfrm>
          <a:prstGeom prst="rect">
            <a:avLst/>
          </a:prstGeom>
          <a:noFill/>
          <a:ln>
            <a:noFill/>
          </a:ln>
          <a:effectLst/>
          <a:extLst>
            <a:ext uri="{909E8E84-426E-40DD-AFC4-6F175D3DCCD1}">
              <a14:hiddenFill xmlns:a14="http://schemas.microsoft.com/office/drawing/2010/main">
                <a:solidFill>
                  <a:srgbClr val="1F497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4938" tIns="24938" rIns="24938" bIns="24938" numCol="1" anchor="t" anchorCtr="0" compatLnSpc="1">
            <a:prstTxWarp prst="textNoShape">
              <a:avLst/>
            </a:prstTxWarp>
          </a:bodyPr>
          <a:lstStyle/>
          <a:p>
            <a:pPr algn="r" defTabSz="623438" eaLnBrk="0" fontAlgn="base" hangingPunct="0">
              <a:spcBef>
                <a:spcPct val="0"/>
              </a:spcBef>
              <a:spcAft>
                <a:spcPct val="0"/>
              </a:spcAft>
            </a:pPr>
            <a:r>
              <a:rPr lang="en-US" altLang="en-US" sz="682" dirty="0">
                <a:solidFill>
                  <a:srgbClr val="000000"/>
                </a:solidFill>
                <a:latin typeface="Adobe Arabic" panose="02040503050201020203" pitchFamily="18" charset="-78"/>
                <a:cs typeface="Adobe Arabic" panose="02040503050201020203" pitchFamily="18" charset="-78"/>
              </a:rPr>
              <a:t>2024</a:t>
            </a:r>
            <a:endParaRPr lang="en-US" altLang="en-US" sz="682" dirty="0">
              <a:latin typeface="Adobe Arabic" panose="02040503050201020203" pitchFamily="18" charset="-78"/>
              <a:cs typeface="Adobe Arabic" panose="02040503050201020203" pitchFamily="18" charset="-78"/>
            </a:endParaRPr>
          </a:p>
        </p:txBody>
      </p:sp>
      <p:sp>
        <p:nvSpPr>
          <p:cNvPr id="2" name="Rectangle 1">
            <a:extLst>
              <a:ext uri="{FF2B5EF4-FFF2-40B4-BE49-F238E27FC236}">
                <a16:creationId xmlns:a16="http://schemas.microsoft.com/office/drawing/2014/main" id="{FC24836D-BDD4-891E-3127-29BEC4824515}"/>
              </a:ext>
            </a:extLst>
          </p:cNvPr>
          <p:cNvSpPr>
            <a:spLocks noChangeArrowheads="1"/>
          </p:cNvSpPr>
          <p:nvPr/>
        </p:nvSpPr>
        <p:spPr bwMode="auto">
          <a:xfrm rot="19601661">
            <a:off x="10629253" y="6099293"/>
            <a:ext cx="852170" cy="4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2345" tIns="31173" rIns="62345" bIns="31173" numCol="1" anchor="ctr" anchorCtr="0" compatLnSpc="1">
            <a:prstTxWarp prst="textNoShape">
              <a:avLst/>
            </a:prstTxWarp>
            <a:spAutoFit/>
          </a:bodyPr>
          <a:lstStyle/>
          <a:p>
            <a:pPr algn="just" defTabSz="623438" eaLnBrk="0" fontAlgn="base" hangingPunct="0">
              <a:spcBef>
                <a:spcPct val="0"/>
              </a:spcBef>
              <a:spcAft>
                <a:spcPct val="0"/>
              </a:spcAft>
            </a:pPr>
            <a:r>
              <a:rPr lang="en-US" altLang="en-US" sz="886" dirty="0">
                <a:solidFill>
                  <a:schemeClr val="bg2"/>
                </a:solidFill>
                <a:latin typeface="Times New Roman" pitchFamily="18" charset="0"/>
                <a:cs typeface="Times New Roman" pitchFamily="18" charset="0"/>
                <a:sym typeface="Symbol" pitchFamily="18" charset="2"/>
              </a:rPr>
              <a:t>Used BPS/HS glass after impact</a:t>
            </a:r>
            <a:endParaRPr lang="en-US" altLang="en-US" sz="886" dirty="0">
              <a:solidFill>
                <a:schemeClr val="bg2"/>
              </a:solidFill>
              <a:latin typeface="Arial" pitchFamily="34" charset="0"/>
              <a:cs typeface="Arial" pitchFamily="34" charset="0"/>
              <a:sym typeface="Symbol" pitchFamily="18" charset="2"/>
            </a:endParaRPr>
          </a:p>
        </p:txBody>
      </p:sp>
      <p:sp>
        <p:nvSpPr>
          <p:cNvPr id="6" name="Text Box 6">
            <a:extLst>
              <a:ext uri="{FF2B5EF4-FFF2-40B4-BE49-F238E27FC236}">
                <a16:creationId xmlns:a16="http://schemas.microsoft.com/office/drawing/2014/main" id="{A50CE37A-ED3C-F32C-86EA-C18C656C619F}"/>
              </a:ext>
            </a:extLst>
          </p:cNvPr>
          <p:cNvSpPr txBox="1">
            <a:spLocks noChangeArrowheads="1"/>
          </p:cNvSpPr>
          <p:nvPr/>
        </p:nvSpPr>
        <p:spPr bwMode="auto">
          <a:xfrm>
            <a:off x="11746072" y="5975259"/>
            <a:ext cx="473482" cy="105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txBody>
          <a:bodyPr vert="horz" wrap="square" lIns="24938" tIns="24938" rIns="24938" bIns="24938" numCol="1" anchor="t" anchorCtr="0" compatLnSpc="1">
            <a:prstTxWarp prst="textNoShape">
              <a:avLst/>
            </a:prstTxWarp>
          </a:bodyPr>
          <a:lstStyle/>
          <a:p>
            <a:pPr defTabSz="623438" fontAlgn="base">
              <a:spcBef>
                <a:spcPct val="0"/>
              </a:spcBef>
              <a:spcAft>
                <a:spcPct val="0"/>
              </a:spcAft>
            </a:pPr>
            <a:endParaRPr lang="en-US" altLang="en-US" sz="1227">
              <a:latin typeface="Arial" pitchFamily="34" charset="0"/>
              <a:cs typeface="Arial" pitchFamily="34" charset="0"/>
            </a:endParaRPr>
          </a:p>
        </p:txBody>
      </p:sp>
      <p:cxnSp>
        <p:nvCxnSpPr>
          <p:cNvPr id="15" name="AutoShape 68">
            <a:extLst>
              <a:ext uri="{FF2B5EF4-FFF2-40B4-BE49-F238E27FC236}">
                <a16:creationId xmlns:a16="http://schemas.microsoft.com/office/drawing/2014/main" id="{5A2FC9F8-D420-C441-E19F-44F2302718AB}"/>
              </a:ext>
            </a:extLst>
          </p:cNvPr>
          <p:cNvCxnSpPr>
            <a:cxnSpLocks noChangeShapeType="1"/>
          </p:cNvCxnSpPr>
          <p:nvPr/>
        </p:nvCxnSpPr>
        <p:spPr bwMode="auto">
          <a:xfrm flipV="1">
            <a:off x="1162185" y="3784354"/>
            <a:ext cx="2179821" cy="829437"/>
          </a:xfrm>
          <a:prstGeom prst="straightConnector1">
            <a:avLst/>
          </a:prstGeom>
          <a:noFill/>
          <a:ln w="50800">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sp>
        <p:nvSpPr>
          <p:cNvPr id="17" name="TextBox 16">
            <a:extLst>
              <a:ext uri="{FF2B5EF4-FFF2-40B4-BE49-F238E27FC236}">
                <a16:creationId xmlns:a16="http://schemas.microsoft.com/office/drawing/2014/main" id="{79BB4586-5597-F115-4C4B-31B1E5E1A9D7}"/>
              </a:ext>
            </a:extLst>
          </p:cNvPr>
          <p:cNvSpPr txBox="1"/>
          <p:nvPr/>
        </p:nvSpPr>
        <p:spPr>
          <a:xfrm>
            <a:off x="763070" y="4552419"/>
            <a:ext cx="3714626" cy="722121"/>
          </a:xfrm>
          <a:prstGeom prst="rect">
            <a:avLst/>
          </a:prstGeom>
          <a:noFill/>
        </p:spPr>
        <p:txBody>
          <a:bodyPr wrap="square" rtlCol="0">
            <a:spAutoFit/>
          </a:bodyPr>
          <a:lstStyle/>
          <a:p>
            <a:pPr defTabSz="623438" fontAlgn="base">
              <a:spcBef>
                <a:spcPct val="0"/>
              </a:spcBef>
              <a:spcAft>
                <a:spcPct val="0"/>
              </a:spcAft>
            </a:pPr>
            <a:r>
              <a:rPr lang="en-US" altLang="en-US" sz="1364" dirty="0">
                <a:latin typeface="Adobe Arabic" panose="02040503050201020203" pitchFamily="18" charset="-78"/>
                <a:cs typeface="Adobe Arabic" panose="02040503050201020203" pitchFamily="18" charset="-78"/>
              </a:rPr>
              <a:t>Retainer Guards around the center sash to protect the wedges and aids keeping the dust out of cab and between the windows </a:t>
            </a:r>
            <a:endParaRPr lang="en-US" sz="955" dirty="0">
              <a:latin typeface="Adobe Arabic" panose="02040503050201020203" pitchFamily="18" charset="-78"/>
              <a:cs typeface="Adobe Arabic" panose="02040503050201020203" pitchFamily="18" charset="-78"/>
            </a:endParaRPr>
          </a:p>
        </p:txBody>
      </p:sp>
      <p:pic>
        <p:nvPicPr>
          <p:cNvPr id="19" name="Picture 18">
            <a:extLst>
              <a:ext uri="{FF2B5EF4-FFF2-40B4-BE49-F238E27FC236}">
                <a16:creationId xmlns:a16="http://schemas.microsoft.com/office/drawing/2014/main" id="{91B55BA0-FF42-1B4B-BE5B-54B92F329F17}"/>
              </a:ext>
            </a:extLst>
          </p:cNvPr>
          <p:cNvPicPr>
            <a:picLocks noChangeAspect="1"/>
          </p:cNvPicPr>
          <p:nvPr/>
        </p:nvPicPr>
        <p:blipFill>
          <a:blip r:embed="rId4" cstate="print">
            <a:extLst>
              <a:ext uri="{28A0092B-C50C-407E-A947-70E740481C1C}">
                <a14:useLocalDpi xmlns:a14="http://schemas.microsoft.com/office/drawing/2010/main" val="0"/>
              </a:ext>
            </a:extLst>
          </a:blip>
          <a:srcRect l="23093" t="3145" r="29303" b="43746"/>
          <a:stretch/>
        </p:blipFill>
        <p:spPr>
          <a:xfrm>
            <a:off x="6342829" y="3350338"/>
            <a:ext cx="1908986" cy="2839653"/>
          </a:xfrm>
          <a:prstGeom prst="rect">
            <a:avLst/>
          </a:prstGeom>
          <a:ln w="19050">
            <a:solidFill>
              <a:schemeClr val="tx1"/>
            </a:solidFill>
          </a:ln>
        </p:spPr>
      </p:pic>
      <p:sp>
        <p:nvSpPr>
          <p:cNvPr id="4" name="Rectangle 3">
            <a:extLst>
              <a:ext uri="{FF2B5EF4-FFF2-40B4-BE49-F238E27FC236}">
                <a16:creationId xmlns:a16="http://schemas.microsoft.com/office/drawing/2014/main" id="{EA0171A0-C2E0-0E85-56B2-D877B12D76C6}"/>
              </a:ext>
            </a:extLst>
          </p:cNvPr>
          <p:cNvSpPr/>
          <p:nvPr/>
        </p:nvSpPr>
        <p:spPr>
          <a:xfrm>
            <a:off x="4990505" y="6128277"/>
            <a:ext cx="4613634" cy="386131"/>
          </a:xfrm>
          <a:prstGeom prst="rect">
            <a:avLst/>
          </a:prstGeom>
        </p:spPr>
        <p:txBody>
          <a:bodyPr wrap="square">
            <a:spAutoFit/>
          </a:bodyPr>
          <a:lstStyle/>
          <a:p>
            <a:pPr algn="ctr" defTabSz="623438" eaLnBrk="0" fontAlgn="base" hangingPunct="0">
              <a:spcBef>
                <a:spcPct val="0"/>
              </a:spcBef>
              <a:spcAft>
                <a:spcPct val="0"/>
              </a:spcAft>
              <a:tabLst>
                <a:tab pos="311719" algn="l"/>
              </a:tabLst>
            </a:pPr>
            <a:r>
              <a:rPr lang="en-US" altLang="en-US" sz="1909" b="1" cap="all" spc="205" dirty="0">
                <a:ln w="3175">
                  <a:solidFill>
                    <a:schemeClr val="accent4">
                      <a:lumMod val="60000"/>
                      <a:lumOff val="40000"/>
                    </a:schemeClr>
                  </a:solidFill>
                </a:ln>
                <a:solidFill>
                  <a:schemeClr val="accent4">
                    <a:lumMod val="50000"/>
                  </a:schemeClr>
                </a:solidFill>
                <a:effectLst>
                  <a:outerShdw blurRad="50800" dist="38100" dir="2700000" algn="tl" rotWithShape="0">
                    <a:prstClr val="black">
                      <a:alpha val="40000"/>
                    </a:prstClr>
                  </a:outerShdw>
                </a:effectLst>
                <a:latin typeface="Adobe Arabic" panose="02040503050201020203" pitchFamily="18" charset="-78"/>
                <a:ea typeface="Times New Roman" panose="02020603050405020304" pitchFamily="18" charset="0"/>
                <a:cs typeface="Adobe Arabic" panose="02040503050201020203" pitchFamily="18" charset="-78"/>
              </a:rPr>
              <a:t>In use one year</a:t>
            </a:r>
            <a:endParaRPr lang="en-US" altLang="en-US" sz="1909" b="1" spc="205" dirty="0">
              <a:ln w="3175" cmpd="sng">
                <a:solidFill>
                  <a:schemeClr val="accent4">
                    <a:lumMod val="60000"/>
                    <a:lumOff val="40000"/>
                  </a:schemeClr>
                </a:solidFill>
                <a:prstDash val="solid"/>
              </a:ln>
              <a:solidFill>
                <a:schemeClr val="accent4">
                  <a:lumMod val="50000"/>
                </a:schemeClr>
              </a:solidFill>
              <a:effectLst>
                <a:outerShdw blurRad="50800" dist="38100" dir="2700000" algn="tl" rotWithShape="0">
                  <a:prstClr val="black">
                    <a:alpha val="40000"/>
                  </a:prstClr>
                </a:outerShdw>
              </a:effectLst>
              <a:latin typeface="Adobe Arabic" panose="02040503050201020203" pitchFamily="18" charset="-78"/>
              <a:ea typeface="Times New Roman" panose="02020603050405020304" pitchFamily="18" charset="0"/>
              <a:cs typeface="Adobe Arabic" panose="02040503050201020203" pitchFamily="18" charset="-78"/>
            </a:endParaRPr>
          </a:p>
        </p:txBody>
      </p:sp>
      <p:pic>
        <p:nvPicPr>
          <p:cNvPr id="9" name="Picture 8">
            <a:extLst>
              <a:ext uri="{FF2B5EF4-FFF2-40B4-BE49-F238E27FC236}">
                <a16:creationId xmlns:a16="http://schemas.microsoft.com/office/drawing/2014/main" id="{6452E8EC-579A-FFCE-8081-423B9263AF07}"/>
              </a:ext>
            </a:extLst>
          </p:cNvPr>
          <p:cNvPicPr>
            <a:picLocks noChangeAspect="1"/>
          </p:cNvPicPr>
          <p:nvPr/>
        </p:nvPicPr>
        <p:blipFill>
          <a:blip r:embed="rId5" cstate="print">
            <a:extLst>
              <a:ext uri="{28A0092B-C50C-407E-A947-70E740481C1C}">
                <a14:useLocalDpi xmlns:a14="http://schemas.microsoft.com/office/drawing/2010/main" val="0"/>
              </a:ext>
            </a:extLst>
          </a:blip>
          <a:srcRect l="18723" t="23089" r="17421" b="20021"/>
          <a:stretch>
            <a:fillRect/>
          </a:stretch>
        </p:blipFill>
        <p:spPr>
          <a:xfrm>
            <a:off x="1115574" y="2478093"/>
            <a:ext cx="904914" cy="1745666"/>
          </a:xfrm>
          <a:prstGeom prst="rect">
            <a:avLst/>
          </a:prstGeom>
        </p:spPr>
      </p:pic>
      <p:cxnSp>
        <p:nvCxnSpPr>
          <p:cNvPr id="10" name="AutoShape 68">
            <a:extLst>
              <a:ext uri="{FF2B5EF4-FFF2-40B4-BE49-F238E27FC236}">
                <a16:creationId xmlns:a16="http://schemas.microsoft.com/office/drawing/2014/main" id="{A86F12DE-298E-3A5D-F1E7-350C74C3C125}"/>
              </a:ext>
            </a:extLst>
          </p:cNvPr>
          <p:cNvCxnSpPr>
            <a:cxnSpLocks noChangeShapeType="1"/>
          </p:cNvCxnSpPr>
          <p:nvPr/>
        </p:nvCxnSpPr>
        <p:spPr bwMode="auto">
          <a:xfrm flipV="1">
            <a:off x="1162185" y="3492390"/>
            <a:ext cx="438015" cy="1145482"/>
          </a:xfrm>
          <a:prstGeom prst="straightConnector1">
            <a:avLst/>
          </a:prstGeom>
          <a:noFill/>
          <a:ln w="50800">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16406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778" y="5904053"/>
            <a:ext cx="8991600" cy="707886"/>
          </a:xfrm>
          <a:prstGeom prst="rect">
            <a:avLst/>
          </a:prstGeom>
          <a:noFill/>
        </p:spPr>
        <p:txBody>
          <a:bodyPr wrap="square" lIns="91440" tIns="45720" rIns="91440" bIns="45720">
            <a:spAutoFit/>
          </a:bodyPr>
          <a:lstStyle/>
          <a:p>
            <a:pPr algn="ctr"/>
            <a:r>
              <a:rPr lang="en-US" sz="2000" dirty="0">
                <a:ln w="0"/>
                <a:solidFill>
                  <a:schemeClr val="accent1"/>
                </a:solidFill>
                <a:effectLst>
                  <a:outerShdw blurRad="38100" dist="25400" dir="5400000" algn="ctr" rotWithShape="0">
                    <a:srgbClr val="6E747A">
                      <a:alpha val="43000"/>
                    </a:srgbClr>
                  </a:outerShdw>
                </a:effectLst>
              </a:rPr>
              <a:t>TARGETED EYE PROTECTION BEWTEEN OPERATOR AND MOLTEN METAL </a:t>
            </a:r>
          </a:p>
          <a:p>
            <a:pPr algn="ctr"/>
            <a:r>
              <a:rPr lang="en-US" sz="2000" dirty="0">
                <a:ln w="0"/>
                <a:solidFill>
                  <a:schemeClr val="accent1"/>
                </a:solidFill>
                <a:effectLst>
                  <a:outerShdw blurRad="38100" dist="25400" dir="5400000" algn="ctr" rotWithShape="0">
                    <a:srgbClr val="6E747A">
                      <a:alpha val="43000"/>
                    </a:srgbClr>
                  </a:outerShdw>
                </a:effectLst>
              </a:rPr>
              <a:t>BUT STILL ALLOWS OPERATOR TO SEE ELSEWHERE </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1027" b="26667"/>
          <a:stretch/>
        </p:blipFill>
        <p:spPr>
          <a:xfrm>
            <a:off x="3698407" y="5184861"/>
            <a:ext cx="1846660" cy="78123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8358" b="6942"/>
          <a:stretch/>
        </p:blipFill>
        <p:spPr>
          <a:xfrm>
            <a:off x="5390820" y="2303593"/>
            <a:ext cx="2374999" cy="368459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1156" r="-166"/>
          <a:stretch/>
        </p:blipFill>
        <p:spPr>
          <a:xfrm>
            <a:off x="457197" y="2325684"/>
            <a:ext cx="3381375" cy="3640414"/>
          </a:xfrm>
          <a:prstGeom prst="rect">
            <a:avLst/>
          </a:prstGeom>
        </p:spPr>
      </p:pic>
      <p:sp>
        <p:nvSpPr>
          <p:cNvPr id="7" name="TextBox 6"/>
          <p:cNvSpPr txBox="1"/>
          <p:nvPr/>
        </p:nvSpPr>
        <p:spPr>
          <a:xfrm rot="977476">
            <a:off x="679596" y="2656353"/>
            <a:ext cx="3104753" cy="830997"/>
          </a:xfrm>
          <a:prstGeom prst="rect">
            <a:avLst/>
          </a:prstGeom>
          <a:noFill/>
        </p:spPr>
        <p:txBody>
          <a:bodyPr wrap="square" rtlCol="0">
            <a:spAutoFit/>
          </a:bodyPr>
          <a:lstStyle/>
          <a:p>
            <a:pPr algn="ctr"/>
            <a:r>
              <a:rPr lang="en-US" sz="2400" dirty="0">
                <a:solidFill>
                  <a:schemeClr val="bg1"/>
                </a:solidFill>
              </a:rPr>
              <a:t>Traditional mounted</a:t>
            </a:r>
          </a:p>
          <a:p>
            <a:pPr algn="ctr"/>
            <a:r>
              <a:rPr lang="en-US" sz="2400" dirty="0">
                <a:solidFill>
                  <a:schemeClr val="bg1"/>
                </a:solidFill>
              </a:rPr>
              <a:t>FIXED BLUE SHIELDS</a:t>
            </a:r>
          </a:p>
        </p:txBody>
      </p:sp>
      <p:sp>
        <p:nvSpPr>
          <p:cNvPr id="8" name="Rectangle 7"/>
          <p:cNvSpPr/>
          <p:nvPr/>
        </p:nvSpPr>
        <p:spPr>
          <a:xfrm rot="16685495">
            <a:off x="5245183" y="3726806"/>
            <a:ext cx="3505200"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2000" b="1" dirty="0">
                <a:ln w="0"/>
                <a:solidFill>
                  <a:schemeClr val="accent3">
                    <a:lumMod val="60000"/>
                    <a:lumOff val="40000"/>
                  </a:schemeClr>
                </a:solidFill>
                <a:latin typeface="Arial Black" panose="020B0A04020102020204" pitchFamily="34" charset="0"/>
              </a:rPr>
              <a:t>ROLLING GLARE SHIELD </a:t>
            </a:r>
          </a:p>
        </p:txBody>
      </p:sp>
      <p:cxnSp>
        <p:nvCxnSpPr>
          <p:cNvPr id="9" name="Straight Arrow Connector 8"/>
          <p:cNvCxnSpPr/>
          <p:nvPr/>
        </p:nvCxnSpPr>
        <p:spPr>
          <a:xfrm flipH="1">
            <a:off x="7467599" y="4571403"/>
            <a:ext cx="532626" cy="23685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TextBox 9"/>
          <p:cNvSpPr txBox="1"/>
          <p:nvPr/>
        </p:nvSpPr>
        <p:spPr>
          <a:xfrm>
            <a:off x="7694830" y="4291160"/>
            <a:ext cx="1372970" cy="338554"/>
          </a:xfrm>
          <a:prstGeom prst="rect">
            <a:avLst/>
          </a:prstGeom>
          <a:noFill/>
        </p:spPr>
        <p:txBody>
          <a:bodyPr wrap="square" rtlCol="0">
            <a:spAutoFit/>
          </a:bodyPr>
          <a:lstStyle/>
          <a:p>
            <a:r>
              <a:rPr lang="en-US" sz="1600" dirty="0">
                <a:solidFill>
                  <a:schemeClr val="accent3">
                    <a:lumMod val="75000"/>
                  </a:schemeClr>
                </a:solidFill>
                <a:latin typeface="Arial Black" panose="020B0A04020102020204" pitchFamily="34" charset="0"/>
              </a:rPr>
              <a:t>HANDLES</a:t>
            </a:r>
          </a:p>
        </p:txBody>
      </p:sp>
      <p:cxnSp>
        <p:nvCxnSpPr>
          <p:cNvPr id="11" name="Straight Arrow Connector 10"/>
          <p:cNvCxnSpPr/>
          <p:nvPr/>
        </p:nvCxnSpPr>
        <p:spPr>
          <a:xfrm flipH="1" flipV="1">
            <a:off x="7346332" y="2487958"/>
            <a:ext cx="775160" cy="1524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Rectangle 11"/>
          <p:cNvSpPr/>
          <p:nvPr/>
        </p:nvSpPr>
        <p:spPr>
          <a:xfrm>
            <a:off x="7733912" y="2755411"/>
            <a:ext cx="1373325" cy="1200329"/>
          </a:xfrm>
          <a:prstGeom prst="rect">
            <a:avLst/>
          </a:prstGeom>
        </p:spPr>
        <p:txBody>
          <a:bodyPr wrap="none">
            <a:spAutoFit/>
          </a:bodyPr>
          <a:lstStyle/>
          <a:p>
            <a:r>
              <a:rPr lang="en-US" dirty="0">
                <a:solidFill>
                  <a:schemeClr val="accent3">
                    <a:lumMod val="75000"/>
                  </a:schemeClr>
                </a:solidFill>
                <a:latin typeface="Arial Black" panose="020B0A04020102020204" pitchFamily="34" charset="0"/>
              </a:rPr>
              <a:t>SEALED </a:t>
            </a:r>
          </a:p>
          <a:p>
            <a:r>
              <a:rPr lang="en-US" dirty="0">
                <a:solidFill>
                  <a:schemeClr val="accent3">
                    <a:lumMod val="75000"/>
                  </a:schemeClr>
                </a:solidFill>
                <a:latin typeface="Arial Black" panose="020B0A04020102020204" pitchFamily="34" charset="0"/>
              </a:rPr>
              <a:t>ROLLERS</a:t>
            </a:r>
          </a:p>
          <a:p>
            <a:r>
              <a:rPr lang="en-US" dirty="0">
                <a:solidFill>
                  <a:schemeClr val="accent3">
                    <a:lumMod val="75000"/>
                  </a:schemeClr>
                </a:solidFill>
                <a:latin typeface="Arial Black" panose="020B0A04020102020204" pitchFamily="34" charset="0"/>
              </a:rPr>
              <a:t>&amp; TRACK</a:t>
            </a:r>
          </a:p>
          <a:p>
            <a:r>
              <a:rPr lang="en-US" dirty="0">
                <a:solidFill>
                  <a:schemeClr val="accent3">
                    <a:lumMod val="75000"/>
                  </a:schemeClr>
                </a:solidFill>
                <a:latin typeface="Arial Black" panose="020B0A04020102020204" pitchFamily="34" charset="0"/>
              </a:rPr>
              <a:t> for dust </a:t>
            </a:r>
          </a:p>
        </p:txBody>
      </p:sp>
      <p:pic>
        <p:nvPicPr>
          <p:cNvPr id="13" name="Picture 12"/>
          <p:cNvPicPr>
            <a:picLocks noChangeAspect="1"/>
          </p:cNvPicPr>
          <p:nvPr/>
        </p:nvPicPr>
        <p:blipFill>
          <a:blip r:embed="rId6"/>
          <a:stretch>
            <a:fillRect/>
          </a:stretch>
        </p:blipFill>
        <p:spPr>
          <a:xfrm>
            <a:off x="3976686" y="2409663"/>
            <a:ext cx="993652" cy="383095"/>
          </a:xfrm>
          <a:prstGeom prst="rect">
            <a:avLst/>
          </a:prstGeom>
        </p:spPr>
      </p:pic>
      <p:pic>
        <p:nvPicPr>
          <p:cNvPr id="14" name="Picture 13"/>
          <p:cNvPicPr>
            <a:picLocks noChangeAspect="1"/>
          </p:cNvPicPr>
          <p:nvPr/>
        </p:nvPicPr>
        <p:blipFill>
          <a:blip r:embed="rId7"/>
          <a:stretch>
            <a:fillRect/>
          </a:stretch>
        </p:blipFill>
        <p:spPr>
          <a:xfrm>
            <a:off x="4105274" y="3071851"/>
            <a:ext cx="800100" cy="990600"/>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16875" t="7666" r="13125" b="12334"/>
          <a:stretch/>
        </p:blipFill>
        <p:spPr>
          <a:xfrm>
            <a:off x="4105274" y="4243097"/>
            <a:ext cx="826245" cy="944280"/>
          </a:xfrm>
          <a:prstGeom prst="rect">
            <a:avLst/>
          </a:prstGeom>
        </p:spPr>
      </p:pic>
      <p:sp>
        <p:nvSpPr>
          <p:cNvPr id="17" name="TextBox 16"/>
          <p:cNvSpPr txBox="1"/>
          <p:nvPr/>
        </p:nvSpPr>
        <p:spPr>
          <a:xfrm>
            <a:off x="2667001" y="246061"/>
            <a:ext cx="8915399" cy="923330"/>
          </a:xfrm>
          <a:prstGeom prst="rect">
            <a:avLst/>
          </a:prstGeom>
          <a:noFill/>
        </p:spPr>
        <p:txBody>
          <a:bodyPr wrap="square" rtlCol="0">
            <a:spAutoFit/>
          </a:bodyPr>
          <a:lstStyle/>
          <a:p>
            <a:r>
              <a:rPr lang="en-US" sz="5400" b="1" dirty="0">
                <a:solidFill>
                  <a:schemeClr val="accent1">
                    <a:lumMod val="50000"/>
                  </a:schemeClr>
                </a:solidFill>
              </a:rPr>
              <a:t>WHY GLARE SHIELDS</a:t>
            </a:r>
          </a:p>
        </p:txBody>
      </p:sp>
      <p:sp>
        <p:nvSpPr>
          <p:cNvPr id="19" name="Rectangle 18"/>
          <p:cNvSpPr/>
          <p:nvPr/>
        </p:nvSpPr>
        <p:spPr>
          <a:xfrm>
            <a:off x="2593282" y="923509"/>
            <a:ext cx="7970074" cy="400110"/>
          </a:xfrm>
          <a:prstGeom prst="rect">
            <a:avLst/>
          </a:prstGeom>
        </p:spPr>
        <p:txBody>
          <a:bodyPr wrap="square">
            <a:spAutoFit/>
          </a:bodyPr>
          <a:lstStyle/>
          <a:p>
            <a:r>
              <a:rPr lang="en-US" sz="2000" i="1" dirty="0">
                <a:latin typeface="Times New Roman"/>
                <a:ea typeface="Calibri"/>
              </a:rPr>
              <a:t>Retractable</a:t>
            </a:r>
            <a:r>
              <a:rPr lang="en-US" i="1" dirty="0">
                <a:latin typeface="Times New Roman"/>
                <a:ea typeface="Calibri"/>
              </a:rPr>
              <a:t> Pull-Down Shade uses are for full window covering</a:t>
            </a:r>
            <a:endParaRPr lang="en-US" sz="1400" dirty="0">
              <a:latin typeface="Times New Roman"/>
              <a:ea typeface="Calibri"/>
            </a:endParaRPr>
          </a:p>
        </p:txBody>
      </p:sp>
      <p:sp>
        <p:nvSpPr>
          <p:cNvPr id="2" name="TextBox 1"/>
          <p:cNvSpPr txBox="1"/>
          <p:nvPr/>
        </p:nvSpPr>
        <p:spPr>
          <a:xfrm>
            <a:off x="3838574" y="2792758"/>
            <a:ext cx="1269877" cy="369332"/>
          </a:xfrm>
          <a:prstGeom prst="rect">
            <a:avLst/>
          </a:prstGeom>
          <a:noFill/>
        </p:spPr>
        <p:txBody>
          <a:bodyPr wrap="square" rtlCol="0">
            <a:spAutoFit/>
          </a:bodyPr>
          <a:lstStyle/>
          <a:p>
            <a:r>
              <a:rPr lang="en-US" dirty="0"/>
              <a:t>Glasses </a:t>
            </a:r>
          </a:p>
        </p:txBody>
      </p:sp>
      <p:sp>
        <p:nvSpPr>
          <p:cNvPr id="21" name="TextBox 20"/>
          <p:cNvSpPr txBox="1"/>
          <p:nvPr/>
        </p:nvSpPr>
        <p:spPr>
          <a:xfrm>
            <a:off x="3953148" y="3988889"/>
            <a:ext cx="1513983" cy="369332"/>
          </a:xfrm>
          <a:prstGeom prst="rect">
            <a:avLst/>
          </a:prstGeom>
          <a:noFill/>
        </p:spPr>
        <p:txBody>
          <a:bodyPr wrap="square" rtlCol="0">
            <a:spAutoFit/>
          </a:bodyPr>
          <a:lstStyle/>
          <a:p>
            <a:r>
              <a:rPr lang="en-US" dirty="0"/>
              <a:t>Full Shields </a:t>
            </a:r>
          </a:p>
        </p:txBody>
      </p:sp>
      <p:sp>
        <p:nvSpPr>
          <p:cNvPr id="22" name="WordArt 8"/>
          <p:cNvSpPr>
            <a:spLocks noChangeArrowheads="1" noChangeShapeType="1" noTextEdit="1"/>
          </p:cNvSpPr>
          <p:nvPr/>
        </p:nvSpPr>
        <p:spPr bwMode="auto">
          <a:xfrm>
            <a:off x="2819400" y="1419420"/>
            <a:ext cx="6156325" cy="656386"/>
          </a:xfrm>
          <a:prstGeom prst="rect">
            <a:avLst/>
          </a:prstGeom>
        </p:spPr>
        <p:txBody>
          <a:bodyPr wrap="none" fromWordArt="1">
            <a:prstTxWarp prst="textPlain">
              <a:avLst>
                <a:gd name="adj" fmla="val 50000"/>
              </a:avLst>
            </a:prstTxWarp>
          </a:bodyPr>
          <a:lstStyle/>
          <a:p>
            <a:pPr algn="ctr" rtl="0">
              <a:buNone/>
            </a:pPr>
            <a:r>
              <a:rPr lang="en-US" sz="3600" kern="10" spc="0" dirty="0">
                <a:ln w="9525">
                  <a:solidFill>
                    <a:srgbClr val="FFC000"/>
                  </a:solidFill>
                  <a:round/>
                  <a:headEnd/>
                  <a:tailEnd/>
                </a:ln>
                <a:gradFill rotWithShape="0">
                  <a:gsLst>
                    <a:gs pos="0">
                      <a:srgbClr val="FF0000"/>
                    </a:gs>
                    <a:gs pos="100000">
                      <a:srgbClr val="FF9933"/>
                    </a:gs>
                  </a:gsLst>
                  <a:path path="rect">
                    <a:fillToRect r="100000" b="100000"/>
                  </a:path>
                </a:gradFill>
                <a:effectLst>
                  <a:outerShdw dist="35921" dir="2700000" algn="ctr" rotWithShape="0">
                    <a:srgbClr val="C0C0C0">
                      <a:alpha val="80000"/>
                    </a:srgbClr>
                  </a:outerShdw>
                </a:effectLst>
                <a:latin typeface="Impact"/>
              </a:rPr>
              <a:t>ADDED LAYER OF SAFETY</a:t>
            </a:r>
          </a:p>
        </p:txBody>
      </p:sp>
      <p:pic>
        <p:nvPicPr>
          <p:cNvPr id="23"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6778" y="586456"/>
            <a:ext cx="2369152" cy="170932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13"/>
          <p:cNvSpPr>
            <a:spLocks noChangeArrowheads="1"/>
          </p:cNvSpPr>
          <p:nvPr/>
        </p:nvSpPr>
        <p:spPr bwMode="auto">
          <a:xfrm>
            <a:off x="230578" y="13236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9"/>
          <p:cNvSpPr>
            <a:spLocks noChangeArrowheads="1"/>
          </p:cNvSpPr>
          <p:nvPr/>
        </p:nvSpPr>
        <p:spPr bwMode="auto">
          <a:xfrm>
            <a:off x="230578" y="17808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0018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57C2863-3FA1-BF4C-5229-7DDF597FF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010" y="296036"/>
            <a:ext cx="4572000" cy="6096001"/>
          </a:xfrm>
          <a:prstGeom prst="rect">
            <a:avLst/>
          </a:prstGeom>
        </p:spPr>
      </p:pic>
      <p:cxnSp>
        <p:nvCxnSpPr>
          <p:cNvPr id="2" name="AutoShape 68">
            <a:extLst>
              <a:ext uri="{FF2B5EF4-FFF2-40B4-BE49-F238E27FC236}">
                <a16:creationId xmlns:a16="http://schemas.microsoft.com/office/drawing/2014/main" id="{D250455F-28D0-5C8C-FE1B-470C8300AB9B}"/>
              </a:ext>
            </a:extLst>
          </p:cNvPr>
          <p:cNvCxnSpPr>
            <a:cxnSpLocks noChangeShapeType="1"/>
          </p:cNvCxnSpPr>
          <p:nvPr/>
        </p:nvCxnSpPr>
        <p:spPr bwMode="auto">
          <a:xfrm flipV="1">
            <a:off x="1905000" y="2514600"/>
            <a:ext cx="2179821" cy="829437"/>
          </a:xfrm>
          <a:prstGeom prst="straightConnector1">
            <a:avLst/>
          </a:prstGeom>
          <a:noFill/>
          <a:ln w="50800">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sp>
        <p:nvSpPr>
          <p:cNvPr id="3" name="Rectangle 2">
            <a:extLst>
              <a:ext uri="{FF2B5EF4-FFF2-40B4-BE49-F238E27FC236}">
                <a16:creationId xmlns:a16="http://schemas.microsoft.com/office/drawing/2014/main" id="{4CF00944-CBB3-3D52-B6BE-0FDF2A8D2AF7}"/>
              </a:ext>
            </a:extLst>
          </p:cNvPr>
          <p:cNvSpPr/>
          <p:nvPr/>
        </p:nvSpPr>
        <p:spPr>
          <a:xfrm>
            <a:off x="-91190" y="3276600"/>
            <a:ext cx="3124200" cy="1015663"/>
          </a:xfrm>
          <a:prstGeom prst="rect">
            <a:avLst/>
          </a:prstGeom>
          <a:noFill/>
        </p:spPr>
        <p:txBody>
          <a:bodyPr wrap="square" lIns="91440" tIns="45720" rIns="91440" bIns="45720">
            <a:spAutoFit/>
          </a:bodyPr>
          <a:lstStyle/>
          <a:p>
            <a:pPr algn="ctr"/>
            <a:r>
              <a:rPr lang="en-US" sz="2000" dirty="0">
                <a:ln w="0"/>
                <a:solidFill>
                  <a:schemeClr val="accent1"/>
                </a:solidFill>
                <a:effectLst>
                  <a:outerShdw blurRad="38100" dist="25400" dir="5400000" algn="ctr" rotWithShape="0">
                    <a:srgbClr val="6E747A">
                      <a:alpha val="43000"/>
                    </a:srgbClr>
                  </a:outerShdw>
                </a:effectLst>
              </a:rPr>
              <a:t>STEEL MAKING BLUE </a:t>
            </a:r>
          </a:p>
          <a:p>
            <a:pPr algn="ctr"/>
            <a:r>
              <a:rPr lang="en-US" sz="2000" b="0" cap="none" spc="0" dirty="0">
                <a:ln w="0"/>
                <a:solidFill>
                  <a:schemeClr val="accent1"/>
                </a:solidFill>
                <a:effectLst>
                  <a:outerShdw blurRad="38100" dist="25400" dir="5400000" algn="ctr" rotWithShape="0">
                    <a:srgbClr val="6E747A">
                      <a:alpha val="43000"/>
                    </a:srgbClr>
                  </a:outerShdw>
                </a:effectLst>
              </a:rPr>
              <a:t>Also comes in</a:t>
            </a:r>
          </a:p>
          <a:p>
            <a:pPr algn="ctr"/>
            <a:r>
              <a:rPr lang="en-US" sz="2000" b="0" cap="none" spc="0" dirty="0">
                <a:ln w="0"/>
                <a:solidFill>
                  <a:schemeClr val="accent1"/>
                </a:solidFill>
                <a:effectLst>
                  <a:outerShdw blurRad="38100" dist="25400" dir="5400000" algn="ctr" rotWithShape="0">
                    <a:srgbClr val="6E747A">
                      <a:alpha val="43000"/>
                    </a:srgbClr>
                  </a:outerShdw>
                </a:effectLst>
              </a:rPr>
              <a:t> STEEL MAKING GREEN</a:t>
            </a:r>
          </a:p>
        </p:txBody>
      </p:sp>
      <p:cxnSp>
        <p:nvCxnSpPr>
          <p:cNvPr id="4" name="AutoShape 68">
            <a:extLst>
              <a:ext uri="{FF2B5EF4-FFF2-40B4-BE49-F238E27FC236}">
                <a16:creationId xmlns:a16="http://schemas.microsoft.com/office/drawing/2014/main" id="{F98A0C8C-5FF0-B073-95FD-03C01E8F0288}"/>
              </a:ext>
            </a:extLst>
          </p:cNvPr>
          <p:cNvCxnSpPr>
            <a:cxnSpLocks noChangeShapeType="1"/>
          </p:cNvCxnSpPr>
          <p:nvPr/>
        </p:nvCxnSpPr>
        <p:spPr bwMode="auto">
          <a:xfrm flipH="1" flipV="1">
            <a:off x="5562600" y="3276600"/>
            <a:ext cx="2209800" cy="507831"/>
          </a:xfrm>
          <a:prstGeom prst="straightConnector1">
            <a:avLst/>
          </a:prstGeom>
          <a:noFill/>
          <a:ln w="50800">
            <a:solidFill>
              <a:srgbClr val="C00000"/>
            </a:solidFill>
            <a:round/>
            <a:headEnd/>
            <a:tailEnd type="stealth" w="lg" len="med"/>
          </a:ln>
          <a:effectLst>
            <a:outerShdw dist="38100" sx="102000" sy="102000" algn="ctr" rotWithShape="0">
              <a:schemeClr val="bg1"/>
            </a:outerShdw>
          </a:effectLst>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F686D5DE-021B-88F2-F34D-AFA9A5FDFC54}"/>
              </a:ext>
            </a:extLst>
          </p:cNvPr>
          <p:cNvSpPr/>
          <p:nvPr/>
        </p:nvSpPr>
        <p:spPr>
          <a:xfrm>
            <a:off x="7391400" y="3530515"/>
            <a:ext cx="1613007" cy="707886"/>
          </a:xfrm>
          <a:prstGeom prst="rect">
            <a:avLst/>
          </a:prstGeom>
          <a:noFill/>
        </p:spPr>
        <p:txBody>
          <a:bodyPr wrap="square" lIns="91440" tIns="45720" rIns="91440" bIns="45720">
            <a:spAutoFit/>
          </a:bodyPr>
          <a:lstStyle/>
          <a:p>
            <a:pPr algn="ctr"/>
            <a:r>
              <a:rPr lang="en-US" sz="2000" dirty="0">
                <a:ln w="0"/>
                <a:effectLst>
                  <a:outerShdw blurRad="38100" dist="25400" dir="5400000" algn="ctr" rotWithShape="0">
                    <a:srgbClr val="6E747A">
                      <a:alpha val="43000"/>
                    </a:srgbClr>
                  </a:outerShdw>
                </a:effectLst>
              </a:rPr>
              <a:t>MOLTEN</a:t>
            </a:r>
          </a:p>
          <a:p>
            <a:pPr algn="ctr"/>
            <a:r>
              <a:rPr lang="en-US" sz="2000" cap="none" spc="0" dirty="0">
                <a:ln w="0"/>
                <a:effectLst>
                  <a:outerShdw blurRad="38100" dist="25400" dir="5400000" algn="ctr" rotWithShape="0">
                    <a:srgbClr val="6E747A">
                      <a:alpha val="43000"/>
                    </a:srgbClr>
                  </a:outerShdw>
                </a:effectLst>
              </a:rPr>
              <a:t>METAL</a:t>
            </a:r>
          </a:p>
        </p:txBody>
      </p:sp>
    </p:spTree>
    <p:extLst>
      <p:ext uri="{BB962C8B-B14F-4D97-AF65-F5344CB8AC3E}">
        <p14:creationId xmlns:p14="http://schemas.microsoft.com/office/powerpoint/2010/main" val="2440066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529882" y="109141"/>
            <a:ext cx="8156918" cy="955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5400" b="1" i="1" u="none" strike="noStrike" cap="none" normalizeH="0" baseline="0" dirty="0">
                <a:ln>
                  <a:noFill/>
                </a:ln>
                <a:solidFill>
                  <a:srgbClr val="FF0000"/>
                </a:solidFill>
                <a:effectLst/>
                <a:latin typeface="Arial" pitchFamily="34" charset="0"/>
                <a:cs typeface="Arial" pitchFamily="34" charset="0"/>
              </a:rPr>
              <a:t>IN REVIEW</a:t>
            </a:r>
          </a:p>
        </p:txBody>
      </p:sp>
      <p:pic>
        <p:nvPicPr>
          <p:cNvPr id="2057" name="Picture 22"/>
          <p:cNvPicPr>
            <a:picLocks noChangeAspect="1" noChangeArrowheads="1"/>
          </p:cNvPicPr>
          <p:nvPr/>
        </p:nvPicPr>
        <p:blipFill rotWithShape="1">
          <a:blip r:embed="rId3">
            <a:extLst>
              <a:ext uri="{28A0092B-C50C-407E-A947-70E740481C1C}">
                <a14:useLocalDpi xmlns:a14="http://schemas.microsoft.com/office/drawing/2010/main" val="0"/>
              </a:ext>
            </a:extLst>
          </a:blip>
          <a:srcRect t="-4573" b="18030"/>
          <a:stretch/>
        </p:blipFill>
        <p:spPr bwMode="auto">
          <a:xfrm>
            <a:off x="352071" y="2950369"/>
            <a:ext cx="8817269" cy="23383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p:cNvSpPr>
            <a:spLocks noChangeArrowheads="1"/>
          </p:cNvSpPr>
          <p:nvPr/>
        </p:nvSpPr>
        <p:spPr bwMode="auto">
          <a:xfrm>
            <a:off x="517525" y="41195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WordArt 8"/>
          <p:cNvSpPr>
            <a:spLocks noChangeArrowheads="1" noChangeShapeType="1" noTextEdit="1"/>
          </p:cNvSpPr>
          <p:nvPr/>
        </p:nvSpPr>
        <p:spPr bwMode="auto">
          <a:xfrm>
            <a:off x="529882" y="5275884"/>
            <a:ext cx="8382000" cy="1166812"/>
          </a:xfrm>
          <a:prstGeom prst="rect">
            <a:avLst/>
          </a:prstGeom>
        </p:spPr>
        <p:txBody>
          <a:bodyPr wrap="none" fromWordArt="1">
            <a:prstTxWarp prst="textPlain">
              <a:avLst>
                <a:gd name="adj" fmla="val 50000"/>
              </a:avLst>
            </a:prstTxWarp>
          </a:bodyPr>
          <a:lstStyle/>
          <a:p>
            <a:pPr algn="ctr" rtl="0">
              <a:buNone/>
            </a:pPr>
            <a:r>
              <a:rPr lang="en-US" sz="3600" kern="10" spc="0" dirty="0">
                <a:ln w="9525">
                  <a:solidFill>
                    <a:srgbClr val="FFC000"/>
                  </a:solidFill>
                  <a:round/>
                  <a:headEnd/>
                  <a:tailEnd/>
                </a:ln>
                <a:gradFill rotWithShape="0">
                  <a:gsLst>
                    <a:gs pos="0">
                      <a:srgbClr val="FF0000"/>
                    </a:gs>
                    <a:gs pos="100000">
                      <a:srgbClr val="FF9933"/>
                    </a:gs>
                  </a:gsLst>
                  <a:path path="rect">
                    <a:fillToRect r="100000" b="100000"/>
                  </a:path>
                </a:gradFill>
                <a:effectLst>
                  <a:outerShdw dist="35921" dir="2700000" algn="ctr" rotWithShape="0">
                    <a:srgbClr val="C0C0C0">
                      <a:alpha val="80000"/>
                    </a:srgbClr>
                  </a:outerShdw>
                </a:effectLst>
                <a:latin typeface="Impact"/>
              </a:rPr>
              <a:t>OPERATOR SAFETY</a:t>
            </a:r>
          </a:p>
        </p:txBody>
      </p:sp>
      <p:sp>
        <p:nvSpPr>
          <p:cNvPr id="10" name="WordArt 8"/>
          <p:cNvSpPr>
            <a:spLocks noChangeArrowheads="1" noChangeShapeType="1" noTextEdit="1"/>
          </p:cNvSpPr>
          <p:nvPr/>
        </p:nvSpPr>
        <p:spPr bwMode="auto">
          <a:xfrm>
            <a:off x="441325" y="1171575"/>
            <a:ext cx="8470557" cy="1981200"/>
          </a:xfrm>
          <a:prstGeom prst="rect">
            <a:avLst/>
          </a:prstGeom>
        </p:spPr>
        <p:txBody>
          <a:bodyPr wrap="none" fromWordArt="1">
            <a:prstTxWarp prst="textPlain">
              <a:avLst>
                <a:gd name="adj" fmla="val 50000"/>
              </a:avLst>
            </a:prstTxWarp>
          </a:bodyPr>
          <a:lstStyle/>
          <a:p>
            <a:pPr algn="ctr" rtl="0">
              <a:buNone/>
            </a:pPr>
            <a:r>
              <a:rPr lang="en-US" sz="3600" kern="10" spc="0" dirty="0">
                <a:ln w="9525">
                  <a:solidFill>
                    <a:srgbClr val="FFC000"/>
                  </a:solidFill>
                  <a:round/>
                  <a:headEnd/>
                  <a:tailEnd/>
                </a:ln>
                <a:gradFill rotWithShape="0">
                  <a:gsLst>
                    <a:gs pos="0">
                      <a:srgbClr val="FF0000"/>
                    </a:gs>
                    <a:gs pos="100000">
                      <a:srgbClr val="FF9933"/>
                    </a:gs>
                  </a:gsLst>
                  <a:path path="rect">
                    <a:fillToRect r="100000" b="100000"/>
                  </a:path>
                </a:gradFill>
                <a:effectLst>
                  <a:outerShdw dist="35921" dir="2700000" algn="ctr" rotWithShape="0">
                    <a:srgbClr val="C0C0C0">
                      <a:alpha val="80000"/>
                    </a:srgbClr>
                  </a:outerShdw>
                </a:effectLst>
                <a:latin typeface="Impact"/>
              </a:rPr>
              <a:t>WINDOW LAYERS </a:t>
            </a:r>
          </a:p>
          <a:p>
            <a:pPr algn="ctr" rtl="0">
              <a:buNone/>
            </a:pPr>
            <a:r>
              <a:rPr lang="en-US" sz="3600" kern="10" dirty="0">
                <a:ln w="9525">
                  <a:solidFill>
                    <a:srgbClr val="FFC000"/>
                  </a:solidFill>
                  <a:round/>
                  <a:headEnd/>
                  <a:tailEnd/>
                </a:ln>
                <a:gradFill rotWithShape="0">
                  <a:gsLst>
                    <a:gs pos="0">
                      <a:srgbClr val="FF0000"/>
                    </a:gs>
                    <a:gs pos="100000">
                      <a:srgbClr val="FF9933"/>
                    </a:gs>
                  </a:gsLst>
                  <a:path path="rect">
                    <a:fillToRect r="100000" b="100000"/>
                  </a:path>
                </a:gradFill>
                <a:effectLst>
                  <a:outerShdw dist="35921" dir="2700000" algn="ctr" rotWithShape="0">
                    <a:srgbClr val="C0C0C0">
                      <a:alpha val="80000"/>
                    </a:srgbClr>
                  </a:outerShdw>
                </a:effectLst>
                <a:latin typeface="Impact"/>
              </a:rPr>
              <a:t>OF </a:t>
            </a:r>
            <a:r>
              <a:rPr lang="en-US" sz="3600" kern="10" spc="0" dirty="0">
                <a:ln w="9525">
                  <a:solidFill>
                    <a:srgbClr val="FFC000"/>
                  </a:solidFill>
                  <a:round/>
                  <a:headEnd/>
                  <a:tailEnd/>
                </a:ln>
                <a:gradFill rotWithShape="0">
                  <a:gsLst>
                    <a:gs pos="0">
                      <a:srgbClr val="FF0000"/>
                    </a:gs>
                    <a:gs pos="100000">
                      <a:srgbClr val="FF9933"/>
                    </a:gs>
                  </a:gsLst>
                  <a:path path="rect">
                    <a:fillToRect r="100000" b="100000"/>
                  </a:path>
                </a:gradFill>
                <a:effectLst>
                  <a:outerShdw dist="35921" dir="2700000" algn="ctr" rotWithShape="0">
                    <a:srgbClr val="C0C0C0">
                      <a:alpha val="80000"/>
                    </a:srgbClr>
                  </a:outerShdw>
                </a:effectLst>
                <a:latin typeface="Impact"/>
              </a:rPr>
              <a:t> PROTECTION</a:t>
            </a:r>
          </a:p>
        </p:txBody>
      </p:sp>
    </p:spTree>
    <p:extLst>
      <p:ext uri="{BB962C8B-B14F-4D97-AF65-F5344CB8AC3E}">
        <p14:creationId xmlns:p14="http://schemas.microsoft.com/office/powerpoint/2010/main" val="68930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72970" y="3810000"/>
            <a:ext cx="6324600" cy="1828800"/>
          </a:xfrm>
          <a:prstGeom prst="rect">
            <a:avLst/>
          </a:prstGeom>
        </p:spPr>
        <p:txBody>
          <a:bodyPr/>
          <a:lstStyle>
            <a:lvl1pPr marL="0" indent="0" algn="ctr" defTabSz="914400" rtl="0" eaLnBrk="1" latinLnBrk="0" hangingPunct="1">
              <a:spcBef>
                <a:spcPct val="20000"/>
              </a:spcBef>
              <a:buFont typeface="Arial" pitchFamily="34" charset="0"/>
              <a:buNone/>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400" b="1" dirty="0"/>
              <a:t>MacPherson Engineering Inc. </a:t>
            </a:r>
          </a:p>
          <a:p>
            <a:pPr>
              <a:spcBef>
                <a:spcPts val="0"/>
              </a:spcBef>
            </a:pPr>
            <a:r>
              <a:rPr lang="en-US" sz="2800" b="1" dirty="0"/>
              <a:t>dba </a:t>
            </a:r>
            <a:r>
              <a:rPr lang="en-US" sz="3200" b="1" i="1" dirty="0"/>
              <a:t>MacPherson and Company </a:t>
            </a:r>
          </a:p>
          <a:p>
            <a:pPr>
              <a:spcBef>
                <a:spcPts val="0"/>
              </a:spcBef>
            </a:pPr>
            <a:r>
              <a:rPr lang="en-US" sz="2800" b="1" dirty="0"/>
              <a:t>MacPhersonGlass.com </a:t>
            </a:r>
          </a:p>
          <a:p>
            <a:pPr>
              <a:spcBef>
                <a:spcPts val="0"/>
              </a:spcBef>
            </a:pPr>
            <a:r>
              <a:rPr lang="en-US" sz="2800" b="1" dirty="0"/>
              <a:t>Phone: 440-243-6565</a:t>
            </a:r>
          </a:p>
          <a:p>
            <a:pPr>
              <a:spcBef>
                <a:spcPts val="0"/>
              </a:spcBef>
            </a:pPr>
            <a:r>
              <a:rPr lang="en-US" sz="2000" b="1" dirty="0"/>
              <a:t>Email: sales@MacPhersonGlass.com </a:t>
            </a:r>
          </a:p>
          <a:p>
            <a:r>
              <a:rPr lang="en-US" sz="2000" b="1" dirty="0"/>
              <a:t>Keywords: Radiant, Safety Glass, Impact Protection</a:t>
            </a:r>
            <a:endParaRPr lang="en-US" sz="1400" b="1" dirty="0">
              <a:solidFill>
                <a:srgbClr val="FF0000"/>
              </a:solidFill>
            </a:endParaRPr>
          </a:p>
          <a:p>
            <a:r>
              <a:rPr lang="en-US" dirty="0"/>
              <a:t> </a:t>
            </a:r>
          </a:p>
          <a:p>
            <a:r>
              <a:rPr lang="en-US" dirty="0"/>
              <a:t>	</a:t>
            </a:r>
          </a:p>
        </p:txBody>
      </p:sp>
      <p:sp>
        <p:nvSpPr>
          <p:cNvPr id="3" name="Rectangle 2"/>
          <p:cNvSpPr/>
          <p:nvPr/>
        </p:nvSpPr>
        <p:spPr>
          <a:xfrm>
            <a:off x="152400" y="615077"/>
            <a:ext cx="8803653" cy="2246769"/>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4800" b="1" dirty="0">
                <a:solidFill>
                  <a:srgbClr val="0070C0"/>
                </a:solidFill>
              </a:rPr>
              <a:t>“NOT ALL GLASS IS THE SAME” </a:t>
            </a:r>
          </a:p>
          <a:p>
            <a:pPr algn="ctr"/>
            <a:r>
              <a:rPr lang="en-US" sz="4400" b="1" dirty="0">
                <a:solidFill>
                  <a:srgbClr val="0070C0"/>
                </a:solidFill>
              </a:rPr>
              <a:t>Specialty Glass for Slag operations</a:t>
            </a:r>
          </a:p>
          <a:p>
            <a:pPr algn="ctr"/>
            <a:r>
              <a:rPr lang="en-US" sz="4800" b="1" dirty="0">
                <a:solidFill>
                  <a:srgbClr val="FF0000"/>
                </a:solidFill>
              </a:rPr>
              <a:t>By Jane MacPherson</a:t>
            </a:r>
          </a:p>
        </p:txBody>
      </p:sp>
      <p:sp>
        <p:nvSpPr>
          <p:cNvPr id="6" name="Rectangle 5"/>
          <p:cNvSpPr/>
          <p:nvPr/>
        </p:nvSpPr>
        <p:spPr>
          <a:xfrm>
            <a:off x="1219200" y="6357732"/>
            <a:ext cx="6047489" cy="369332"/>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b="1" dirty="0">
                <a:ln w="12700">
                  <a:solidFill>
                    <a:schemeClr val="accent3">
                      <a:lumMod val="50000"/>
                    </a:schemeClr>
                  </a:solidFill>
                  <a:prstDash val="solid"/>
                </a:ln>
                <a:solidFill>
                  <a:srgbClr val="FF0000"/>
                </a:solidFill>
                <a:effectLst>
                  <a:innerShdw blurRad="177800">
                    <a:schemeClr val="accent3">
                      <a:lumMod val="50000"/>
                    </a:schemeClr>
                  </a:innerShdw>
                </a:effectLst>
              </a:rPr>
              <a:t>Recognition: Bruce M. MacPherson impact glass R&amp;D pioneer</a:t>
            </a:r>
          </a:p>
        </p:txBody>
      </p:sp>
      <p:sp>
        <p:nvSpPr>
          <p:cNvPr id="4" name="Rectangle 3"/>
          <p:cNvSpPr/>
          <p:nvPr/>
        </p:nvSpPr>
        <p:spPr>
          <a:xfrm>
            <a:off x="272970" y="2619971"/>
            <a:ext cx="6470730" cy="1508105"/>
          </a:xfrm>
          <a:prstGeom prst="rect">
            <a:avLst/>
          </a:prstGeom>
          <a:noFill/>
        </p:spPr>
        <p:txBody>
          <a:bodyPr wrap="square" lIns="91440" tIns="45720" rIns="91440" bIns="45720">
            <a:spAutoFit/>
          </a:bodyPr>
          <a:lstStyle/>
          <a:p>
            <a:pPr algn="ctr"/>
            <a:r>
              <a:rPr lang="en-US" sz="9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QUESTIONS?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9531" r="28665"/>
          <a:stretch/>
        </p:blipFill>
        <p:spPr>
          <a:xfrm>
            <a:off x="6858000" y="2937836"/>
            <a:ext cx="1370448" cy="3218454"/>
          </a:xfrm>
          <a:prstGeom prst="rect">
            <a:avLst/>
          </a:prstGeom>
        </p:spPr>
      </p:pic>
    </p:spTree>
    <p:extLst>
      <p:ext uri="{BB962C8B-B14F-4D97-AF65-F5344CB8AC3E}">
        <p14:creationId xmlns:p14="http://schemas.microsoft.com/office/powerpoint/2010/main" val="219385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5771" b="-2804"/>
          <a:stretch/>
        </p:blipFill>
        <p:spPr>
          <a:xfrm>
            <a:off x="0" y="2581733"/>
            <a:ext cx="9144000" cy="3438067"/>
          </a:xfrm>
          <a:prstGeom prst="rect">
            <a:avLst/>
          </a:prstGeom>
        </p:spPr>
      </p:pic>
      <p:sp>
        <p:nvSpPr>
          <p:cNvPr id="5" name="Date Placeholder 3"/>
          <p:cNvSpPr>
            <a:spLocks noGrp="1"/>
          </p:cNvSpPr>
          <p:nvPr>
            <p:ph type="dt" sz="half" idx="10"/>
          </p:nvPr>
        </p:nvSpPr>
        <p:spPr>
          <a:xfrm>
            <a:off x="424665" y="5769773"/>
            <a:ext cx="2133600" cy="365125"/>
          </a:xfrm>
          <a:prstGeom prst="rect">
            <a:avLst/>
          </a:prstGeom>
        </p:spPr>
        <p:txBody>
          <a:bodyPr/>
          <a:lstStyle/>
          <a:p>
            <a:fld id="{A8651EFB-6BD1-4C0C-A664-49963399DDDA}" type="datetimeFigureOut">
              <a:rPr lang="en-US" smtClean="0"/>
              <a:t>9/9/2025</a:t>
            </a:fld>
            <a:endParaRPr lang="en-US" dirty="0"/>
          </a:p>
        </p:txBody>
      </p:sp>
      <p:sp>
        <p:nvSpPr>
          <p:cNvPr id="6" name="Footer Placeholder 4"/>
          <p:cNvSpPr>
            <a:spLocks noGrp="1"/>
          </p:cNvSpPr>
          <p:nvPr>
            <p:ph type="ftr" sz="quarter" idx="11"/>
          </p:nvPr>
        </p:nvSpPr>
        <p:spPr>
          <a:xfrm>
            <a:off x="0" y="-76200"/>
            <a:ext cx="9220200" cy="3438067"/>
          </a:xfrm>
          <a:prstGeom prst="rect">
            <a:avLst/>
          </a:prstGeom>
        </p:spPr>
        <p:txBody>
          <a:bodyPr/>
          <a:lstStyle/>
          <a:p>
            <a:r>
              <a:rPr lang="en-US" sz="2000" b="1" dirty="0">
                <a:solidFill>
                  <a:schemeClr val="accent3">
                    <a:lumMod val="50000"/>
                  </a:schemeClr>
                </a:solidFill>
              </a:rPr>
              <a:t>Local glazer can install, generally only carry soda lime, 1/4" laminate and carry a variety of bullet resistant glass not rated for industrial use. </a:t>
            </a:r>
          </a:p>
          <a:p>
            <a:r>
              <a:rPr lang="en-US" sz="2000" b="1" dirty="0">
                <a:solidFill>
                  <a:schemeClr val="accent3">
                    <a:lumMod val="50000"/>
                  </a:schemeClr>
                </a:solidFill>
              </a:rPr>
              <a:t>MacPherson &amp; Company is a manufacturer and supplier of special glass for industry, and designers of windows systems. We do not install.  </a:t>
            </a:r>
          </a:p>
          <a:p>
            <a:r>
              <a:rPr lang="en-US" sz="2000" b="1" dirty="0">
                <a:solidFill>
                  <a:schemeClr val="accent3">
                    <a:lumMod val="50000"/>
                  </a:schemeClr>
                </a:solidFill>
              </a:rPr>
              <a:t>Most window systems are casement. Casement windows require a glass installer. Therefore a local outside contractor is needed to replace glass for casement windows. Easy Release Window Systems for heavy industrial window uses fast window change systems, so that on site maintenance team can do the replacement.</a:t>
            </a:r>
          </a:p>
          <a:p>
            <a:endParaRPr lang="en-US" sz="2000" b="1" dirty="0">
              <a:solidFill>
                <a:schemeClr val="accent3">
                  <a:lumMod val="50000"/>
                </a:schemeClr>
              </a:solidFill>
            </a:endParaRPr>
          </a:p>
          <a:p>
            <a:endParaRPr lang="en-US" sz="2000" b="1" dirty="0">
              <a:solidFill>
                <a:schemeClr val="accent3">
                  <a:lumMod val="50000"/>
                </a:schemeClr>
              </a:solidFill>
            </a:endParaRPr>
          </a:p>
        </p:txBody>
      </p:sp>
      <p:sp>
        <p:nvSpPr>
          <p:cNvPr id="3" name="TextBox 2"/>
          <p:cNvSpPr txBox="1"/>
          <p:nvPr/>
        </p:nvSpPr>
        <p:spPr>
          <a:xfrm rot="552433">
            <a:off x="42222" y="4609384"/>
            <a:ext cx="7967151" cy="830997"/>
          </a:xfrm>
          <a:prstGeom prst="rect">
            <a:avLst/>
          </a:prstGeom>
          <a:noFill/>
        </p:spPr>
        <p:txBody>
          <a:bodyPr wrap="square" rtlCol="0">
            <a:spAutoFit/>
          </a:bodyPr>
          <a:lstStyle/>
          <a:p>
            <a:pPr marL="0" lvl="1"/>
            <a:r>
              <a:rPr lang="en-US" sz="2400" b="1" dirty="0">
                <a:solidFill>
                  <a:srgbClr val="FF0000"/>
                </a:solidFill>
                <a:latin typeface="Arial Black" panose="020B0A04020102020204" pitchFamily="34" charset="0"/>
              </a:rPr>
              <a:t>Today MacPherson continues to be window &amp; </a:t>
            </a:r>
          </a:p>
          <a:p>
            <a:pPr marL="0" lvl="1"/>
            <a:r>
              <a:rPr lang="en-US" sz="2400" b="1" dirty="0">
                <a:solidFill>
                  <a:srgbClr val="FF0000"/>
                </a:solidFill>
                <a:latin typeface="Arial Black" panose="020B0A04020102020204" pitchFamily="34" charset="0"/>
              </a:rPr>
              <a:t> glass innovators for molten metal safety. </a:t>
            </a:r>
          </a:p>
        </p:txBody>
      </p:sp>
      <p:sp>
        <p:nvSpPr>
          <p:cNvPr id="8" name="Rectangle 7"/>
          <p:cNvSpPr/>
          <p:nvPr/>
        </p:nvSpPr>
        <p:spPr>
          <a:xfrm rot="648199">
            <a:off x="135139" y="3348834"/>
            <a:ext cx="9298269" cy="1508105"/>
          </a:xfrm>
          <a:prstGeom prst="rect">
            <a:avLst/>
          </a:prstGeom>
        </p:spPr>
        <p:txBody>
          <a:bodyPr wrap="square">
            <a:spAutoFit/>
          </a:bodyPr>
          <a:lstStyle/>
          <a:p>
            <a:r>
              <a:rPr lang="en-US" sz="2200" b="1" dirty="0">
                <a:solidFill>
                  <a:srgbClr val="FFFF00"/>
                </a:solidFill>
                <a:latin typeface="Arial  "/>
              </a:rPr>
              <a:t>Bruce M. MacPherson’s R&amp;D was the first in the USA for impact glass products for molten metal explosions protection</a:t>
            </a:r>
          </a:p>
          <a:p>
            <a:r>
              <a:rPr lang="en-US" sz="2400" b="1" dirty="0">
                <a:solidFill>
                  <a:srgbClr val="FFFF00"/>
                </a:solidFill>
              </a:rPr>
              <a:t> </a:t>
            </a:r>
            <a:r>
              <a:rPr lang="en-US" sz="2400" b="1" dirty="0">
                <a:solidFill>
                  <a:srgbClr val="FFFF00"/>
                </a:solidFill>
                <a:latin typeface="Arial  "/>
              </a:rPr>
              <a:t>MacPherson Engineering Inc. </a:t>
            </a:r>
          </a:p>
          <a:p>
            <a:r>
              <a:rPr lang="en-US" sz="2400" b="1" dirty="0">
                <a:solidFill>
                  <a:srgbClr val="FFFF00"/>
                </a:solidFill>
                <a:latin typeface="Arial  "/>
              </a:rPr>
              <a:t>			</a:t>
            </a:r>
            <a:r>
              <a:rPr lang="en-US" sz="2200" b="1" dirty="0">
                <a:solidFill>
                  <a:srgbClr val="FFFF00"/>
                </a:solidFill>
                <a:latin typeface="Arial  "/>
              </a:rPr>
              <a:t>now dba </a:t>
            </a:r>
            <a:r>
              <a:rPr lang="en-US" sz="2200" dirty="0">
                <a:solidFill>
                  <a:srgbClr val="FFFF00"/>
                </a:solidFill>
                <a:latin typeface="Arial  "/>
              </a:rPr>
              <a:t>MacPherson &amp; Company</a:t>
            </a:r>
            <a:endParaRPr lang="en-US" sz="2200" b="1" dirty="0">
              <a:solidFill>
                <a:srgbClr val="FFFF00"/>
              </a:solidFill>
              <a:latin typeface="Arial  "/>
            </a:endParaRPr>
          </a:p>
        </p:txBody>
      </p:sp>
      <p:sp>
        <p:nvSpPr>
          <p:cNvPr id="10" name="TextBox 9">
            <a:extLst>
              <a:ext uri="{FF2B5EF4-FFF2-40B4-BE49-F238E27FC236}">
                <a16:creationId xmlns:a16="http://schemas.microsoft.com/office/drawing/2014/main" id="{9C91A7EA-1852-8197-89F9-C4038D52084B}"/>
              </a:ext>
            </a:extLst>
          </p:cNvPr>
          <p:cNvSpPr txBox="1"/>
          <p:nvPr/>
        </p:nvSpPr>
        <p:spPr>
          <a:xfrm>
            <a:off x="0" y="5915033"/>
            <a:ext cx="9144000" cy="584775"/>
          </a:xfrm>
          <a:prstGeom prst="rect">
            <a:avLst/>
          </a:prstGeom>
          <a:noFill/>
        </p:spPr>
        <p:txBody>
          <a:bodyPr wrap="square">
            <a:spAutoFit/>
          </a:bodyPr>
          <a:lstStyle/>
          <a:p>
            <a:r>
              <a:rPr lang="en-US" sz="1600" b="1" dirty="0">
                <a:solidFill>
                  <a:schemeClr val="accent3">
                    <a:lumMod val="50000"/>
                  </a:schemeClr>
                </a:solidFill>
              </a:rPr>
              <a:t>Kenneth Jr started MacPherson and Company as a supplier of BPS glass for industry to reduce the radiant heat transfer into cabins in molten metal operations. Bruce added  Engineered Safety Window Systems </a:t>
            </a:r>
          </a:p>
        </p:txBody>
      </p:sp>
    </p:spTree>
    <p:extLst>
      <p:ext uri="{BB962C8B-B14F-4D97-AF65-F5344CB8AC3E}">
        <p14:creationId xmlns:p14="http://schemas.microsoft.com/office/powerpoint/2010/main" val="815190321"/>
      </p:ext>
    </p:extLst>
  </p:cSld>
  <p:clrMapOvr>
    <a:masterClrMapping/>
  </p:clrMapOvr>
  <mc:AlternateContent xmlns:mc="http://schemas.openxmlformats.org/markup-compatibility/2006" xmlns:p14="http://schemas.microsoft.com/office/powerpoint/2010/main">
    <mc:Choice Requires="p14">
      <p:transition spd="slow" p14:dur="2000" advTm="1547"/>
    </mc:Choice>
    <mc:Fallback xmlns="">
      <p:transition spd="slow" advTm="154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304800" y="1371600"/>
            <a:ext cx="8583277" cy="2667000"/>
          </a:xfrm>
          <a:prstGeom prst="rect">
            <a:avLst/>
          </a:prstGeom>
        </p:spPr>
        <p:txBody>
          <a:bodyPr/>
          <a:lstStyle>
            <a:lvl1pPr marL="457200" indent="-4572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b="1" dirty="0">
                <a:solidFill>
                  <a:srgbClr val="FF0000"/>
                </a:solidFill>
              </a:rPr>
              <a:t>Heat Shield</a:t>
            </a:r>
            <a:r>
              <a:rPr lang="en-US" dirty="0"/>
              <a:t>, Infra-Red Reflecting (IRR) Glass </a:t>
            </a:r>
            <a:r>
              <a:rPr lang="en-US" sz="2400" dirty="0"/>
              <a:t>is the first layer of safety by cutting the radiant heat energy transmitted </a:t>
            </a:r>
          </a:p>
          <a:p>
            <a:r>
              <a:rPr lang="en-US" sz="3000" b="1" dirty="0">
                <a:solidFill>
                  <a:schemeClr val="accent3">
                    <a:lumMod val="50000"/>
                  </a:schemeClr>
                </a:solidFill>
              </a:rPr>
              <a:t>IMPACT Resistant</a:t>
            </a:r>
            <a:r>
              <a:rPr lang="en-US" dirty="0"/>
              <a:t>, is </a:t>
            </a:r>
            <a:r>
              <a:rPr lang="en-US" sz="2400" dirty="0"/>
              <a:t>the middle layer of safety to prevent penetration of molten metal reactions from touching operator</a:t>
            </a:r>
          </a:p>
          <a:p>
            <a:r>
              <a:rPr lang="en-US" sz="3000" b="1" dirty="0">
                <a:solidFill>
                  <a:schemeClr val="accent1">
                    <a:lumMod val="75000"/>
                  </a:schemeClr>
                </a:solidFill>
              </a:rPr>
              <a:t>GLARE SHIELD </a:t>
            </a:r>
            <a:r>
              <a:rPr lang="en-US" sz="2400" dirty="0"/>
              <a:t>is the layer closest to the operator that cuts the damage of radiant glare on the eyes </a:t>
            </a:r>
            <a:endParaRPr lang="en-US" dirty="0"/>
          </a:p>
        </p:txBody>
      </p:sp>
      <p:sp>
        <p:nvSpPr>
          <p:cNvPr id="3" name="Rounded Rectangle 2"/>
          <p:cNvSpPr/>
          <p:nvPr/>
        </p:nvSpPr>
        <p:spPr>
          <a:xfrm>
            <a:off x="2682665" y="4724400"/>
            <a:ext cx="304800" cy="18054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3538544" y="4715318"/>
            <a:ext cx="914400" cy="18288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50000"/>
                </a:schemeClr>
              </a:solidFill>
            </a:endParaRPr>
          </a:p>
        </p:txBody>
      </p:sp>
      <p:sp>
        <p:nvSpPr>
          <p:cNvPr id="5" name="Rounded Rectangle 4"/>
          <p:cNvSpPr/>
          <p:nvPr/>
        </p:nvSpPr>
        <p:spPr>
          <a:xfrm>
            <a:off x="5029200" y="4701073"/>
            <a:ext cx="152400" cy="18288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314890" y="4201180"/>
            <a:ext cx="1439807" cy="523220"/>
          </a:xfrm>
          <a:prstGeom prst="rect">
            <a:avLst/>
          </a:prstGeom>
          <a:noFill/>
        </p:spPr>
        <p:txBody>
          <a:bodyPr wrap="square" lIns="91440" tIns="45720" rIns="91440" bIns="45720">
            <a:spAutoFit/>
          </a:bodyPr>
          <a:lstStyle/>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IMPACT</a:t>
            </a:r>
          </a:p>
        </p:txBody>
      </p:sp>
      <p:sp>
        <p:nvSpPr>
          <p:cNvPr id="8" name="Rectangle 7"/>
          <p:cNvSpPr/>
          <p:nvPr/>
        </p:nvSpPr>
        <p:spPr>
          <a:xfrm>
            <a:off x="4625147" y="4203833"/>
            <a:ext cx="861253" cy="523220"/>
          </a:xfrm>
          <a:prstGeom prst="rect">
            <a:avLst/>
          </a:prstGeom>
          <a:noFill/>
        </p:spPr>
        <p:txBody>
          <a:bodyPr wrap="square" lIns="91440" tIns="45720" rIns="91440" bIns="45720">
            <a:spAutoFit/>
          </a:bodyPr>
          <a:lstStyle/>
          <a:p>
            <a:pPr algn="ctr"/>
            <a:r>
              <a:rPr lang="en-US" sz="2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IRR</a:t>
            </a:r>
          </a:p>
        </p:txBody>
      </p:sp>
      <p:sp>
        <p:nvSpPr>
          <p:cNvPr id="9" name="Rectangle 8"/>
          <p:cNvSpPr/>
          <p:nvPr/>
        </p:nvSpPr>
        <p:spPr>
          <a:xfrm>
            <a:off x="1946540" y="4201180"/>
            <a:ext cx="1368350" cy="523220"/>
          </a:xfrm>
          <a:prstGeom prst="rect">
            <a:avLst/>
          </a:prstGeom>
          <a:noFill/>
        </p:spPr>
        <p:txBody>
          <a:bodyPr wrap="square" lIns="91440" tIns="45720" rIns="91440" bIns="45720">
            <a:spAutoFit/>
          </a:bodyPr>
          <a:lstStyle/>
          <a:p>
            <a:pPr algn="ctr"/>
            <a:r>
              <a:rPr lang="en-US" sz="2800"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rPr>
              <a:t>GLARE</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07" r="15771"/>
          <a:stretch/>
        </p:blipFill>
        <p:spPr>
          <a:xfrm>
            <a:off x="6303810" y="4648200"/>
            <a:ext cx="2560388" cy="1881673"/>
          </a:xfrm>
          <a:prstGeom prst="rect">
            <a:avLst/>
          </a:prstGeom>
        </p:spPr>
      </p:pic>
      <p:sp>
        <p:nvSpPr>
          <p:cNvPr id="12" name="Rectangle 11"/>
          <p:cNvSpPr/>
          <p:nvPr/>
        </p:nvSpPr>
        <p:spPr>
          <a:xfrm>
            <a:off x="6303810" y="4201180"/>
            <a:ext cx="2560388" cy="523220"/>
          </a:xfrm>
          <a:prstGeom prst="rect">
            <a:avLst/>
          </a:prstGeom>
          <a:noFill/>
        </p:spPr>
        <p:txBody>
          <a:bodyPr wrap="square" lIns="91440" tIns="45720" rIns="91440" bIns="45720">
            <a:spAutoFit/>
          </a:bodyPr>
          <a:lstStyle/>
          <a:p>
            <a:pPr algn="ctr"/>
            <a:r>
              <a:rPr lang="en-US" sz="2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rPr>
              <a:t>MOLTEN METAL</a:t>
            </a:r>
          </a:p>
        </p:txBody>
      </p:sp>
      <p:sp>
        <p:nvSpPr>
          <p:cNvPr id="14" name="Rectangle 13"/>
          <p:cNvSpPr/>
          <p:nvPr/>
        </p:nvSpPr>
        <p:spPr>
          <a:xfrm>
            <a:off x="181216" y="4203833"/>
            <a:ext cx="1981809" cy="523220"/>
          </a:xfrm>
          <a:prstGeom prst="rect">
            <a:avLst/>
          </a:prstGeom>
          <a:noFill/>
        </p:spPr>
        <p:txBody>
          <a:bodyPr wrap="square" lIns="91440" tIns="45720" rIns="91440" bIns="45720">
            <a:spAutoFit/>
          </a:bodyPr>
          <a:lstStyle/>
          <a:p>
            <a:pPr algn="ctr"/>
            <a:r>
              <a:rPr lang="en-US" sz="2800" b="1" cap="none" spc="0" dirty="0">
                <a:ln w="12700">
                  <a:solidFill>
                    <a:schemeClr val="accent3">
                      <a:lumMod val="50000"/>
                    </a:schemeClr>
                  </a:solidFill>
                  <a:prstDash val="solid"/>
                </a:ln>
                <a:solidFill>
                  <a:schemeClr val="accent2">
                    <a:lumMod val="40000"/>
                    <a:lumOff val="60000"/>
                  </a:schemeClr>
                </a:solidFill>
                <a:effectLst>
                  <a:innerShdw blurRad="177800">
                    <a:schemeClr val="accent3">
                      <a:lumMod val="50000"/>
                    </a:schemeClr>
                  </a:innerShdw>
                </a:effectLst>
              </a:rPr>
              <a:t>OPERATOR</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4" y="4892286"/>
            <a:ext cx="970121" cy="1529255"/>
          </a:xfrm>
          <a:prstGeom prst="rect">
            <a:avLst/>
          </a:prstGeom>
        </p:spPr>
      </p:pic>
      <p:sp>
        <p:nvSpPr>
          <p:cNvPr id="13" name="Title 3"/>
          <p:cNvSpPr txBox="1">
            <a:spLocks/>
          </p:cNvSpPr>
          <p:nvPr/>
        </p:nvSpPr>
        <p:spPr>
          <a:xfrm>
            <a:off x="326923" y="785498"/>
            <a:ext cx="8001000" cy="584775"/>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200" b="1" dirty="0">
                <a:solidFill>
                  <a:srgbClr val="0070C0"/>
                </a:solidFill>
              </a:rPr>
              <a:t>SAFETY GLASS LAYERS OF PROTECTION</a:t>
            </a:r>
          </a:p>
        </p:txBody>
      </p:sp>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4285" y="5032766"/>
            <a:ext cx="1228530" cy="1029710"/>
          </a:xfrm>
          <a:prstGeom prst="rect">
            <a:avLst/>
          </a:prstGeom>
        </p:spPr>
      </p:pic>
    </p:spTree>
    <p:extLst>
      <p:ext uri="{BB962C8B-B14F-4D97-AF65-F5344CB8AC3E}">
        <p14:creationId xmlns:p14="http://schemas.microsoft.com/office/powerpoint/2010/main" val="1800526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90525" y="2548435"/>
            <a:ext cx="8324850" cy="1754326"/>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5400" b="1" dirty="0">
                <a:solidFill>
                  <a:srgbClr val="0070C0"/>
                </a:solidFill>
              </a:rPr>
              <a:t>3 Main Types of </a:t>
            </a:r>
          </a:p>
          <a:p>
            <a:r>
              <a:rPr lang="en-US" sz="5400" b="1" dirty="0">
                <a:solidFill>
                  <a:srgbClr val="0070C0"/>
                </a:solidFill>
              </a:rPr>
              <a:t>Heat Reflecting Glass</a:t>
            </a:r>
          </a:p>
        </p:txBody>
      </p:sp>
      <p:sp>
        <p:nvSpPr>
          <p:cNvPr id="2" name="TextBox 1"/>
          <p:cNvSpPr txBox="1"/>
          <p:nvPr/>
        </p:nvSpPr>
        <p:spPr>
          <a:xfrm>
            <a:off x="361950" y="4302761"/>
            <a:ext cx="8391525" cy="2077492"/>
          </a:xfrm>
          <a:prstGeom prst="rect">
            <a:avLst/>
          </a:prstGeom>
          <a:solidFill>
            <a:srgbClr val="FF6600"/>
          </a:solidFill>
        </p:spPr>
        <p:txBody>
          <a:bodyPr wrap="square" rtlCol="0">
            <a:spAutoFit/>
          </a:bodyPr>
          <a:lstStyle/>
          <a:p>
            <a:pPr marL="685800" indent="-685800">
              <a:buFont typeface="Arial" panose="020B0604020202020204" pitchFamily="34" charset="0"/>
              <a:buChar char="•"/>
            </a:pPr>
            <a:r>
              <a:rPr lang="en-US" sz="4300" dirty="0">
                <a:solidFill>
                  <a:schemeClr val="bg1"/>
                </a:solidFill>
              </a:rPr>
              <a:t>Soda Lime – 95% world wide</a:t>
            </a:r>
          </a:p>
          <a:p>
            <a:pPr marL="685800" indent="-685800">
              <a:buFont typeface="Arial" panose="020B0604020202020204" pitchFamily="34" charset="0"/>
              <a:buChar char="•"/>
            </a:pPr>
            <a:r>
              <a:rPr lang="en-US" sz="4300" dirty="0">
                <a:solidFill>
                  <a:schemeClr val="bg1"/>
                </a:solidFill>
              </a:rPr>
              <a:t>Borosilicate –  </a:t>
            </a:r>
            <a:r>
              <a:rPr lang="en-US" sz="4000" dirty="0">
                <a:solidFill>
                  <a:schemeClr val="bg1"/>
                </a:solidFill>
              </a:rPr>
              <a:t>refrigerator shelves</a:t>
            </a:r>
          </a:p>
          <a:p>
            <a:pPr marL="685800" indent="-685800">
              <a:buFont typeface="Arial" panose="020B0604020202020204" pitchFamily="34" charset="0"/>
              <a:buChar char="•"/>
            </a:pPr>
            <a:r>
              <a:rPr lang="en-US" sz="4300" dirty="0">
                <a:solidFill>
                  <a:schemeClr val="bg1"/>
                </a:solidFill>
              </a:rPr>
              <a:t>Glass Ceramic – fire place glass</a:t>
            </a:r>
          </a:p>
        </p:txBody>
      </p:sp>
      <p:sp>
        <p:nvSpPr>
          <p:cNvPr id="4" name="Rectangle 3"/>
          <p:cNvSpPr/>
          <p:nvPr/>
        </p:nvSpPr>
        <p:spPr>
          <a:xfrm>
            <a:off x="428625" y="601749"/>
            <a:ext cx="8286751" cy="2062103"/>
          </a:xfrm>
          <a:prstGeom prst="rect">
            <a:avLst/>
          </a:prstGeom>
          <a:solidFill>
            <a:srgbClr val="FF0000"/>
          </a:solidFill>
          <a:ln>
            <a:solidFill>
              <a:schemeClr val="accent1"/>
            </a:solidFill>
          </a:ln>
        </p:spPr>
        <p:txBody>
          <a:bodyPr wrap="square">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Infra Red Reflecting (IRR)</a:t>
            </a:r>
          </a:p>
          <a:p>
            <a:pPr algn="ctr"/>
            <a:r>
              <a:rPr lang="en-US" sz="3700" b="1" dirty="0">
                <a:solidFill>
                  <a:srgbClr val="FFFF00"/>
                </a:solidFill>
              </a:rPr>
              <a:t>COATING ARE ALWAYS SUGGESTED ON </a:t>
            </a:r>
          </a:p>
          <a:p>
            <a:pPr algn="ctr"/>
            <a:r>
              <a:rPr lang="en-US" sz="3700" b="1" dirty="0">
                <a:solidFill>
                  <a:srgbClr val="FFFF00"/>
                </a:solidFill>
              </a:rPr>
              <a:t>THE HEAT SIDE PROTECTION LAYER  </a:t>
            </a:r>
          </a:p>
        </p:txBody>
      </p:sp>
    </p:spTree>
    <p:extLst>
      <p:ext uri="{BB962C8B-B14F-4D97-AF65-F5344CB8AC3E}">
        <p14:creationId xmlns:p14="http://schemas.microsoft.com/office/powerpoint/2010/main" val="208346519"/>
      </p:ext>
    </p:extLst>
  </p:cSld>
  <p:clrMapOvr>
    <a:masterClrMapping/>
  </p:clrMapOvr>
  <mc:AlternateContent xmlns:mc="http://schemas.openxmlformats.org/markup-compatibility/2006" xmlns:p14="http://schemas.microsoft.com/office/powerpoint/2010/main">
    <mc:Choice Requires="p14">
      <p:transition spd="slow" p14:dur="2000" advTm="5054"/>
    </mc:Choice>
    <mc:Fallback xmlns="">
      <p:transition spd="slow" advTm="505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8965" y="6197914"/>
            <a:ext cx="1676400" cy="369332"/>
          </a:xfrm>
          <a:prstGeom prst="rect">
            <a:avLst/>
          </a:prstGeom>
          <a:noFill/>
        </p:spPr>
        <p:txBody>
          <a:bodyPr wrap="square" rtlCol="0">
            <a:spAutoFit/>
          </a:bodyPr>
          <a:lstStyle/>
          <a:p>
            <a:r>
              <a:rPr lang="en-US" dirty="0"/>
              <a:t>Lowest cost</a:t>
            </a:r>
          </a:p>
        </p:txBody>
      </p:sp>
      <p:sp>
        <p:nvSpPr>
          <p:cNvPr id="4" name="TextBox 3"/>
          <p:cNvSpPr txBox="1"/>
          <p:nvPr/>
        </p:nvSpPr>
        <p:spPr>
          <a:xfrm>
            <a:off x="5410200" y="6214646"/>
            <a:ext cx="1447800" cy="338554"/>
          </a:xfrm>
          <a:prstGeom prst="rect">
            <a:avLst/>
          </a:prstGeom>
          <a:noFill/>
        </p:spPr>
        <p:txBody>
          <a:bodyPr wrap="square" rtlCol="0">
            <a:spAutoFit/>
          </a:bodyPr>
          <a:lstStyle/>
          <a:p>
            <a:r>
              <a:rPr lang="en-US" sz="1600" dirty="0"/>
              <a:t>2 x soda lime </a:t>
            </a:r>
          </a:p>
        </p:txBody>
      </p:sp>
      <p:sp>
        <p:nvSpPr>
          <p:cNvPr id="5" name="TextBox 4"/>
          <p:cNvSpPr txBox="1"/>
          <p:nvPr/>
        </p:nvSpPr>
        <p:spPr>
          <a:xfrm>
            <a:off x="6637983" y="6194298"/>
            <a:ext cx="1676400" cy="338554"/>
          </a:xfrm>
          <a:prstGeom prst="rect">
            <a:avLst/>
          </a:prstGeom>
          <a:noFill/>
        </p:spPr>
        <p:txBody>
          <a:bodyPr wrap="square" rtlCol="0">
            <a:spAutoFit/>
          </a:bodyPr>
          <a:lstStyle/>
          <a:p>
            <a:r>
              <a:rPr lang="en-US" sz="1600" dirty="0"/>
              <a:t>40% more BPS</a:t>
            </a:r>
          </a:p>
        </p:txBody>
      </p:sp>
      <p:sp>
        <p:nvSpPr>
          <p:cNvPr id="6" name="TextBox 5"/>
          <p:cNvSpPr txBox="1"/>
          <p:nvPr/>
        </p:nvSpPr>
        <p:spPr>
          <a:xfrm>
            <a:off x="257122" y="6197914"/>
            <a:ext cx="3324278" cy="369332"/>
          </a:xfrm>
          <a:prstGeom prst="rect">
            <a:avLst/>
          </a:prstGeom>
          <a:noFill/>
        </p:spPr>
        <p:txBody>
          <a:bodyPr wrap="square" rtlCol="0">
            <a:spAutoFit/>
          </a:bodyPr>
          <a:lstStyle/>
          <a:p>
            <a:r>
              <a:rPr lang="en-US" dirty="0"/>
              <a:t>Value is based on the application </a:t>
            </a:r>
          </a:p>
        </p:txBody>
      </p:sp>
      <p:pic>
        <p:nvPicPr>
          <p:cNvPr id="8" name="Picture 7">
            <a:extLst>
              <a:ext uri="{FF2B5EF4-FFF2-40B4-BE49-F238E27FC236}">
                <a16:creationId xmlns:a16="http://schemas.microsoft.com/office/drawing/2014/main" id="{51289B5E-64FB-72F7-3A85-B8298BCA59F3}"/>
              </a:ext>
            </a:extLst>
          </p:cNvPr>
          <p:cNvPicPr>
            <a:picLocks noChangeAspect="1"/>
          </p:cNvPicPr>
          <p:nvPr/>
        </p:nvPicPr>
        <p:blipFill>
          <a:blip r:embed="rId3"/>
          <a:stretch>
            <a:fillRect/>
          </a:stretch>
        </p:blipFill>
        <p:spPr>
          <a:xfrm>
            <a:off x="546824" y="325148"/>
            <a:ext cx="8364117" cy="6207704"/>
          </a:xfrm>
          <a:prstGeom prst="rect">
            <a:avLst/>
          </a:prstGeom>
        </p:spPr>
      </p:pic>
    </p:spTree>
    <p:extLst>
      <p:ext uri="{BB962C8B-B14F-4D97-AF65-F5344CB8AC3E}">
        <p14:creationId xmlns:p14="http://schemas.microsoft.com/office/powerpoint/2010/main" val="3335064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C4C6-E45B-4620-8EB7-42011CFAB6B7}"/>
              </a:ext>
            </a:extLst>
          </p:cNvPr>
          <p:cNvSpPr>
            <a:spLocks noGrp="1"/>
          </p:cNvSpPr>
          <p:nvPr>
            <p:ph type="title"/>
          </p:nvPr>
        </p:nvSpPr>
        <p:spPr>
          <a:xfrm>
            <a:off x="533400" y="2209800"/>
            <a:ext cx="4114800" cy="762000"/>
          </a:xfrm>
        </p:spPr>
        <p:txBody>
          <a:bodyPr>
            <a:noAutofit/>
          </a:bodyPr>
          <a:lstStyle/>
          <a:p>
            <a:r>
              <a:rPr lang="en-US" sz="4000" dirty="0"/>
              <a:t>Glass without IRR</a:t>
            </a:r>
          </a:p>
        </p:txBody>
      </p:sp>
      <p:pic>
        <p:nvPicPr>
          <p:cNvPr id="8" name="Content Placeholder 7">
            <a:extLst>
              <a:ext uri="{FF2B5EF4-FFF2-40B4-BE49-F238E27FC236}">
                <a16:creationId xmlns:a16="http://schemas.microsoft.com/office/drawing/2014/main" id="{8B9E3838-988A-43A7-BFC2-BCFA211CC9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0" y="1752600"/>
            <a:ext cx="3886200" cy="4705629"/>
          </a:xfrm>
        </p:spPr>
      </p:pic>
      <p:sp>
        <p:nvSpPr>
          <p:cNvPr id="4" name="Text Placeholder 3">
            <a:extLst>
              <a:ext uri="{FF2B5EF4-FFF2-40B4-BE49-F238E27FC236}">
                <a16:creationId xmlns:a16="http://schemas.microsoft.com/office/drawing/2014/main" id="{CFAFF9FC-9363-42E5-A59F-FEBA0F515890}"/>
              </a:ext>
            </a:extLst>
          </p:cNvPr>
          <p:cNvSpPr>
            <a:spLocks noGrp="1"/>
          </p:cNvSpPr>
          <p:nvPr>
            <p:ph type="body" sz="half" idx="2"/>
          </p:nvPr>
        </p:nvSpPr>
        <p:spPr>
          <a:xfrm>
            <a:off x="685800" y="2819400"/>
            <a:ext cx="3886200" cy="3289300"/>
          </a:xfrm>
        </p:spPr>
        <p:txBody>
          <a:bodyPr/>
          <a:lstStyle/>
          <a:p>
            <a:r>
              <a:rPr lang="en-US" sz="4400" dirty="0"/>
              <a:t>Has a Total Heat gain of </a:t>
            </a:r>
          </a:p>
          <a:p>
            <a:r>
              <a:rPr lang="en-US" sz="4400" dirty="0"/>
              <a:t>170 BTU or 74%</a:t>
            </a:r>
          </a:p>
          <a:p>
            <a:endParaRPr lang="en-US" dirty="0"/>
          </a:p>
        </p:txBody>
      </p:sp>
      <p:sp>
        <p:nvSpPr>
          <p:cNvPr id="3" name="Rectangle 2"/>
          <p:cNvSpPr/>
          <p:nvPr/>
        </p:nvSpPr>
        <p:spPr>
          <a:xfrm>
            <a:off x="533400" y="781853"/>
            <a:ext cx="8382000" cy="892552"/>
          </a:xfrm>
          <a:prstGeom prst="rect">
            <a:avLst/>
          </a:prstGeom>
        </p:spPr>
        <p:txBody>
          <a:bodyPr wrap="square">
            <a:spAutoFit/>
          </a:bodyPr>
          <a:lstStyle/>
          <a:p>
            <a:r>
              <a:rPr lang="en-US" sz="2800" dirty="0"/>
              <a:t>First layer of safety is on the heat side of the windows</a:t>
            </a:r>
          </a:p>
          <a:p>
            <a:r>
              <a:rPr lang="en-US" sz="2400" dirty="0"/>
              <a:t>Cutting the radiant heat energy transmitted through the glass </a:t>
            </a:r>
          </a:p>
        </p:txBody>
      </p:sp>
    </p:spTree>
    <p:extLst>
      <p:ext uri="{BB962C8B-B14F-4D97-AF65-F5344CB8AC3E}">
        <p14:creationId xmlns:p14="http://schemas.microsoft.com/office/powerpoint/2010/main" val="4151131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itle 1">
            <a:extLst>
              <a:ext uri="{FF2B5EF4-FFF2-40B4-BE49-F238E27FC236}">
                <a16:creationId xmlns:a16="http://schemas.microsoft.com/office/drawing/2014/main" id="{4E63C4C6-E45B-4620-8EB7-42011CFAB6B7}"/>
              </a:ext>
            </a:extLst>
          </p:cNvPr>
          <p:cNvSpPr txBox="1">
            <a:spLocks/>
          </p:cNvSpPr>
          <p:nvPr/>
        </p:nvSpPr>
        <p:spPr>
          <a:xfrm>
            <a:off x="152400" y="613134"/>
            <a:ext cx="4243616" cy="11370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t>Glass with IRR</a:t>
            </a:r>
          </a:p>
        </p:txBody>
      </p:sp>
      <p:sp>
        <p:nvSpPr>
          <p:cNvPr id="5" name="Text Placeholder 3">
            <a:extLst>
              <a:ext uri="{FF2B5EF4-FFF2-40B4-BE49-F238E27FC236}">
                <a16:creationId xmlns:a16="http://schemas.microsoft.com/office/drawing/2014/main" id="{CFAFF9FC-9363-42E5-A59F-FEBA0F515890}"/>
              </a:ext>
            </a:extLst>
          </p:cNvPr>
          <p:cNvSpPr txBox="1">
            <a:spLocks/>
          </p:cNvSpPr>
          <p:nvPr/>
        </p:nvSpPr>
        <p:spPr>
          <a:xfrm>
            <a:off x="629854" y="1436865"/>
            <a:ext cx="3766161" cy="2590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400" dirty="0"/>
              <a:t>Has a Total Heat gain of</a:t>
            </a:r>
          </a:p>
          <a:p>
            <a:pPr marL="0" indent="0">
              <a:buNone/>
            </a:pPr>
            <a:r>
              <a:rPr lang="en-US" sz="4400" dirty="0"/>
              <a:t>35 BTU or 15%</a:t>
            </a:r>
          </a:p>
          <a:p>
            <a:endParaRPr lang="en-US" dirty="0"/>
          </a:p>
        </p:txBody>
      </p:sp>
      <p:pic>
        <p:nvPicPr>
          <p:cNvPr id="6" name="Content Placeholder 6">
            <a:extLst>
              <a:ext uri="{FF2B5EF4-FFF2-40B4-BE49-F238E27FC236}">
                <a16:creationId xmlns:a16="http://schemas.microsoft.com/office/drawing/2014/main" id="{C2B3C5B9-9197-4B8C-B61E-FFA9F7EA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0065"/>
            <a:ext cx="4627558" cy="4313824"/>
          </a:xfrm>
          <a:prstGeom prst="rect">
            <a:avLst/>
          </a:prstGeom>
        </p:spPr>
      </p:pic>
      <p:sp>
        <p:nvSpPr>
          <p:cNvPr id="7" name="TextBox 6"/>
          <p:cNvSpPr txBox="1"/>
          <p:nvPr/>
        </p:nvSpPr>
        <p:spPr>
          <a:xfrm>
            <a:off x="457200" y="4745674"/>
            <a:ext cx="8534400" cy="1754326"/>
          </a:xfrm>
          <a:prstGeom prst="rect">
            <a:avLst/>
          </a:prstGeom>
          <a:noFill/>
        </p:spPr>
        <p:txBody>
          <a:bodyPr wrap="square" rtlCol="0">
            <a:spAutoFit/>
          </a:bodyPr>
          <a:lstStyle/>
          <a:p>
            <a:pPr marL="457200" indent="-457200">
              <a:buFont typeface="Arial" panose="020B0604020202020204" pitchFamily="34" charset="0"/>
              <a:buChar char="•"/>
            </a:pPr>
            <a:r>
              <a:rPr lang="en-US" sz="2400" dirty="0"/>
              <a:t>Affects are 60 % savings on the workload of the air conditioners</a:t>
            </a:r>
          </a:p>
          <a:p>
            <a:pPr marL="457200" indent="-457200">
              <a:buFont typeface="Arial" panose="020B0604020202020204" pitchFamily="34" charset="0"/>
              <a:buChar char="•"/>
            </a:pPr>
            <a:r>
              <a:rPr lang="en-US" sz="2400" dirty="0"/>
              <a:t>Reduction of transmitted radiant heat transfer into cab</a:t>
            </a:r>
            <a:endParaRPr lang="en-US" sz="2800" dirty="0"/>
          </a:p>
          <a:p>
            <a:pPr marL="457200" indent="-457200">
              <a:buFont typeface="Arial" panose="020B0604020202020204" pitchFamily="34" charset="0"/>
              <a:buChar char="•"/>
            </a:pPr>
            <a:r>
              <a:rPr lang="en-US" sz="2800" dirty="0"/>
              <a:t>Reduces operator fatigue, eye strain &amp; headaches</a:t>
            </a:r>
          </a:p>
          <a:p>
            <a:pPr marL="457200" indent="-457200">
              <a:buFont typeface="Arial" panose="020B0604020202020204" pitchFamily="34" charset="0"/>
              <a:buChar char="•"/>
            </a:pPr>
            <a:r>
              <a:rPr lang="en-US" sz="2800" dirty="0"/>
              <a:t>Decrease operator errors and increases safety</a:t>
            </a:r>
          </a:p>
        </p:txBody>
      </p:sp>
    </p:spTree>
    <p:extLst>
      <p:ext uri="{BB962C8B-B14F-4D97-AF65-F5344CB8AC3E}">
        <p14:creationId xmlns:p14="http://schemas.microsoft.com/office/powerpoint/2010/main" val="322840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Glass is not a solid</a:t>
            </a:r>
          </a:p>
        </p:txBody>
      </p:sp>
      <p:sp>
        <p:nvSpPr>
          <p:cNvPr id="3" name="Content Placeholder 2"/>
          <p:cNvSpPr>
            <a:spLocks noGrp="1"/>
          </p:cNvSpPr>
          <p:nvPr>
            <p:ph idx="1"/>
          </p:nvPr>
        </p:nvSpPr>
        <p:spPr>
          <a:xfrm>
            <a:off x="152400" y="2057400"/>
            <a:ext cx="8686800" cy="4525963"/>
          </a:xfrm>
        </p:spPr>
        <p:txBody>
          <a:bodyPr>
            <a:normAutofit/>
          </a:bodyPr>
          <a:lstStyle/>
          <a:p>
            <a:pPr marL="0" indent="0">
              <a:buNone/>
            </a:pPr>
            <a:r>
              <a:rPr lang="en-US" sz="2800" dirty="0"/>
              <a:t>Glass, however, is actually neither a solid  or nor a liquid —supercooled. </a:t>
            </a:r>
          </a:p>
          <a:p>
            <a:pPr marL="0" indent="0">
              <a:buNone/>
            </a:pPr>
            <a:r>
              <a:rPr lang="en-US" sz="2800" dirty="0"/>
              <a:t>It is an amorphous solid—a state somewhere between those two states of matter. And yet glass's liquid-like properties are not enough to explain the thicker-bottomed windows, because glass atoms move too slowly for changes to be visible.</a:t>
            </a:r>
          </a:p>
          <a:p>
            <a:pPr marL="0" indent="0">
              <a:buNone/>
            </a:pPr>
            <a:r>
              <a:rPr lang="en-US" sz="2800" dirty="0"/>
              <a:t>Glass Surface is in compression</a:t>
            </a:r>
          </a:p>
          <a:p>
            <a:pPr marL="0" indent="0">
              <a:buNone/>
            </a:pPr>
            <a:r>
              <a:rPr lang="en-US" sz="2800" dirty="0"/>
              <a:t> and interior is in tension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453" y="93784"/>
            <a:ext cx="3632547" cy="203981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8273"/>
          <a:stretch/>
        </p:blipFill>
        <p:spPr>
          <a:xfrm>
            <a:off x="5029200" y="5105400"/>
            <a:ext cx="3293319" cy="1295400"/>
          </a:xfrm>
          <a:prstGeom prst="rect">
            <a:avLst/>
          </a:prstGeom>
        </p:spPr>
      </p:pic>
    </p:spTree>
    <p:extLst>
      <p:ext uri="{BB962C8B-B14F-4D97-AF65-F5344CB8AC3E}">
        <p14:creationId xmlns:p14="http://schemas.microsoft.com/office/powerpoint/2010/main" val="73450290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13397</TotalTime>
  <Words>2645</Words>
  <Application>Microsoft Office PowerPoint</Application>
  <PresentationFormat>On-screen Show (4:3)</PresentationFormat>
  <Paragraphs>279</Paragraphs>
  <Slides>24</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Adobe Arabic</vt:lpstr>
      <vt:lpstr>Arial</vt:lpstr>
      <vt:lpstr>Arial  </vt:lpstr>
      <vt:lpstr>Arial Black</vt:lpstr>
      <vt:lpstr>Calibri</vt:lpstr>
      <vt:lpstr>Cambria Math</vt:lpstr>
      <vt:lpstr>Eras Demi ITC</vt:lpstr>
      <vt:lpstr>Impact</vt:lpstr>
      <vt:lpstr>Roboto</vt:lpstr>
      <vt:lpstr>Times New Roman</vt:lpstr>
      <vt:lpstr>Custom Design</vt:lpstr>
      <vt:lpstr>Office Theme</vt:lpstr>
      <vt:lpstr>PowerPoint Presentation</vt:lpstr>
      <vt:lpstr>HISTORY OF MACPHERSON &amp; COMPANY</vt:lpstr>
      <vt:lpstr>PowerPoint Presentation</vt:lpstr>
      <vt:lpstr>PowerPoint Presentation</vt:lpstr>
      <vt:lpstr>PowerPoint Presentation</vt:lpstr>
      <vt:lpstr>PowerPoint Presentation</vt:lpstr>
      <vt:lpstr>Glass without IRR</vt:lpstr>
      <vt:lpstr> </vt:lpstr>
      <vt:lpstr>Glass is not a solid</vt:lpstr>
      <vt:lpstr>PowerPoint Presentation</vt:lpstr>
      <vt:lpstr>Glass seen under Polarizer</vt:lpstr>
      <vt:lpstr>BREAKING GLASS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Trobaugh</dc:creator>
  <cp:lastModifiedBy>Jane MacPherson</cp:lastModifiedBy>
  <cp:revision>164</cp:revision>
  <cp:lastPrinted>2017-05-03T12:10:24Z</cp:lastPrinted>
  <dcterms:created xsi:type="dcterms:W3CDTF">2012-03-15T13:44:33Z</dcterms:created>
  <dcterms:modified xsi:type="dcterms:W3CDTF">2025-09-10T01:03:02Z</dcterms:modified>
</cp:coreProperties>
</file>