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56" r:id="rId2"/>
    <p:sldId id="257" r:id="rId3"/>
    <p:sldId id="269" r:id="rId4"/>
    <p:sldId id="273" r:id="rId5"/>
    <p:sldId id="258" r:id="rId6"/>
    <p:sldId id="267" r:id="rId7"/>
    <p:sldId id="266" r:id="rId8"/>
    <p:sldId id="260" r:id="rId9"/>
    <p:sldId id="261" r:id="rId10"/>
    <p:sldId id="259" r:id="rId11"/>
    <p:sldId id="263" r:id="rId12"/>
    <p:sldId id="271" r:id="rId13"/>
    <p:sldId id="264" r:id="rId14"/>
    <p:sldId id="268" r:id="rId15"/>
    <p:sldId id="270" r:id="rId16"/>
    <p:sldId id="272" r:id="rId17"/>
    <p:sldId id="265" r:id="rId18"/>
    <p:sldId id="26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p:scale>
          <a:sx n="114" d="100"/>
          <a:sy n="114" d="100"/>
        </p:scale>
        <p:origin x="1016"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0CEBF7-0638-3D43-854D-7FAC1DE13DF5}" type="datetimeFigureOut">
              <a:rPr lang="en-US" smtClean="0"/>
              <a:t>9/8/25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98F492-C449-D24F-A0D9-32CAC91DD0E5}" type="slidenum">
              <a:rPr lang="en-US" smtClean="0"/>
              <a:t>‹#›</a:t>
            </a:fld>
            <a:endParaRPr lang="en-US"/>
          </a:p>
        </p:txBody>
      </p:sp>
    </p:spTree>
    <p:extLst>
      <p:ext uri="{BB962C8B-B14F-4D97-AF65-F5344CB8AC3E}">
        <p14:creationId xmlns:p14="http://schemas.microsoft.com/office/powerpoint/2010/main" val="4216368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8F492-C449-D24F-A0D9-32CAC91DD0E5}" type="slidenum">
              <a:rPr lang="en-US" smtClean="0"/>
              <a:t>5</a:t>
            </a:fld>
            <a:endParaRPr lang="en-US"/>
          </a:p>
        </p:txBody>
      </p:sp>
    </p:spTree>
    <p:extLst>
      <p:ext uri="{BB962C8B-B14F-4D97-AF65-F5344CB8AC3E}">
        <p14:creationId xmlns:p14="http://schemas.microsoft.com/office/powerpoint/2010/main" val="345681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98F492-C449-D24F-A0D9-32CAC91DD0E5}" type="slidenum">
              <a:rPr lang="en-US" smtClean="0"/>
              <a:t>14</a:t>
            </a:fld>
            <a:endParaRPr lang="en-US"/>
          </a:p>
        </p:txBody>
      </p:sp>
    </p:spTree>
    <p:extLst>
      <p:ext uri="{BB962C8B-B14F-4D97-AF65-F5344CB8AC3E}">
        <p14:creationId xmlns:p14="http://schemas.microsoft.com/office/powerpoint/2010/main" val="1162946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96A4445-CABE-9948-B98A-98CD3240185B}" type="datetimeFigureOut">
              <a:rPr lang="en-US" smtClean="0"/>
              <a:t>9/8/25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17761737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A4445-CABE-9948-B98A-98CD3240185B}" type="datetimeFigureOut">
              <a:rPr lang="en-US" smtClean="0"/>
              <a:t>9/8/25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806643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A4445-CABE-9948-B98A-98CD3240185B}" type="datetimeFigureOut">
              <a:rPr lang="en-US" smtClean="0"/>
              <a:t>9/8/25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60398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96A4445-CABE-9948-B98A-98CD3240185B}" type="datetimeFigureOut">
              <a:rPr lang="en-US" smtClean="0"/>
              <a:t>9/8/25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3920566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shade val="82000"/>
                  </a:schemeClr>
                </a:solidFill>
              </a:defRPr>
            </a:lvl1pPr>
            <a:lvl2pPr marL="457200" indent="0">
              <a:buNone/>
              <a:defRPr sz="2000">
                <a:solidFill>
                  <a:schemeClr val="tx1">
                    <a:shade val="82000"/>
                  </a:schemeClr>
                </a:solidFill>
              </a:defRPr>
            </a:lvl2pPr>
            <a:lvl3pPr marL="914400" indent="0">
              <a:buNone/>
              <a:defRPr sz="1800">
                <a:solidFill>
                  <a:schemeClr val="tx1">
                    <a:shade val="82000"/>
                  </a:schemeClr>
                </a:solidFill>
              </a:defRPr>
            </a:lvl3pPr>
            <a:lvl4pPr marL="1371600" indent="0">
              <a:buNone/>
              <a:defRPr sz="1600">
                <a:solidFill>
                  <a:schemeClr val="tx1">
                    <a:shade val="82000"/>
                  </a:schemeClr>
                </a:solidFill>
              </a:defRPr>
            </a:lvl4pPr>
            <a:lvl5pPr marL="1828800" indent="0">
              <a:buNone/>
              <a:defRPr sz="1600">
                <a:solidFill>
                  <a:schemeClr val="tx1">
                    <a:shade val="82000"/>
                  </a:schemeClr>
                </a:solidFill>
              </a:defRPr>
            </a:lvl5pPr>
            <a:lvl6pPr marL="2286000" indent="0">
              <a:buNone/>
              <a:defRPr sz="1600">
                <a:solidFill>
                  <a:schemeClr val="tx1">
                    <a:shade val="82000"/>
                  </a:schemeClr>
                </a:solidFill>
              </a:defRPr>
            </a:lvl6pPr>
            <a:lvl7pPr marL="2743200" indent="0">
              <a:buNone/>
              <a:defRPr sz="1600">
                <a:solidFill>
                  <a:schemeClr val="tx1">
                    <a:shade val="82000"/>
                  </a:schemeClr>
                </a:solidFill>
              </a:defRPr>
            </a:lvl7pPr>
            <a:lvl8pPr marL="3200400" indent="0">
              <a:buNone/>
              <a:defRPr sz="1600">
                <a:solidFill>
                  <a:schemeClr val="tx1">
                    <a:shade val="82000"/>
                  </a:schemeClr>
                </a:solidFill>
              </a:defRPr>
            </a:lvl8pPr>
            <a:lvl9pPr marL="3657600" indent="0">
              <a:buNone/>
              <a:defRPr sz="1600">
                <a:solidFill>
                  <a:schemeClr val="tx1">
                    <a:shade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6A4445-CABE-9948-B98A-98CD3240185B}" type="datetimeFigureOut">
              <a:rPr lang="en-US" smtClean="0"/>
              <a:t>9/8/25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2465670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96A4445-CABE-9948-B98A-98CD3240185B}" type="datetimeFigureOut">
              <a:rPr lang="en-US" smtClean="0"/>
              <a:t>9/8/25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2383805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96A4445-CABE-9948-B98A-98CD3240185B}" type="datetimeFigureOut">
              <a:rPr lang="en-US" smtClean="0"/>
              <a:t>9/8/25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1694510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6A4445-CABE-9948-B98A-98CD3240185B}" type="datetimeFigureOut">
              <a:rPr lang="en-US" smtClean="0"/>
              <a:t>9/8/25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88911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A4445-CABE-9948-B98A-98CD3240185B}" type="datetimeFigureOut">
              <a:rPr lang="en-US" smtClean="0"/>
              <a:t>9/8/25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532257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6A4445-CABE-9948-B98A-98CD3240185B}" type="datetimeFigureOut">
              <a:rPr lang="en-US" smtClean="0"/>
              <a:t>9/8/25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4113579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96A4445-CABE-9948-B98A-98CD3240185B}" type="datetimeFigureOut">
              <a:rPr lang="en-US" smtClean="0"/>
              <a:t>9/8/25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7A0795-9882-AD40-8FC0-F4F724FF1D00}" type="slidenum">
              <a:rPr lang="en-US" smtClean="0"/>
              <a:t>‹#›</a:t>
            </a:fld>
            <a:endParaRPr lang="en-US"/>
          </a:p>
        </p:txBody>
      </p:sp>
    </p:spTree>
    <p:extLst>
      <p:ext uri="{BB962C8B-B14F-4D97-AF65-F5344CB8AC3E}">
        <p14:creationId xmlns:p14="http://schemas.microsoft.com/office/powerpoint/2010/main" val="819479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hade val="82000"/>
                  </a:schemeClr>
                </a:solidFill>
              </a:defRPr>
            </a:lvl1pPr>
          </a:lstStyle>
          <a:p>
            <a:fld id="{796A4445-CABE-9948-B98A-98CD3240185B}" type="datetimeFigureOut">
              <a:rPr lang="en-US" smtClean="0"/>
              <a:t>9/8/25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hade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hade val="82000"/>
                  </a:schemeClr>
                </a:solidFill>
              </a:defRPr>
            </a:lvl1pPr>
          </a:lstStyle>
          <a:p>
            <a:fld id="{9A7A0795-9882-AD40-8FC0-F4F724FF1D00}" type="slidenum">
              <a:rPr lang="en-US" smtClean="0"/>
              <a:t>‹#›</a:t>
            </a:fld>
            <a:endParaRPr lang="en-US"/>
          </a:p>
        </p:txBody>
      </p:sp>
    </p:spTree>
    <p:extLst>
      <p:ext uri="{BB962C8B-B14F-4D97-AF65-F5344CB8AC3E}">
        <p14:creationId xmlns:p14="http://schemas.microsoft.com/office/powerpoint/2010/main" val="339605956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9CEB6-26E0-9227-C422-B5A13E2EF94B}"/>
              </a:ext>
            </a:extLst>
          </p:cNvPr>
          <p:cNvSpPr>
            <a:spLocks noGrp="1"/>
          </p:cNvSpPr>
          <p:nvPr>
            <p:ph type="ctrTitle"/>
          </p:nvPr>
        </p:nvSpPr>
        <p:spPr/>
        <p:txBody>
          <a:bodyPr>
            <a:normAutofit fontScale="90000"/>
          </a:bodyPr>
          <a:lstStyle/>
          <a:p>
            <a:r>
              <a:rPr lang="en-US" dirty="0"/>
              <a:t>EAF Slag Grade Stabilization Structures (Check dams) for Stormwater Management</a:t>
            </a:r>
          </a:p>
        </p:txBody>
      </p:sp>
      <p:sp>
        <p:nvSpPr>
          <p:cNvPr id="3" name="Subtitle 2">
            <a:extLst>
              <a:ext uri="{FF2B5EF4-FFF2-40B4-BE49-F238E27FC236}">
                <a16:creationId xmlns:a16="http://schemas.microsoft.com/office/drawing/2014/main" id="{696AE8FB-0013-EF8F-D5ED-CDFDD7B862B4}"/>
              </a:ext>
            </a:extLst>
          </p:cNvPr>
          <p:cNvSpPr>
            <a:spLocks noGrp="1"/>
          </p:cNvSpPr>
          <p:nvPr>
            <p:ph type="subTitle" idx="1"/>
          </p:nvPr>
        </p:nvSpPr>
        <p:spPr/>
        <p:txBody>
          <a:bodyPr>
            <a:normAutofit lnSpcReduction="10000"/>
          </a:bodyPr>
          <a:lstStyle/>
          <a:p>
            <a:r>
              <a:rPr lang="en-US" dirty="0"/>
              <a:t>Timothy J. Schauwecker</a:t>
            </a:r>
          </a:p>
          <a:p>
            <a:r>
              <a:rPr lang="en-US" dirty="0"/>
              <a:t>Dept of Landscape Architecture and Environmental Design</a:t>
            </a:r>
          </a:p>
          <a:p>
            <a:endParaRPr lang="en-US" dirty="0"/>
          </a:p>
          <a:p>
            <a:r>
              <a:rPr lang="en-US" dirty="0"/>
              <a:t>Funding for this project: </a:t>
            </a:r>
          </a:p>
        </p:txBody>
      </p:sp>
      <p:pic>
        <p:nvPicPr>
          <p:cNvPr id="1026" name="Picture 2">
            <a:extLst>
              <a:ext uri="{FF2B5EF4-FFF2-40B4-BE49-F238E27FC236}">
                <a16:creationId xmlns:a16="http://schemas.microsoft.com/office/drawing/2014/main" id="{8EC61175-812C-7264-DF08-5402BF1676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89" y="5515272"/>
            <a:ext cx="5511800" cy="6558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0298B4F-0DD4-DF8F-9535-CBD28810609B}"/>
              </a:ext>
            </a:extLst>
          </p:cNvPr>
          <p:cNvSpPr txBox="1"/>
          <p:nvPr/>
        </p:nvSpPr>
        <p:spPr>
          <a:xfrm>
            <a:off x="0" y="6396335"/>
            <a:ext cx="12382500" cy="461665"/>
          </a:xfrm>
          <a:prstGeom prst="rect">
            <a:avLst/>
          </a:prstGeom>
          <a:noFill/>
        </p:spPr>
        <p:txBody>
          <a:bodyPr wrap="square">
            <a:spAutoFit/>
          </a:bodyPr>
          <a:lstStyle/>
          <a:p>
            <a:r>
              <a:rPr lang="en-US" sz="1200" b="0" i="0" u="none" strike="noStrike" dirty="0">
                <a:effectLst/>
                <a:latin typeface="Google Sans"/>
              </a:rPr>
              <a:t>This material is based upon work supported by the Natural Resources Conservation Service, U.S. Department of Agriculture, under award number NR213A750013G019. Any opinions, findings, conclusions, or recommendations expressed in this publication are those of the author(s) and do not necessarily reflect the views of the U.S. Department of Agriculture."</a:t>
            </a:r>
            <a:endParaRPr lang="en-US" sz="1200" dirty="0"/>
          </a:p>
        </p:txBody>
      </p:sp>
      <p:pic>
        <p:nvPicPr>
          <p:cNvPr id="1028" name="Picture 4" descr="Landscape Architecture | Mississippi State University | Home">
            <a:extLst>
              <a:ext uri="{FF2B5EF4-FFF2-40B4-BE49-F238E27FC236}">
                <a16:creationId xmlns:a16="http://schemas.microsoft.com/office/drawing/2014/main" id="{30D417EF-AB3E-32CF-0823-CFFA642E6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5353" y="5604473"/>
            <a:ext cx="3831957" cy="5343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w. C. Levy Co. | LinkedIn">
            <a:extLst>
              <a:ext uri="{FF2B5EF4-FFF2-40B4-BE49-F238E27FC236}">
                <a16:creationId xmlns:a16="http://schemas.microsoft.com/office/drawing/2014/main" id="{447D987B-1090-6023-2D5A-7EDAE21520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50500" y="4911617"/>
            <a:ext cx="1385711" cy="1385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73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34AD5-20A6-4DCC-6814-2688AF6AD24D}"/>
              </a:ext>
            </a:extLst>
          </p:cNvPr>
          <p:cNvSpPr>
            <a:spLocks noGrp="1"/>
          </p:cNvSpPr>
          <p:nvPr>
            <p:ph type="title"/>
          </p:nvPr>
        </p:nvSpPr>
        <p:spPr/>
        <p:txBody>
          <a:bodyPr/>
          <a:lstStyle/>
          <a:p>
            <a:pPr algn="ctr"/>
            <a:r>
              <a:rPr lang="en-US" dirty="0"/>
              <a:t>2 Treatments: Check Dam only and Check Dam + Engineered Biochar</a:t>
            </a:r>
          </a:p>
        </p:txBody>
      </p:sp>
      <p:pic>
        <p:nvPicPr>
          <p:cNvPr id="4" name="Content Placeholder 3">
            <a:extLst>
              <a:ext uri="{FF2B5EF4-FFF2-40B4-BE49-F238E27FC236}">
                <a16:creationId xmlns:a16="http://schemas.microsoft.com/office/drawing/2014/main" id="{B366A212-659C-EFD0-297C-D2414EB5191A}"/>
              </a:ext>
            </a:extLst>
          </p:cNvPr>
          <p:cNvPicPr>
            <a:picLocks noGrp="1" noChangeAspect="1"/>
          </p:cNvPicPr>
          <p:nvPr>
            <p:ph idx="1"/>
          </p:nvPr>
        </p:nvPicPr>
        <p:blipFill>
          <a:blip r:embed="rId2"/>
          <a:stretch>
            <a:fillRect/>
          </a:stretch>
        </p:blipFill>
        <p:spPr>
          <a:xfrm>
            <a:off x="139007" y="1970357"/>
            <a:ext cx="5720754" cy="4452064"/>
          </a:xfrm>
          <a:prstGeom prst="rect">
            <a:avLst/>
          </a:prstGeom>
        </p:spPr>
      </p:pic>
      <p:pic>
        <p:nvPicPr>
          <p:cNvPr id="5" name="Picture 4">
            <a:extLst>
              <a:ext uri="{FF2B5EF4-FFF2-40B4-BE49-F238E27FC236}">
                <a16:creationId xmlns:a16="http://schemas.microsoft.com/office/drawing/2014/main" id="{579C230B-CEA0-02CC-F950-11C403FE5059}"/>
              </a:ext>
            </a:extLst>
          </p:cNvPr>
          <p:cNvPicPr>
            <a:picLocks noChangeAspect="1"/>
          </p:cNvPicPr>
          <p:nvPr/>
        </p:nvPicPr>
        <p:blipFill>
          <a:blip r:embed="rId3"/>
          <a:stretch>
            <a:fillRect/>
          </a:stretch>
        </p:blipFill>
        <p:spPr>
          <a:xfrm>
            <a:off x="6124041" y="1970357"/>
            <a:ext cx="5928952" cy="4452064"/>
          </a:xfrm>
          <a:prstGeom prst="rect">
            <a:avLst/>
          </a:prstGeom>
        </p:spPr>
      </p:pic>
    </p:spTree>
    <p:extLst>
      <p:ext uri="{BB962C8B-B14F-4D97-AF65-F5344CB8AC3E}">
        <p14:creationId xmlns:p14="http://schemas.microsoft.com/office/powerpoint/2010/main" val="33249014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3FF3F57-9604-30A7-BC28-38A3B005A200}"/>
              </a:ext>
            </a:extLst>
          </p:cNvPr>
          <p:cNvPicPr>
            <a:picLocks noGrp="1" noChangeAspect="1"/>
          </p:cNvPicPr>
          <p:nvPr>
            <p:ph idx="1"/>
          </p:nvPr>
        </p:nvPicPr>
        <p:blipFill>
          <a:blip r:embed="rId2"/>
          <a:stretch>
            <a:fillRect/>
          </a:stretch>
        </p:blipFill>
        <p:spPr>
          <a:xfrm>
            <a:off x="484281" y="280202"/>
            <a:ext cx="11223437" cy="6297595"/>
          </a:xfrm>
          <a:prstGeom prst="rect">
            <a:avLst/>
          </a:prstGeom>
        </p:spPr>
      </p:pic>
    </p:spTree>
    <p:extLst>
      <p:ext uri="{BB962C8B-B14F-4D97-AF65-F5344CB8AC3E}">
        <p14:creationId xmlns:p14="http://schemas.microsoft.com/office/powerpoint/2010/main" val="723113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47386-F2CC-482A-D440-0A086EDB46AA}"/>
              </a:ext>
            </a:extLst>
          </p:cNvPr>
          <p:cNvSpPr>
            <a:spLocks noGrp="1"/>
          </p:cNvSpPr>
          <p:nvPr>
            <p:ph type="title"/>
          </p:nvPr>
        </p:nvSpPr>
        <p:spPr>
          <a:xfrm>
            <a:off x="838200" y="365125"/>
            <a:ext cx="10769600" cy="1325563"/>
          </a:xfrm>
        </p:spPr>
        <p:txBody>
          <a:bodyPr/>
          <a:lstStyle/>
          <a:p>
            <a:r>
              <a:rPr lang="en-US" dirty="0"/>
              <a:t>Results: Efficacy and Cost of Slag Check Dams</a:t>
            </a:r>
          </a:p>
        </p:txBody>
      </p:sp>
      <p:sp>
        <p:nvSpPr>
          <p:cNvPr id="3" name="Content Placeholder 2">
            <a:extLst>
              <a:ext uri="{FF2B5EF4-FFF2-40B4-BE49-F238E27FC236}">
                <a16:creationId xmlns:a16="http://schemas.microsoft.com/office/drawing/2014/main" id="{94EC713F-A444-95B0-EACD-B51FD50A244F}"/>
              </a:ext>
            </a:extLst>
          </p:cNvPr>
          <p:cNvSpPr>
            <a:spLocks noGrp="1"/>
          </p:cNvSpPr>
          <p:nvPr>
            <p:ph idx="1"/>
          </p:nvPr>
        </p:nvSpPr>
        <p:spPr/>
        <p:txBody>
          <a:bodyPr/>
          <a:lstStyle/>
          <a:p>
            <a:r>
              <a:rPr lang="en-US" dirty="0"/>
              <a:t>Check dams installed using loader/backhoe and mini-excavator</a:t>
            </a:r>
          </a:p>
          <a:p>
            <a:r>
              <a:rPr lang="en-US" dirty="0"/>
              <a:t>Final placement by hand to “shape” the final installation</a:t>
            </a:r>
          </a:p>
          <a:p>
            <a:r>
              <a:rPr lang="en-US" dirty="0"/>
              <a:t>All 12 4” EAF Slag Grade Stabilization Structures (check dams) remained stable throughout the project</a:t>
            </a:r>
          </a:p>
          <a:p>
            <a:pPr lvl="1"/>
            <a:r>
              <a:rPr lang="en-US" dirty="0"/>
              <a:t>Check dams worked well to hold in the biochar materials and set up plant growth</a:t>
            </a:r>
          </a:p>
          <a:p>
            <a:pPr lvl="1"/>
            <a:r>
              <a:rPr lang="en-US" dirty="0"/>
              <a:t>Deposition occurred upstream of every check dam-only treatment (final measurements in progress)</a:t>
            </a:r>
          </a:p>
          <a:p>
            <a:r>
              <a:rPr lang="en-US" dirty="0"/>
              <a:t>Contractor cost per check dam around $150</a:t>
            </a:r>
          </a:p>
          <a:p>
            <a:endParaRPr lang="en-US" dirty="0"/>
          </a:p>
        </p:txBody>
      </p:sp>
    </p:spTree>
    <p:extLst>
      <p:ext uri="{BB962C8B-B14F-4D97-AF65-F5344CB8AC3E}">
        <p14:creationId xmlns:p14="http://schemas.microsoft.com/office/powerpoint/2010/main" val="1601354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A54B-E2B5-9FA9-408D-C66566D46FBE}"/>
              </a:ext>
            </a:extLst>
          </p:cNvPr>
          <p:cNvSpPr>
            <a:spLocks noGrp="1"/>
          </p:cNvSpPr>
          <p:nvPr>
            <p:ph type="title"/>
          </p:nvPr>
        </p:nvSpPr>
        <p:spPr/>
        <p:txBody>
          <a:bodyPr/>
          <a:lstStyle/>
          <a:p>
            <a:r>
              <a:rPr lang="en-US" dirty="0"/>
              <a:t>Results: Total Suspended Solids</a:t>
            </a:r>
          </a:p>
        </p:txBody>
      </p:sp>
      <p:pic>
        <p:nvPicPr>
          <p:cNvPr id="4" name="Content Placeholder 3" descr="A graph of different sizes and colors&#10;&#10;AI-generated content may be incorrect.">
            <a:extLst>
              <a:ext uri="{FF2B5EF4-FFF2-40B4-BE49-F238E27FC236}">
                <a16:creationId xmlns:a16="http://schemas.microsoft.com/office/drawing/2014/main" id="{39B18862-6152-0781-C8F7-22370879ECA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2019299" y="1594197"/>
            <a:ext cx="8527705" cy="5035203"/>
          </a:xfrm>
          <a:prstGeom prst="rect">
            <a:avLst/>
          </a:prstGeom>
          <a:noFill/>
        </p:spPr>
      </p:pic>
    </p:spTree>
    <p:extLst>
      <p:ext uri="{BB962C8B-B14F-4D97-AF65-F5344CB8AC3E}">
        <p14:creationId xmlns:p14="http://schemas.microsoft.com/office/powerpoint/2010/main" val="41390416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1C3B-24BA-1FAA-2148-77DD6318F2B1}"/>
              </a:ext>
            </a:extLst>
          </p:cNvPr>
          <p:cNvSpPr>
            <a:spLocks noGrp="1"/>
          </p:cNvSpPr>
          <p:nvPr>
            <p:ph type="title"/>
          </p:nvPr>
        </p:nvSpPr>
        <p:spPr/>
        <p:txBody>
          <a:bodyPr/>
          <a:lstStyle/>
          <a:p>
            <a:r>
              <a:rPr lang="en-US" dirty="0"/>
              <a:t>Results: Total Suspended Solids</a:t>
            </a:r>
          </a:p>
        </p:txBody>
      </p:sp>
      <p:pic>
        <p:nvPicPr>
          <p:cNvPr id="4" name="Content Placeholder 3" descr="A graph of a graph with black and white text&#10;&#10;AI-generated content may be incorrect.">
            <a:extLst>
              <a:ext uri="{FF2B5EF4-FFF2-40B4-BE49-F238E27FC236}">
                <a16:creationId xmlns:a16="http://schemas.microsoft.com/office/drawing/2014/main" id="{57D93D8C-697F-7709-9259-2A9D1D3233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1879600" y="1511711"/>
            <a:ext cx="8826500" cy="5211627"/>
          </a:xfrm>
          <a:prstGeom prst="rect">
            <a:avLst/>
          </a:prstGeom>
          <a:noFill/>
        </p:spPr>
      </p:pic>
    </p:spTree>
    <p:extLst>
      <p:ext uri="{BB962C8B-B14F-4D97-AF65-F5344CB8AC3E}">
        <p14:creationId xmlns:p14="http://schemas.microsoft.com/office/powerpoint/2010/main" val="12222799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5898-3355-056F-FB15-A962EC26507A}"/>
              </a:ext>
            </a:extLst>
          </p:cNvPr>
          <p:cNvSpPr>
            <a:spLocks noGrp="1"/>
          </p:cNvSpPr>
          <p:nvPr>
            <p:ph type="title"/>
          </p:nvPr>
        </p:nvSpPr>
        <p:spPr/>
        <p:txBody>
          <a:bodyPr/>
          <a:lstStyle/>
          <a:p>
            <a:r>
              <a:rPr lang="en-US" dirty="0"/>
              <a:t>Results: Total Phosphorus</a:t>
            </a:r>
          </a:p>
        </p:txBody>
      </p:sp>
      <p:pic>
        <p:nvPicPr>
          <p:cNvPr id="4" name="Content Placeholder 3" descr="A diagram of a graph&#10;&#10;AI-generated content may be incorrect.">
            <a:extLst>
              <a:ext uri="{FF2B5EF4-FFF2-40B4-BE49-F238E27FC236}">
                <a16:creationId xmlns:a16="http://schemas.microsoft.com/office/drawing/2014/main" id="{AA8150EE-B8E2-0306-A159-54CB2FC95F3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628"/>
          <a:stretch/>
        </p:blipFill>
        <p:spPr bwMode="auto">
          <a:xfrm>
            <a:off x="1562100" y="1503855"/>
            <a:ext cx="9296400" cy="52330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22638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6A743-4DB7-8412-E2BE-59DA0D21A1AF}"/>
              </a:ext>
            </a:extLst>
          </p:cNvPr>
          <p:cNvSpPr>
            <a:spLocks noGrp="1"/>
          </p:cNvSpPr>
          <p:nvPr>
            <p:ph type="title"/>
          </p:nvPr>
        </p:nvSpPr>
        <p:spPr/>
        <p:txBody>
          <a:bodyPr/>
          <a:lstStyle/>
          <a:p>
            <a:r>
              <a:rPr lang="en-US" dirty="0"/>
              <a:t>Results: Total Phosphorus</a:t>
            </a:r>
          </a:p>
        </p:txBody>
      </p:sp>
      <p:pic>
        <p:nvPicPr>
          <p:cNvPr id="4" name="Content Placeholder 3" descr="A graph of different colored lines and dots&#10;&#10;AI-generated content may be incorrect.">
            <a:extLst>
              <a:ext uri="{FF2B5EF4-FFF2-40B4-BE49-F238E27FC236}">
                <a16:creationId xmlns:a16="http://schemas.microsoft.com/office/drawing/2014/main" id="{9218D72E-7E2C-F9DF-22B5-6E2D9175214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622"/>
          <a:stretch/>
        </p:blipFill>
        <p:spPr bwMode="auto">
          <a:xfrm>
            <a:off x="1447275" y="1384300"/>
            <a:ext cx="9384868" cy="528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76024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C0F38F-0961-F911-7918-78DFE2B89A79}"/>
              </a:ext>
            </a:extLst>
          </p:cNvPr>
          <p:cNvPicPr>
            <a:picLocks noChangeAspect="1"/>
          </p:cNvPicPr>
          <p:nvPr/>
        </p:nvPicPr>
        <p:blipFill>
          <a:blip r:embed="rId2"/>
          <a:stretch>
            <a:fillRect/>
          </a:stretch>
        </p:blipFill>
        <p:spPr>
          <a:xfrm>
            <a:off x="1279335" y="1163440"/>
            <a:ext cx="4130866" cy="5345826"/>
          </a:xfrm>
          <a:prstGeom prst="rect">
            <a:avLst/>
          </a:prstGeom>
          <a:solidFill>
            <a:schemeClr val="tx1"/>
          </a:solidFill>
        </p:spPr>
      </p:pic>
      <p:sp>
        <p:nvSpPr>
          <p:cNvPr id="7" name="TextBox 6">
            <a:extLst>
              <a:ext uri="{FF2B5EF4-FFF2-40B4-BE49-F238E27FC236}">
                <a16:creationId xmlns:a16="http://schemas.microsoft.com/office/drawing/2014/main" id="{6A189145-C85F-B915-B1C6-FE8608232FB5}"/>
              </a:ext>
            </a:extLst>
          </p:cNvPr>
          <p:cNvSpPr txBox="1"/>
          <p:nvPr/>
        </p:nvSpPr>
        <p:spPr>
          <a:xfrm>
            <a:off x="5850564" y="1670238"/>
            <a:ext cx="6201735" cy="3693319"/>
          </a:xfrm>
          <a:prstGeom prst="rect">
            <a:avLst/>
          </a:prstGeom>
          <a:noFill/>
        </p:spPr>
        <p:txBody>
          <a:bodyPr wrap="square">
            <a:spAutoFit/>
          </a:bodyPr>
          <a:lstStyle/>
          <a:p>
            <a:pPr marL="0" marR="0" algn="l">
              <a:spcBef>
                <a:spcPts val="0"/>
              </a:spcBef>
              <a:spcAft>
                <a:spcPts val="0"/>
              </a:spcAft>
            </a:pPr>
            <a:r>
              <a:rPr lang="en-US" sz="1800" b="0" i="0" u="none" strike="noStrike" dirty="0">
                <a:effectLst/>
                <a:latin typeface="Calibri" panose="020F0502020204030204" pitchFamily="34" charset="0"/>
              </a:rPr>
              <a:t>From a former student worker:</a:t>
            </a:r>
          </a:p>
          <a:p>
            <a:pPr marL="0" marR="0" algn="l">
              <a:spcBef>
                <a:spcPts val="0"/>
              </a:spcBef>
              <a:spcAft>
                <a:spcPts val="0"/>
              </a:spcAft>
            </a:pPr>
            <a:endParaRPr lang="en-US" dirty="0">
              <a:latin typeface="Calibri" panose="020F0502020204030204" pitchFamily="34" charset="0"/>
            </a:endParaRPr>
          </a:p>
          <a:p>
            <a:pPr marL="0" marR="0" algn="l">
              <a:spcBef>
                <a:spcPts val="0"/>
              </a:spcBef>
              <a:spcAft>
                <a:spcPts val="0"/>
              </a:spcAft>
            </a:pPr>
            <a:r>
              <a:rPr lang="en-US" sz="1800" b="0" i="0" u="none" strike="noStrike" dirty="0">
                <a:effectLst/>
                <a:latin typeface="Calibri" panose="020F0502020204030204" pitchFamily="34" charset="0"/>
              </a:rPr>
              <a:t>“I took </a:t>
            </a:r>
            <a:r>
              <a:rPr lang="en-US" dirty="0">
                <a:latin typeface="Calibri" panose="020F0502020204030204" pitchFamily="34" charset="0"/>
              </a:rPr>
              <a:t>a…</a:t>
            </a:r>
            <a:r>
              <a:rPr lang="en-US" sz="1800" b="0" i="0" u="none" strike="noStrike" dirty="0">
                <a:effectLst/>
                <a:latin typeface="Calibri" panose="020F0502020204030204" pitchFamily="34" charset="0"/>
              </a:rPr>
              <a:t> course of yours in Fall 2020 and also briefly worked as a student worker of yours that December. I spent that time planting about ~100 or so trees along a stream buffer in one of the school’s cattle pastures southeast of the campus.</a:t>
            </a:r>
            <a:endParaRPr lang="en-US" sz="1400" b="0" i="0" u="none" strike="noStrike" dirty="0">
              <a:effectLst/>
              <a:latin typeface="Calibri" panose="020F0502020204030204" pitchFamily="34" charset="0"/>
            </a:endParaRPr>
          </a:p>
          <a:p>
            <a:pPr marL="0" marR="0" algn="l">
              <a:spcBef>
                <a:spcPts val="0"/>
              </a:spcBef>
              <a:spcAft>
                <a:spcPts val="0"/>
              </a:spcAft>
            </a:pPr>
            <a:r>
              <a:rPr lang="en-US" sz="1800" b="0" i="0" u="none" strike="noStrike" dirty="0">
                <a:effectLst/>
                <a:latin typeface="Calibri" panose="020F0502020204030204" pitchFamily="34" charset="0"/>
              </a:rPr>
              <a:t> </a:t>
            </a:r>
            <a:endParaRPr lang="en-US" sz="1400" b="0" i="0" u="none" strike="noStrike" dirty="0">
              <a:effectLst/>
              <a:latin typeface="Calibri" panose="020F0502020204030204" pitchFamily="34" charset="0"/>
            </a:endParaRPr>
          </a:p>
          <a:p>
            <a:pPr marL="0" marR="0" algn="l">
              <a:spcBef>
                <a:spcPts val="0"/>
              </a:spcBef>
              <a:spcAft>
                <a:spcPts val="0"/>
              </a:spcAft>
            </a:pPr>
            <a:r>
              <a:rPr lang="en-US" sz="1800" b="0" i="0" u="none" strike="noStrike" dirty="0">
                <a:effectLst/>
                <a:latin typeface="Calibri" panose="020F0502020204030204" pitchFamily="34" charset="0"/>
              </a:rPr>
              <a:t>I’ve since moved on to working for the USDA, Natural Resource Conservation Service in Virginia but my student work with you </a:t>
            </a:r>
            <a:r>
              <a:rPr lang="en-US" sz="1800" b="0" i="0" u="none" strike="noStrike" dirty="0">
                <a:solidFill>
                  <a:schemeClr val="accent2"/>
                </a:solidFill>
                <a:effectLst/>
                <a:latin typeface="Calibri" panose="020F0502020204030204" pitchFamily="34" charset="0"/>
              </a:rPr>
              <a:t>instilled in me an interest in riparian buffers. My supervisor has graciously recognized my interest and has made me the field office’s point person for a buffer program my agency offers</a:t>
            </a:r>
            <a:r>
              <a:rPr lang="en-US" sz="1800" b="0" i="0" u="none" strike="noStrike" dirty="0">
                <a:effectLst/>
                <a:latin typeface="Calibri" panose="020F0502020204030204" pitchFamily="34" charset="0"/>
              </a:rPr>
              <a:t>. I really appreciate your course and for offering that student job. ”</a:t>
            </a:r>
            <a:endParaRPr lang="en-US" sz="1400" b="0" i="0" u="none" strike="noStrike" dirty="0">
              <a:effectLst/>
              <a:latin typeface="Calibri" panose="020F0502020204030204" pitchFamily="34" charset="0"/>
            </a:endParaRPr>
          </a:p>
        </p:txBody>
      </p:sp>
      <p:sp>
        <p:nvSpPr>
          <p:cNvPr id="9" name="TextBox 8">
            <a:extLst>
              <a:ext uri="{FF2B5EF4-FFF2-40B4-BE49-F238E27FC236}">
                <a16:creationId xmlns:a16="http://schemas.microsoft.com/office/drawing/2014/main" id="{73F02715-A805-E435-EA58-9623A163E90C}"/>
              </a:ext>
            </a:extLst>
          </p:cNvPr>
          <p:cNvSpPr txBox="1"/>
          <p:nvPr/>
        </p:nvSpPr>
        <p:spPr>
          <a:xfrm>
            <a:off x="1169268" y="348734"/>
            <a:ext cx="6096000" cy="707886"/>
          </a:xfrm>
          <a:prstGeom prst="rect">
            <a:avLst/>
          </a:prstGeom>
          <a:noFill/>
        </p:spPr>
        <p:txBody>
          <a:bodyPr wrap="square">
            <a:spAutoFit/>
          </a:bodyPr>
          <a:lstStyle/>
          <a:p>
            <a:r>
              <a:rPr lang="en-US" sz="4000" dirty="0">
                <a:effectLst/>
                <a:latin typeface="Times" pitchFamily="2" charset="0"/>
              </a:rPr>
              <a:t>Transfer of Information</a:t>
            </a:r>
            <a:endParaRPr lang="en-US" sz="4000" dirty="0"/>
          </a:p>
        </p:txBody>
      </p:sp>
    </p:spTree>
    <p:extLst>
      <p:ext uri="{BB962C8B-B14F-4D97-AF65-F5344CB8AC3E}">
        <p14:creationId xmlns:p14="http://schemas.microsoft.com/office/powerpoint/2010/main" val="7827803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B7210B-201A-03FC-24E9-178BE2C9EC7D}"/>
              </a:ext>
            </a:extLst>
          </p:cNvPr>
          <p:cNvSpPr>
            <a:spLocks noGrp="1"/>
          </p:cNvSpPr>
          <p:nvPr>
            <p:ph type="title"/>
          </p:nvPr>
        </p:nvSpPr>
        <p:spPr/>
        <p:txBody>
          <a:bodyPr/>
          <a:lstStyle/>
          <a:p>
            <a:r>
              <a:rPr lang="en-US" dirty="0"/>
              <a:t> Conclusions and Considerations</a:t>
            </a:r>
          </a:p>
        </p:txBody>
      </p:sp>
      <p:sp>
        <p:nvSpPr>
          <p:cNvPr id="3" name="Content Placeholder 2">
            <a:extLst>
              <a:ext uri="{FF2B5EF4-FFF2-40B4-BE49-F238E27FC236}">
                <a16:creationId xmlns:a16="http://schemas.microsoft.com/office/drawing/2014/main" id="{392ED972-269C-914B-746C-3F4EA4FB698D}"/>
              </a:ext>
            </a:extLst>
          </p:cNvPr>
          <p:cNvSpPr>
            <a:spLocks noGrp="1"/>
          </p:cNvSpPr>
          <p:nvPr>
            <p:ph idx="1"/>
          </p:nvPr>
        </p:nvSpPr>
        <p:spPr>
          <a:xfrm>
            <a:off x="838200" y="1690688"/>
            <a:ext cx="11118850" cy="5014912"/>
          </a:xfrm>
        </p:spPr>
        <p:txBody>
          <a:bodyPr>
            <a:normAutofit/>
          </a:bodyPr>
          <a:lstStyle/>
          <a:p>
            <a:r>
              <a:rPr lang="en-US" dirty="0"/>
              <a:t>Slag check dams (4” material) performed similarly to what would be expected of rip-rap</a:t>
            </a:r>
          </a:p>
          <a:p>
            <a:pPr lvl="1"/>
            <a:r>
              <a:rPr lang="en-US" dirty="0"/>
              <a:t>Stable in gullies for all rainfall events</a:t>
            </a:r>
          </a:p>
          <a:p>
            <a:pPr lvl="1"/>
            <a:r>
              <a:rPr lang="en-US" dirty="0"/>
              <a:t>Held backfill materials in place</a:t>
            </a:r>
          </a:p>
          <a:p>
            <a:r>
              <a:rPr lang="en-US" dirty="0"/>
              <a:t>Monitoring of runoff events (for this type of research) is critical	</a:t>
            </a:r>
          </a:p>
          <a:p>
            <a:pPr lvl="1"/>
            <a:r>
              <a:rPr lang="en-US" dirty="0"/>
              <a:t>Future studies will incorporate continuous event sampling</a:t>
            </a:r>
          </a:p>
          <a:p>
            <a:pPr lvl="1"/>
            <a:r>
              <a:rPr lang="en-US" dirty="0"/>
              <a:t>First-flush sampling left us with doubts about whether our monitoring protocol addressed our research questions</a:t>
            </a:r>
          </a:p>
          <a:p>
            <a:r>
              <a:rPr lang="en-US" dirty="0"/>
              <a:t>Future studies will test smaller grades of slag in combination with the 4” material</a:t>
            </a:r>
          </a:p>
        </p:txBody>
      </p:sp>
    </p:spTree>
    <p:extLst>
      <p:ext uri="{BB962C8B-B14F-4D97-AF65-F5344CB8AC3E}">
        <p14:creationId xmlns:p14="http://schemas.microsoft.com/office/powerpoint/2010/main" val="1842395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3CD0EC-1FDD-D35F-5A0D-7FF2558A359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dirty="0"/>
              <a:t>Grade Stabilization Structures: USDA-NRCS Conservation Practice Standard 410 (2020)</a:t>
            </a:r>
          </a:p>
        </p:txBody>
      </p:sp>
      <p:sp>
        <p:nvSpPr>
          <p:cNvPr id="1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C379AB2-2B35-04EA-1C21-2B26715E941D}"/>
              </a:ext>
            </a:extLst>
          </p:cNvPr>
          <p:cNvSpPr txBox="1"/>
          <p:nvPr/>
        </p:nvSpPr>
        <p:spPr>
          <a:xfrm>
            <a:off x="640080" y="2872899"/>
            <a:ext cx="4670097" cy="3320668"/>
          </a:xfrm>
          <a:prstGeom prst="rect">
            <a:avLst/>
          </a:prstGeom>
        </p:spPr>
        <p:txBody>
          <a:bodyPr vert="horz" lIns="91440" tIns="45720" rIns="91440" bIns="45720" rtlCol="0">
            <a:normAutofit/>
          </a:bodyPr>
          <a:lstStyle/>
          <a:p>
            <a:pPr defTabSz="914400">
              <a:lnSpc>
                <a:spcPct val="90000"/>
              </a:lnSpc>
            </a:pPr>
            <a:r>
              <a:rPr lang="en-US" sz="1400" b="1" dirty="0">
                <a:effectLst/>
              </a:rPr>
              <a:t>DEFINITION</a:t>
            </a:r>
            <a:r>
              <a:rPr lang="en-US" sz="1400" b="1" dirty="0"/>
              <a:t>  </a:t>
            </a:r>
          </a:p>
          <a:p>
            <a:pPr defTabSz="914400">
              <a:lnSpc>
                <a:spcPct val="90000"/>
              </a:lnSpc>
            </a:pPr>
            <a:r>
              <a:rPr lang="en-US" sz="1400" dirty="0">
                <a:effectLst/>
              </a:rPr>
              <a:t>A structure used to control the grade in natural or constructed channels. </a:t>
            </a:r>
          </a:p>
          <a:p>
            <a:pPr indent="-228600" defTabSz="914400">
              <a:lnSpc>
                <a:spcPct val="90000"/>
              </a:lnSpc>
              <a:buFont typeface="Arial" panose="020B0604020202020204" pitchFamily="34" charset="0"/>
              <a:buChar char="•"/>
            </a:pPr>
            <a:endParaRPr lang="en-US" sz="1400" b="1" dirty="0">
              <a:effectLst/>
            </a:endParaRPr>
          </a:p>
          <a:p>
            <a:pPr indent="-228600" defTabSz="914400">
              <a:lnSpc>
                <a:spcPct val="90000"/>
              </a:lnSpc>
              <a:buFont typeface="Arial" panose="020B0604020202020204" pitchFamily="34" charset="0"/>
              <a:buChar char="•"/>
            </a:pPr>
            <a:endParaRPr lang="en-US" sz="1400" b="1" dirty="0">
              <a:effectLst/>
            </a:endParaRPr>
          </a:p>
          <a:p>
            <a:pPr defTabSz="914400">
              <a:lnSpc>
                <a:spcPct val="90000"/>
              </a:lnSpc>
            </a:pPr>
            <a:r>
              <a:rPr lang="en-US" sz="1400" b="1" dirty="0">
                <a:effectLst/>
              </a:rPr>
              <a:t>PURPOSE </a:t>
            </a:r>
            <a:endParaRPr lang="en-US" sz="1400" dirty="0">
              <a:effectLst/>
            </a:endParaRPr>
          </a:p>
          <a:p>
            <a:pPr defTabSz="914400">
              <a:lnSpc>
                <a:spcPct val="90000"/>
              </a:lnSpc>
            </a:pPr>
            <a:r>
              <a:rPr lang="en-US" sz="1400" dirty="0">
                <a:effectLst/>
              </a:rPr>
              <a:t>This practice is used to accomplish one or more of the following purposes: </a:t>
            </a:r>
          </a:p>
          <a:p>
            <a:pPr lvl="1" indent="-228600" defTabSz="914400">
              <a:lnSpc>
                <a:spcPct val="90000"/>
              </a:lnSpc>
              <a:spcAft>
                <a:spcPts val="293"/>
              </a:spcAft>
              <a:buFont typeface="Arial" panose="020B0604020202020204" pitchFamily="34" charset="0"/>
              <a:buChar char="•"/>
            </a:pPr>
            <a:r>
              <a:rPr lang="en-US" sz="1400" dirty="0">
                <a:effectLst/>
              </a:rPr>
              <a:t>Reduce erosion </a:t>
            </a:r>
          </a:p>
          <a:p>
            <a:pPr lvl="1" indent="-228600" defTabSz="914400">
              <a:lnSpc>
                <a:spcPct val="90000"/>
              </a:lnSpc>
              <a:buFont typeface="Arial" panose="020B0604020202020204" pitchFamily="34" charset="0"/>
              <a:buChar char="•"/>
            </a:pPr>
            <a:r>
              <a:rPr lang="en-US" sz="1400" dirty="0">
                <a:effectLst/>
              </a:rPr>
              <a:t>Improve water quality </a:t>
            </a:r>
          </a:p>
          <a:p>
            <a:pPr defTabSz="914400">
              <a:lnSpc>
                <a:spcPct val="90000"/>
              </a:lnSpc>
            </a:pPr>
            <a:endParaRPr lang="en-US" sz="1400" dirty="0">
              <a:effectLst/>
            </a:endParaRPr>
          </a:p>
          <a:p>
            <a:pPr defTabSz="914400">
              <a:lnSpc>
                <a:spcPct val="90000"/>
              </a:lnSpc>
            </a:pPr>
            <a:br>
              <a:rPr lang="en-US" sz="1400" dirty="0">
                <a:effectLst/>
              </a:rPr>
            </a:br>
            <a:r>
              <a:rPr lang="en-US" sz="1400" b="1" dirty="0">
                <a:effectLst/>
              </a:rPr>
              <a:t>CONDITIONS WHERE PRACTICE APPLIES </a:t>
            </a:r>
            <a:endParaRPr lang="en-US" sz="1400" dirty="0">
              <a:effectLst/>
            </a:endParaRPr>
          </a:p>
          <a:p>
            <a:pPr defTabSz="914400">
              <a:lnSpc>
                <a:spcPct val="90000"/>
              </a:lnSpc>
            </a:pPr>
            <a:r>
              <a:rPr lang="en-US" sz="1400" dirty="0">
                <a:effectLst/>
              </a:rPr>
              <a:t>This practice applies where channels require a structure to stabilize the grade or to control gully erosion. </a:t>
            </a:r>
          </a:p>
        </p:txBody>
      </p:sp>
      <p:pic>
        <p:nvPicPr>
          <p:cNvPr id="10" name="Picture 9">
            <a:extLst>
              <a:ext uri="{FF2B5EF4-FFF2-40B4-BE49-F238E27FC236}">
                <a16:creationId xmlns:a16="http://schemas.microsoft.com/office/drawing/2014/main" id="{20617276-DF8B-13F5-ECB2-405BC1813F98}"/>
              </a:ext>
            </a:extLst>
          </p:cNvPr>
          <p:cNvPicPr>
            <a:picLocks noChangeAspect="1"/>
          </p:cNvPicPr>
          <p:nvPr/>
        </p:nvPicPr>
        <p:blipFill>
          <a:blip r:embed="rId2"/>
          <a:srcRect l="11234" r="22065"/>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D84B4251-15FE-633D-3233-0F99D41AA84D}"/>
              </a:ext>
            </a:extLst>
          </p:cNvPr>
          <p:cNvSpPr txBox="1"/>
          <p:nvPr/>
        </p:nvSpPr>
        <p:spPr>
          <a:xfrm>
            <a:off x="3048000" y="3244334"/>
            <a:ext cx="6096000" cy="369332"/>
          </a:xfrm>
          <a:prstGeom prst="rect">
            <a:avLst/>
          </a:prstGeom>
          <a:noFill/>
        </p:spPr>
        <p:txBody>
          <a:bodyPr wrap="square">
            <a:spAutoFit/>
          </a:bodyPr>
          <a:lstStyle/>
          <a:p>
            <a:endParaRPr lang="en-US" dirty="0"/>
          </a:p>
        </p:txBody>
      </p:sp>
      <p:sp>
        <p:nvSpPr>
          <p:cNvPr id="11" name="TextBox 10">
            <a:extLst>
              <a:ext uri="{FF2B5EF4-FFF2-40B4-BE49-F238E27FC236}">
                <a16:creationId xmlns:a16="http://schemas.microsoft.com/office/drawing/2014/main" id="{B42109F5-699A-C7F1-2DED-E2826B6B0F16}"/>
              </a:ext>
            </a:extLst>
          </p:cNvPr>
          <p:cNvSpPr txBox="1"/>
          <p:nvPr/>
        </p:nvSpPr>
        <p:spPr>
          <a:xfrm>
            <a:off x="3898174" y="6488658"/>
            <a:ext cx="1970989" cy="369332"/>
          </a:xfrm>
          <a:prstGeom prst="rect">
            <a:avLst/>
          </a:prstGeom>
          <a:noFill/>
        </p:spPr>
        <p:txBody>
          <a:bodyPr wrap="none" rtlCol="0">
            <a:spAutoFit/>
          </a:bodyPr>
          <a:lstStyle/>
          <a:p>
            <a:r>
              <a:rPr lang="en-US" dirty="0"/>
              <a:t>USDA-NRCS 2020</a:t>
            </a:r>
          </a:p>
        </p:txBody>
      </p:sp>
    </p:spTree>
    <p:extLst>
      <p:ext uri="{BB962C8B-B14F-4D97-AF65-F5344CB8AC3E}">
        <p14:creationId xmlns:p14="http://schemas.microsoft.com/office/powerpoint/2010/main" val="2771894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7322B-D6EB-12E6-4311-9DECD19DF1A1}"/>
              </a:ext>
            </a:extLst>
          </p:cNvPr>
          <p:cNvSpPr>
            <a:spLocks noGrp="1"/>
          </p:cNvSpPr>
          <p:nvPr>
            <p:ph type="title"/>
          </p:nvPr>
        </p:nvSpPr>
        <p:spPr/>
        <p:txBody>
          <a:bodyPr/>
          <a:lstStyle/>
          <a:p>
            <a:r>
              <a:rPr lang="en-US" dirty="0"/>
              <a:t>Research Objectives</a:t>
            </a:r>
          </a:p>
        </p:txBody>
      </p:sp>
      <p:sp>
        <p:nvSpPr>
          <p:cNvPr id="3" name="Content Placeholder 2">
            <a:extLst>
              <a:ext uri="{FF2B5EF4-FFF2-40B4-BE49-F238E27FC236}">
                <a16:creationId xmlns:a16="http://schemas.microsoft.com/office/drawing/2014/main" id="{65ECD4A8-7C50-C9DA-350B-76E06AA53FD7}"/>
              </a:ext>
            </a:extLst>
          </p:cNvPr>
          <p:cNvSpPr>
            <a:spLocks noGrp="1"/>
          </p:cNvSpPr>
          <p:nvPr>
            <p:ph idx="1"/>
          </p:nvPr>
        </p:nvSpPr>
        <p:spPr/>
        <p:txBody>
          <a:bodyPr>
            <a:normAutofit fontScale="47500" lnSpcReduction="20000"/>
          </a:bodyPr>
          <a:lstStyle/>
          <a:p>
            <a:pPr marL="514350" indent="-514350">
              <a:buFont typeface="+mj-lt"/>
              <a:buAutoNum type="arabicPeriod"/>
            </a:pPr>
            <a:r>
              <a:rPr lang="en-US" sz="5100" dirty="0"/>
              <a:t>Determine the total cost and efficacy of the production of large quantities of engineered biochar designed for the removal of dissolved phosphorus from stormwater runoff. </a:t>
            </a:r>
          </a:p>
          <a:p>
            <a:pPr marL="0" indent="0">
              <a:buNone/>
            </a:pPr>
            <a:endParaRPr lang="en-US" sz="5100" dirty="0"/>
          </a:p>
          <a:p>
            <a:pPr marL="514350" indent="-514350">
              <a:buFont typeface="+mj-lt"/>
              <a:buAutoNum type="arabicPeriod" startAt="2"/>
            </a:pPr>
            <a:r>
              <a:rPr lang="en-US" sz="5100" dirty="0"/>
              <a:t>Install check dams and bioreactors and track all processes and costs. </a:t>
            </a:r>
          </a:p>
          <a:p>
            <a:pPr marL="514350" indent="-514350">
              <a:buFont typeface="+mj-lt"/>
              <a:buAutoNum type="arabicPeriod" startAt="2"/>
            </a:pPr>
            <a:endParaRPr lang="en-US" sz="5100" dirty="0"/>
          </a:p>
          <a:p>
            <a:pPr marL="514350" indent="-514350">
              <a:buFont typeface="+mj-lt"/>
              <a:buAutoNum type="arabicPeriod" startAt="2"/>
            </a:pPr>
            <a:r>
              <a:rPr lang="en-US" sz="5100" dirty="0"/>
              <a:t>Quantify the impact of bioreactor installation on instream and downstream processes</a:t>
            </a:r>
          </a:p>
          <a:p>
            <a:pPr marL="514350" indent="-514350">
              <a:buFont typeface="+mj-lt"/>
              <a:buAutoNum type="arabicPeriod" startAt="2"/>
            </a:pPr>
            <a:endParaRPr lang="en-US" sz="5100" dirty="0"/>
          </a:p>
          <a:p>
            <a:pPr marL="514350" indent="-514350">
              <a:buFont typeface="+mj-lt"/>
              <a:buAutoNum type="arabicPeriod" startAt="2"/>
            </a:pPr>
            <a:r>
              <a:rPr lang="en-US" sz="5100" dirty="0"/>
              <a:t>Transfer the design, installation, cost, and monitoring data to EQIP-eligible producers in the Redbud-Catalpa watershed, the state of Mississippi, and the southeastern US via field days, information sheets, conference presentations, and outreach events. </a:t>
            </a:r>
          </a:p>
          <a:p>
            <a:pPr marL="0" indent="0">
              <a:buNone/>
            </a:pPr>
            <a:endParaRPr lang="en-US" sz="5100" dirty="0"/>
          </a:p>
        </p:txBody>
      </p:sp>
    </p:spTree>
    <p:extLst>
      <p:ext uri="{BB962C8B-B14F-4D97-AF65-F5344CB8AC3E}">
        <p14:creationId xmlns:p14="http://schemas.microsoft.com/office/powerpoint/2010/main" val="288971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02C1B-5661-FFAA-078B-E18D8A7B0019}"/>
              </a:ext>
            </a:extLst>
          </p:cNvPr>
          <p:cNvSpPr>
            <a:spLocks noGrp="1"/>
          </p:cNvSpPr>
          <p:nvPr>
            <p:ph type="title"/>
          </p:nvPr>
        </p:nvSpPr>
        <p:spPr>
          <a:xfrm>
            <a:off x="5413394" y="118805"/>
            <a:ext cx="6681083" cy="1933019"/>
          </a:xfrm>
        </p:spPr>
        <p:txBody>
          <a:bodyPr>
            <a:normAutofit/>
          </a:bodyPr>
          <a:lstStyle/>
          <a:p>
            <a:r>
              <a:rPr lang="en-US" sz="3200" dirty="0"/>
              <a:t>Redbud-Catalpa Creek Watershed &gt; </a:t>
            </a:r>
            <a:r>
              <a:rPr lang="en-US" sz="3200" dirty="0" err="1"/>
              <a:t>Tibbee</a:t>
            </a:r>
            <a:r>
              <a:rPr lang="en-US" sz="3200" dirty="0"/>
              <a:t> Creek &gt; Tenn-Tombigbee Waterway &gt; Mobile Bay</a:t>
            </a:r>
          </a:p>
        </p:txBody>
      </p:sp>
      <p:pic>
        <p:nvPicPr>
          <p:cNvPr id="3074" name="Picture 2" descr="The Watershed - Mobile Bay National Estuary Program">
            <a:extLst>
              <a:ext uri="{FF2B5EF4-FFF2-40B4-BE49-F238E27FC236}">
                <a16:creationId xmlns:a16="http://schemas.microsoft.com/office/drawing/2014/main" id="{983F8CD0-7047-1DA6-603A-EA6A08B35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583" y="119037"/>
            <a:ext cx="5121248" cy="6619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650424B-4AB5-27C6-E09B-5EE0E835D811}"/>
              </a:ext>
            </a:extLst>
          </p:cNvPr>
          <p:cNvPicPr>
            <a:picLocks noChangeAspect="1"/>
          </p:cNvPicPr>
          <p:nvPr/>
        </p:nvPicPr>
        <p:blipFill>
          <a:blip r:embed="rId3"/>
          <a:stretch>
            <a:fillRect/>
          </a:stretch>
        </p:blipFill>
        <p:spPr>
          <a:xfrm>
            <a:off x="5413394" y="2051824"/>
            <a:ext cx="6681083" cy="4653917"/>
          </a:xfrm>
          <a:prstGeom prst="rect">
            <a:avLst/>
          </a:prstGeom>
        </p:spPr>
      </p:pic>
      <p:sp>
        <p:nvSpPr>
          <p:cNvPr id="5" name="5-Point Star 4">
            <a:extLst>
              <a:ext uri="{FF2B5EF4-FFF2-40B4-BE49-F238E27FC236}">
                <a16:creationId xmlns:a16="http://schemas.microsoft.com/office/drawing/2014/main" id="{B1963B9C-1674-86A5-8BE6-6EF92F33623E}"/>
              </a:ext>
            </a:extLst>
          </p:cNvPr>
          <p:cNvSpPr/>
          <p:nvPr/>
        </p:nvSpPr>
        <p:spPr>
          <a:xfrm>
            <a:off x="936703" y="2274850"/>
            <a:ext cx="390292" cy="345688"/>
          </a:xfrm>
          <a:prstGeom prst="star5">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5-Point Star 5">
            <a:extLst>
              <a:ext uri="{FF2B5EF4-FFF2-40B4-BE49-F238E27FC236}">
                <a16:creationId xmlns:a16="http://schemas.microsoft.com/office/drawing/2014/main" id="{6B8D475A-D86D-0900-9752-B1109767F56B}"/>
              </a:ext>
            </a:extLst>
          </p:cNvPr>
          <p:cNvSpPr/>
          <p:nvPr/>
        </p:nvSpPr>
        <p:spPr>
          <a:xfrm>
            <a:off x="7724078" y="4482269"/>
            <a:ext cx="293648" cy="290453"/>
          </a:xfrm>
          <a:prstGeom prst="star5">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0935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07537-6B4B-BE00-E99A-459ACE3FBA0E}"/>
              </a:ext>
            </a:extLst>
          </p:cNvPr>
          <p:cNvSpPr>
            <a:spLocks noGrp="1"/>
          </p:cNvSpPr>
          <p:nvPr>
            <p:ph type="title"/>
          </p:nvPr>
        </p:nvSpPr>
        <p:spPr>
          <a:xfrm>
            <a:off x="0" y="0"/>
            <a:ext cx="10515600" cy="1325563"/>
          </a:xfrm>
        </p:spPr>
        <p:txBody>
          <a:bodyPr>
            <a:normAutofit/>
          </a:bodyPr>
          <a:lstStyle/>
          <a:p>
            <a:r>
              <a:rPr lang="en-US" dirty="0"/>
              <a:t>LOCATION, WATERSHED, AND SUB-BASIN</a:t>
            </a:r>
          </a:p>
        </p:txBody>
      </p:sp>
      <p:pic>
        <p:nvPicPr>
          <p:cNvPr id="4" name="Picture 5">
            <a:extLst>
              <a:ext uri="{FF2B5EF4-FFF2-40B4-BE49-F238E27FC236}">
                <a16:creationId xmlns:a16="http://schemas.microsoft.com/office/drawing/2014/main" id="{CC2114D2-EFEC-924E-57FC-858953EF3203}"/>
              </a:ext>
            </a:extLst>
          </p:cNvPr>
          <p:cNvPicPr preferRelativeResize="0">
            <a:picLocks noChangeArrowheads="1"/>
          </p:cNvPicPr>
          <p:nvPr/>
        </p:nvPicPr>
        <p:blipFill>
          <a:blip r:embed="rId3">
            <a:extLst>
              <a:ext uri="{28A0092B-C50C-407E-A947-70E740481C1C}">
                <a14:useLocalDpi xmlns:a14="http://schemas.microsoft.com/office/drawing/2010/main" val="0"/>
              </a:ext>
            </a:extLst>
          </a:blip>
          <a:srcRect l="2802" t="3465" r="2802" b="1732"/>
          <a:stretch>
            <a:fillRect/>
          </a:stretch>
        </p:blipFill>
        <p:spPr bwMode="auto">
          <a:xfrm>
            <a:off x="214864" y="1621261"/>
            <a:ext cx="3375116" cy="2668072"/>
          </a:xfrm>
          <a:prstGeom prst="rect">
            <a:avLst/>
          </a:prstGeom>
          <a:noFill/>
          <a:ln w="19050" algn="in">
            <a:solidFill>
              <a:srgbClr val="822433"/>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6" name="Picture 7">
            <a:extLst>
              <a:ext uri="{FF2B5EF4-FFF2-40B4-BE49-F238E27FC236}">
                <a16:creationId xmlns:a16="http://schemas.microsoft.com/office/drawing/2014/main" id="{14192129-138B-E62C-3616-8E0979A4A020}"/>
              </a:ext>
            </a:extLst>
          </p:cNvPr>
          <p:cNvPicPr preferRelativeResize="0">
            <a:picLocks noChangeArrowheads="1"/>
          </p:cNvPicPr>
          <p:nvPr/>
        </p:nvPicPr>
        <p:blipFill>
          <a:blip r:embed="rId4">
            <a:extLst>
              <a:ext uri="{28A0092B-C50C-407E-A947-70E740481C1C}">
                <a14:useLocalDpi xmlns:a14="http://schemas.microsoft.com/office/drawing/2010/main" val="0"/>
              </a:ext>
            </a:extLst>
          </a:blip>
          <a:srcRect l="9000"/>
          <a:stretch>
            <a:fillRect/>
          </a:stretch>
        </p:blipFill>
        <p:spPr bwMode="auto">
          <a:xfrm>
            <a:off x="3720190" y="1163188"/>
            <a:ext cx="5643679" cy="4531623"/>
          </a:xfrm>
          <a:prstGeom prst="rect">
            <a:avLst/>
          </a:prstGeom>
          <a:noFill/>
          <a:ln w="19050" algn="in">
            <a:solidFill>
              <a:srgbClr val="822433"/>
            </a:solidFill>
            <a:miter lim="800000"/>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7" name="Picture 8">
            <a:extLst>
              <a:ext uri="{FF2B5EF4-FFF2-40B4-BE49-F238E27FC236}">
                <a16:creationId xmlns:a16="http://schemas.microsoft.com/office/drawing/2014/main" id="{049A5D77-9F5F-A28D-03D2-4926EB918264}"/>
              </a:ext>
            </a:extLst>
          </p:cNvPr>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94079" y="1163188"/>
            <a:ext cx="2468470" cy="4469323"/>
          </a:xfrm>
          <a:prstGeom prst="rect">
            <a:avLst/>
          </a:prstGeom>
          <a:noFill/>
          <a:ln w="19050" algn="in">
            <a:solidFill>
              <a:srgbClr val="822433"/>
            </a:solidFill>
            <a:miter lim="800000"/>
            <a:headEnd/>
            <a:tailEnd/>
          </a:ln>
          <a:effectLst/>
        </p:spPr>
      </p:pic>
      <p:sp>
        <p:nvSpPr>
          <p:cNvPr id="9" name="TextBox 8">
            <a:extLst>
              <a:ext uri="{FF2B5EF4-FFF2-40B4-BE49-F238E27FC236}">
                <a16:creationId xmlns:a16="http://schemas.microsoft.com/office/drawing/2014/main" id="{19CE6D6F-4CF8-079C-BADB-02FAD886502D}"/>
              </a:ext>
            </a:extLst>
          </p:cNvPr>
          <p:cNvSpPr txBox="1"/>
          <p:nvPr/>
        </p:nvSpPr>
        <p:spPr>
          <a:xfrm>
            <a:off x="110296" y="4351633"/>
            <a:ext cx="3555077" cy="461665"/>
          </a:xfrm>
          <a:prstGeom prst="rect">
            <a:avLst/>
          </a:prstGeom>
          <a:noFill/>
        </p:spPr>
        <p:txBody>
          <a:bodyPr wrap="square">
            <a:spAutoFit/>
          </a:bodyPr>
          <a:lstStyle/>
          <a:p>
            <a:r>
              <a:rPr lang="en-US" sz="1200" dirty="0">
                <a:effectLst/>
                <a:latin typeface="Times New Roman" panose="02020603050405020304" pitchFamily="18" charset="0"/>
              </a:rPr>
              <a:t>Research </a:t>
            </a:r>
            <a:r>
              <a:rPr lang="en-US" sz="1200" dirty="0" err="1">
                <a:effectLst/>
                <a:latin typeface="Times New Roman" panose="02020603050405020304" pitchFamily="18" charset="0"/>
              </a:rPr>
              <a:t>subwatershed</a:t>
            </a:r>
            <a:r>
              <a:rPr lang="en-US" sz="1200" dirty="0">
                <a:effectLst/>
                <a:latin typeface="Times New Roman" panose="02020603050405020304" pitchFamily="18" charset="0"/>
              </a:rPr>
              <a:t> location within the Redbud-Catalpa Creek watershed</a:t>
            </a:r>
          </a:p>
        </p:txBody>
      </p:sp>
      <p:sp>
        <p:nvSpPr>
          <p:cNvPr id="10" name="TextBox 9">
            <a:extLst>
              <a:ext uri="{FF2B5EF4-FFF2-40B4-BE49-F238E27FC236}">
                <a16:creationId xmlns:a16="http://schemas.microsoft.com/office/drawing/2014/main" id="{1F04774E-6CA2-0AB6-38AC-3E6FB2B952E9}"/>
              </a:ext>
            </a:extLst>
          </p:cNvPr>
          <p:cNvSpPr txBox="1"/>
          <p:nvPr/>
        </p:nvSpPr>
        <p:spPr>
          <a:xfrm>
            <a:off x="3676021" y="5780466"/>
            <a:ext cx="3119328" cy="461665"/>
          </a:xfrm>
          <a:prstGeom prst="rect">
            <a:avLst/>
          </a:prstGeom>
          <a:noFill/>
        </p:spPr>
        <p:txBody>
          <a:bodyPr wrap="square">
            <a:spAutoFit/>
          </a:bodyPr>
          <a:lstStyle/>
          <a:p>
            <a:r>
              <a:rPr lang="en-US" sz="1200" dirty="0">
                <a:effectLst/>
                <a:latin typeface="Times New Roman" panose="02020603050405020304" pitchFamily="18" charset="0"/>
              </a:rPr>
              <a:t>Reach of the </a:t>
            </a:r>
            <a:r>
              <a:rPr lang="en-US" sz="1200" dirty="0" err="1">
                <a:effectLst/>
                <a:latin typeface="Times New Roman" panose="02020603050405020304" pitchFamily="18" charset="0"/>
              </a:rPr>
              <a:t>subwatershed</a:t>
            </a:r>
            <a:r>
              <a:rPr lang="en-US" sz="1200" dirty="0">
                <a:effectLst/>
                <a:latin typeface="Times New Roman" panose="02020603050405020304" pitchFamily="18" charset="0"/>
              </a:rPr>
              <a:t> that contains our experimental units</a:t>
            </a:r>
          </a:p>
        </p:txBody>
      </p:sp>
      <p:sp>
        <p:nvSpPr>
          <p:cNvPr id="11" name="TextBox 10">
            <a:extLst>
              <a:ext uri="{FF2B5EF4-FFF2-40B4-BE49-F238E27FC236}">
                <a16:creationId xmlns:a16="http://schemas.microsoft.com/office/drawing/2014/main" id="{2BD9CD89-9BBC-2F46-64BA-421C3662BEC0}"/>
              </a:ext>
            </a:extLst>
          </p:cNvPr>
          <p:cNvSpPr txBox="1"/>
          <p:nvPr/>
        </p:nvSpPr>
        <p:spPr>
          <a:xfrm>
            <a:off x="6795349" y="5780466"/>
            <a:ext cx="2568520" cy="646331"/>
          </a:xfrm>
          <a:prstGeom prst="rect">
            <a:avLst/>
          </a:prstGeom>
          <a:noFill/>
        </p:spPr>
        <p:txBody>
          <a:bodyPr wrap="square">
            <a:spAutoFit/>
          </a:bodyPr>
          <a:lstStyle/>
          <a:p>
            <a:r>
              <a:rPr lang="en-US" sz="1200" dirty="0">
                <a:effectLst/>
                <a:latin typeface="Times New Roman" panose="02020603050405020304" pitchFamily="18" charset="0"/>
              </a:rPr>
              <a:t>Layout of main channel baseline data sampling locations (RZ 1-8). Sampling of baseflow only.</a:t>
            </a:r>
          </a:p>
        </p:txBody>
      </p:sp>
      <p:sp>
        <p:nvSpPr>
          <p:cNvPr id="12" name="TextBox 11">
            <a:extLst>
              <a:ext uri="{FF2B5EF4-FFF2-40B4-BE49-F238E27FC236}">
                <a16:creationId xmlns:a16="http://schemas.microsoft.com/office/drawing/2014/main" id="{1DB08A1B-D523-0350-4D9B-96F4E41503A2}"/>
              </a:ext>
            </a:extLst>
          </p:cNvPr>
          <p:cNvSpPr txBox="1"/>
          <p:nvPr/>
        </p:nvSpPr>
        <p:spPr>
          <a:xfrm>
            <a:off x="9508666" y="5694811"/>
            <a:ext cx="2683334" cy="1015663"/>
          </a:xfrm>
          <a:prstGeom prst="rect">
            <a:avLst/>
          </a:prstGeom>
          <a:noFill/>
        </p:spPr>
        <p:txBody>
          <a:bodyPr wrap="square">
            <a:spAutoFit/>
          </a:bodyPr>
          <a:lstStyle/>
          <a:p>
            <a:r>
              <a:rPr lang="en-US" sz="1200" dirty="0">
                <a:effectLst/>
                <a:latin typeface="Times New Roman" panose="02020603050405020304" pitchFamily="18" charset="0"/>
              </a:rPr>
              <a:t>Layout of 6 treatment locations. Each locations has 1 </a:t>
            </a:r>
            <a:r>
              <a:rPr lang="en-US" sz="1200" dirty="0" err="1">
                <a:effectLst/>
                <a:latin typeface="Times New Roman" panose="02020603050405020304" pitchFamily="18" charset="0"/>
              </a:rPr>
              <a:t>Slag+biochar</a:t>
            </a:r>
            <a:r>
              <a:rPr lang="en-US" sz="1200" dirty="0">
                <a:effectLst/>
                <a:latin typeface="Times New Roman" panose="02020603050405020304" pitchFamily="18" charset="0"/>
              </a:rPr>
              <a:t> bioreactor, 1 Slag-only bioreactor, and 1 control gully randomly assigned to each of 3 existing gullies.</a:t>
            </a:r>
          </a:p>
        </p:txBody>
      </p:sp>
      <p:sp>
        <p:nvSpPr>
          <p:cNvPr id="14" name="Rectangle 13">
            <a:extLst>
              <a:ext uri="{FF2B5EF4-FFF2-40B4-BE49-F238E27FC236}">
                <a16:creationId xmlns:a16="http://schemas.microsoft.com/office/drawing/2014/main" id="{6BA4DF36-EBF8-9625-90FD-EEE23140CCFB}"/>
              </a:ext>
            </a:extLst>
          </p:cNvPr>
          <p:cNvSpPr/>
          <p:nvPr/>
        </p:nvSpPr>
        <p:spPr>
          <a:xfrm>
            <a:off x="1396164" y="5145049"/>
            <a:ext cx="110067" cy="160867"/>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4952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8568A-018F-B75A-80CE-1BF4FDC91FDC}"/>
              </a:ext>
            </a:extLst>
          </p:cNvPr>
          <p:cNvSpPr>
            <a:spLocks noGrp="1"/>
          </p:cNvSpPr>
          <p:nvPr>
            <p:ph type="title"/>
          </p:nvPr>
        </p:nvSpPr>
        <p:spPr/>
        <p:txBody>
          <a:bodyPr/>
          <a:lstStyle/>
          <a:p>
            <a:pPr algn="ctr"/>
            <a:r>
              <a:rPr lang="en-US" dirty="0"/>
              <a:t>Study Site: Tributary stream, Dairy pasture, gullies within a new stream buffer</a:t>
            </a:r>
          </a:p>
        </p:txBody>
      </p:sp>
      <p:pic>
        <p:nvPicPr>
          <p:cNvPr id="4" name="Content Placeholder 3">
            <a:extLst>
              <a:ext uri="{FF2B5EF4-FFF2-40B4-BE49-F238E27FC236}">
                <a16:creationId xmlns:a16="http://schemas.microsoft.com/office/drawing/2014/main" id="{01065D24-CBBB-B305-486A-4A9B2A86B2C8}"/>
              </a:ext>
            </a:extLst>
          </p:cNvPr>
          <p:cNvPicPr>
            <a:picLocks noGrp="1" noChangeAspect="1"/>
          </p:cNvPicPr>
          <p:nvPr>
            <p:ph idx="1"/>
          </p:nvPr>
        </p:nvPicPr>
        <p:blipFill>
          <a:blip r:embed="rId2"/>
          <a:stretch>
            <a:fillRect/>
          </a:stretch>
        </p:blipFill>
        <p:spPr>
          <a:xfrm>
            <a:off x="172198" y="1885110"/>
            <a:ext cx="11850616" cy="4769689"/>
          </a:xfrm>
          <a:prstGeom prst="rect">
            <a:avLst/>
          </a:prstGeom>
        </p:spPr>
      </p:pic>
    </p:spTree>
    <p:extLst>
      <p:ext uri="{BB962C8B-B14F-4D97-AF65-F5344CB8AC3E}">
        <p14:creationId xmlns:p14="http://schemas.microsoft.com/office/powerpoint/2010/main" val="2953300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0D6A-52BB-66F3-FFFE-0EB1DD627F6D}"/>
              </a:ext>
            </a:extLst>
          </p:cNvPr>
          <p:cNvSpPr>
            <a:spLocks noGrp="1"/>
          </p:cNvSpPr>
          <p:nvPr>
            <p:ph type="title"/>
          </p:nvPr>
        </p:nvSpPr>
        <p:spPr/>
        <p:txBody>
          <a:bodyPr/>
          <a:lstStyle/>
          <a:p>
            <a:pPr algn="ctr"/>
            <a:r>
              <a:rPr lang="en-US" dirty="0"/>
              <a:t>Bioreactor Design</a:t>
            </a:r>
          </a:p>
        </p:txBody>
      </p:sp>
      <p:pic>
        <p:nvPicPr>
          <p:cNvPr id="4" name="Content Placeholder 3">
            <a:extLst>
              <a:ext uri="{FF2B5EF4-FFF2-40B4-BE49-F238E27FC236}">
                <a16:creationId xmlns:a16="http://schemas.microsoft.com/office/drawing/2014/main" id="{B0CA213F-B7D1-0504-9E6C-20F8F2CD2E44}"/>
              </a:ext>
            </a:extLst>
          </p:cNvPr>
          <p:cNvPicPr>
            <a:picLocks noGrp="1" noChangeAspect="1"/>
          </p:cNvPicPr>
          <p:nvPr>
            <p:ph idx="1"/>
          </p:nvPr>
        </p:nvPicPr>
        <p:blipFill>
          <a:blip r:embed="rId2"/>
          <a:stretch>
            <a:fillRect/>
          </a:stretch>
        </p:blipFill>
        <p:spPr>
          <a:xfrm>
            <a:off x="838200" y="1457717"/>
            <a:ext cx="10515600" cy="5035158"/>
          </a:xfrm>
          <a:prstGeom prst="rect">
            <a:avLst/>
          </a:prstGeom>
        </p:spPr>
      </p:pic>
    </p:spTree>
    <p:extLst>
      <p:ext uri="{BB962C8B-B14F-4D97-AF65-F5344CB8AC3E}">
        <p14:creationId xmlns:p14="http://schemas.microsoft.com/office/powerpoint/2010/main" val="2452710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B94D0-FEDB-293D-DBBE-8FCA8E2F1E84}"/>
              </a:ext>
            </a:extLst>
          </p:cNvPr>
          <p:cNvSpPr>
            <a:spLocks noGrp="1"/>
          </p:cNvSpPr>
          <p:nvPr>
            <p:ph type="title"/>
          </p:nvPr>
        </p:nvSpPr>
        <p:spPr/>
        <p:txBody>
          <a:bodyPr/>
          <a:lstStyle/>
          <a:p>
            <a:r>
              <a:rPr lang="en-US" dirty="0"/>
              <a:t>Gully preparation for bioreactor installation</a:t>
            </a:r>
          </a:p>
        </p:txBody>
      </p:sp>
      <p:pic>
        <p:nvPicPr>
          <p:cNvPr id="5" name="Picture 4" descr="A hole in the ground&#10;&#10;AI-generated content may be incorrect.">
            <a:extLst>
              <a:ext uri="{FF2B5EF4-FFF2-40B4-BE49-F238E27FC236}">
                <a16:creationId xmlns:a16="http://schemas.microsoft.com/office/drawing/2014/main" id="{B5A009A2-3F19-C76B-8384-527813188E87}"/>
              </a:ext>
            </a:extLst>
          </p:cNvPr>
          <p:cNvPicPr>
            <a:picLocks noChangeAspect="1"/>
          </p:cNvPicPr>
          <p:nvPr/>
        </p:nvPicPr>
        <p:blipFill>
          <a:blip r:embed="rId2"/>
          <a:stretch>
            <a:fillRect/>
          </a:stretch>
        </p:blipFill>
        <p:spPr>
          <a:xfrm>
            <a:off x="1367065" y="1325562"/>
            <a:ext cx="4045120" cy="5393493"/>
          </a:xfrm>
          <a:prstGeom prst="rect">
            <a:avLst/>
          </a:prstGeom>
        </p:spPr>
      </p:pic>
      <p:pic>
        <p:nvPicPr>
          <p:cNvPr id="7" name="Picture 6" descr="A hole in the grass&#10;&#10;AI-generated content may be incorrect.">
            <a:extLst>
              <a:ext uri="{FF2B5EF4-FFF2-40B4-BE49-F238E27FC236}">
                <a16:creationId xmlns:a16="http://schemas.microsoft.com/office/drawing/2014/main" id="{2C2C5CC2-5E6D-A703-085E-4038504DB40B}"/>
              </a:ext>
            </a:extLst>
          </p:cNvPr>
          <p:cNvPicPr>
            <a:picLocks noChangeAspect="1"/>
          </p:cNvPicPr>
          <p:nvPr/>
        </p:nvPicPr>
        <p:blipFill>
          <a:blip r:embed="rId3"/>
          <a:stretch>
            <a:fillRect/>
          </a:stretch>
        </p:blipFill>
        <p:spPr>
          <a:xfrm>
            <a:off x="6096000" y="1325562"/>
            <a:ext cx="4045120" cy="5393493"/>
          </a:xfrm>
          <a:prstGeom prst="rect">
            <a:avLst/>
          </a:prstGeom>
        </p:spPr>
      </p:pic>
    </p:spTree>
    <p:extLst>
      <p:ext uri="{BB962C8B-B14F-4D97-AF65-F5344CB8AC3E}">
        <p14:creationId xmlns:p14="http://schemas.microsoft.com/office/powerpoint/2010/main" val="1192423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22C67-F18F-B499-0345-8B031E9C9685}"/>
              </a:ext>
            </a:extLst>
          </p:cNvPr>
          <p:cNvSpPr>
            <a:spLocks noGrp="1"/>
          </p:cNvSpPr>
          <p:nvPr>
            <p:ph type="title"/>
          </p:nvPr>
        </p:nvSpPr>
        <p:spPr/>
        <p:txBody>
          <a:bodyPr/>
          <a:lstStyle/>
          <a:p>
            <a:pPr algn="ctr"/>
            <a:r>
              <a:rPr lang="en-US" dirty="0"/>
              <a:t>Bioreactor: 4” Slag Check Dam holding engineered biochar in place</a:t>
            </a:r>
          </a:p>
        </p:txBody>
      </p:sp>
      <p:pic>
        <p:nvPicPr>
          <p:cNvPr id="5" name="Picture 4" descr="A person standing in a hole in the ground&#10;&#10;AI-generated content may be incorrect.">
            <a:extLst>
              <a:ext uri="{FF2B5EF4-FFF2-40B4-BE49-F238E27FC236}">
                <a16:creationId xmlns:a16="http://schemas.microsoft.com/office/drawing/2014/main" id="{EA067AF6-3D7B-2DCC-AFCF-CE122E38078B}"/>
              </a:ext>
            </a:extLst>
          </p:cNvPr>
          <p:cNvPicPr>
            <a:picLocks noChangeAspect="1"/>
          </p:cNvPicPr>
          <p:nvPr/>
        </p:nvPicPr>
        <p:blipFill>
          <a:blip r:embed="rId2"/>
          <a:stretch>
            <a:fillRect/>
          </a:stretch>
        </p:blipFill>
        <p:spPr>
          <a:xfrm rot="5400000" flipV="1">
            <a:off x="-507806" y="2552898"/>
            <a:ext cx="3976688" cy="2982516"/>
          </a:xfrm>
          <a:prstGeom prst="rect">
            <a:avLst/>
          </a:prstGeom>
        </p:spPr>
      </p:pic>
      <p:pic>
        <p:nvPicPr>
          <p:cNvPr id="7" name="Picture 6" descr="A burlap sack on a grassy field&#10;&#10;AI-generated content may be incorrect.">
            <a:extLst>
              <a:ext uri="{FF2B5EF4-FFF2-40B4-BE49-F238E27FC236}">
                <a16:creationId xmlns:a16="http://schemas.microsoft.com/office/drawing/2014/main" id="{FA08CB1B-96F2-085D-FBF8-85429BF74F2D}"/>
              </a:ext>
            </a:extLst>
          </p:cNvPr>
          <p:cNvPicPr>
            <a:picLocks noChangeAspect="1"/>
          </p:cNvPicPr>
          <p:nvPr/>
        </p:nvPicPr>
        <p:blipFill>
          <a:blip r:embed="rId3"/>
          <a:stretch>
            <a:fillRect/>
          </a:stretch>
        </p:blipFill>
        <p:spPr>
          <a:xfrm rot="5400000" flipV="1">
            <a:off x="2544557" y="2552899"/>
            <a:ext cx="3976690" cy="2982517"/>
          </a:xfrm>
          <a:prstGeom prst="rect">
            <a:avLst/>
          </a:prstGeom>
        </p:spPr>
      </p:pic>
      <p:pic>
        <p:nvPicPr>
          <p:cNvPr id="9" name="Picture 8" descr="A pile of black dirt in the grass&#10;&#10;AI-generated content may be incorrect.">
            <a:extLst>
              <a:ext uri="{FF2B5EF4-FFF2-40B4-BE49-F238E27FC236}">
                <a16:creationId xmlns:a16="http://schemas.microsoft.com/office/drawing/2014/main" id="{985ED21E-E22A-29F8-0415-A37FAA04D258}"/>
              </a:ext>
            </a:extLst>
          </p:cNvPr>
          <p:cNvPicPr>
            <a:picLocks noChangeAspect="1"/>
          </p:cNvPicPr>
          <p:nvPr/>
        </p:nvPicPr>
        <p:blipFill>
          <a:blip r:embed="rId4"/>
          <a:stretch>
            <a:fillRect/>
          </a:stretch>
        </p:blipFill>
        <p:spPr>
          <a:xfrm rot="5400000">
            <a:off x="5596922" y="2552897"/>
            <a:ext cx="3976689" cy="2982517"/>
          </a:xfrm>
          <a:prstGeom prst="rect">
            <a:avLst/>
          </a:prstGeom>
        </p:spPr>
      </p:pic>
      <p:pic>
        <p:nvPicPr>
          <p:cNvPr id="11" name="Picture 10" descr="A person standing in the dirt&#10;&#10;AI-generated content may be incorrect.">
            <a:extLst>
              <a:ext uri="{FF2B5EF4-FFF2-40B4-BE49-F238E27FC236}">
                <a16:creationId xmlns:a16="http://schemas.microsoft.com/office/drawing/2014/main" id="{8EFAC1AB-2261-9942-AD03-BC0FC9E68C58}"/>
              </a:ext>
            </a:extLst>
          </p:cNvPr>
          <p:cNvPicPr>
            <a:picLocks noChangeAspect="1"/>
          </p:cNvPicPr>
          <p:nvPr/>
        </p:nvPicPr>
        <p:blipFill>
          <a:blip r:embed="rId5"/>
          <a:stretch>
            <a:fillRect/>
          </a:stretch>
        </p:blipFill>
        <p:spPr>
          <a:xfrm rot="5400000">
            <a:off x="8649285" y="2552897"/>
            <a:ext cx="3976688" cy="2982516"/>
          </a:xfrm>
          <a:prstGeom prst="rect">
            <a:avLst/>
          </a:prstGeom>
        </p:spPr>
      </p:pic>
    </p:spTree>
    <p:extLst>
      <p:ext uri="{BB962C8B-B14F-4D97-AF65-F5344CB8AC3E}">
        <p14:creationId xmlns:p14="http://schemas.microsoft.com/office/powerpoint/2010/main" val="9565996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538D9D"/>
      </a:hlink>
      <a:folHlink>
        <a:srgbClr val="A5738E"/>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C0A3E416-13B0-4CFE-8B85-8989D8AEFB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393</TotalTime>
  <Words>704</Words>
  <Application>Microsoft Macintosh PowerPoint</Application>
  <PresentationFormat>Widescreen</PresentationFormat>
  <Paragraphs>65</Paragraphs>
  <Slides>18</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Display</vt:lpstr>
      <vt:lpstr>Arial</vt:lpstr>
      <vt:lpstr>Calibri</vt:lpstr>
      <vt:lpstr>Google Sans</vt:lpstr>
      <vt:lpstr>Times</vt:lpstr>
      <vt:lpstr>Times New Roman</vt:lpstr>
      <vt:lpstr>Office Theme</vt:lpstr>
      <vt:lpstr>EAF Slag Grade Stabilization Structures (Check dams) for Stormwater Management</vt:lpstr>
      <vt:lpstr>Grade Stabilization Structures: USDA-NRCS Conservation Practice Standard 410 (2020)</vt:lpstr>
      <vt:lpstr>Research Objectives</vt:lpstr>
      <vt:lpstr>Redbud-Catalpa Creek Watershed &gt; Tibbee Creek &gt; Tenn-Tombigbee Waterway &gt; Mobile Bay</vt:lpstr>
      <vt:lpstr>LOCATION, WATERSHED, AND SUB-BASIN</vt:lpstr>
      <vt:lpstr>Study Site: Tributary stream, Dairy pasture, gullies within a new stream buffer</vt:lpstr>
      <vt:lpstr>Bioreactor Design</vt:lpstr>
      <vt:lpstr>Gully preparation for bioreactor installation</vt:lpstr>
      <vt:lpstr>Bioreactor: 4” Slag Check Dam holding engineered biochar in place</vt:lpstr>
      <vt:lpstr>2 Treatments: Check Dam only and Check Dam + Engineered Biochar</vt:lpstr>
      <vt:lpstr>PowerPoint Presentation</vt:lpstr>
      <vt:lpstr>Results: Efficacy and Cost of Slag Check Dams</vt:lpstr>
      <vt:lpstr>Results: Total Suspended Solids</vt:lpstr>
      <vt:lpstr>Results: Total Suspended Solids</vt:lpstr>
      <vt:lpstr>Results: Total Phosphorus</vt:lpstr>
      <vt:lpstr>Results: Total Phosphorus</vt:lpstr>
      <vt:lpstr>PowerPoint Presentation</vt:lpstr>
      <vt:lpstr> Conclusions and Considerations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Schauwecker, Tim</dc:creator>
  <cp:lastModifiedBy>Schauwecker, Tim</cp:lastModifiedBy>
  <cp:revision>6</cp:revision>
  <dcterms:created xsi:type="dcterms:W3CDTF">2025-09-08T14:50:38Z</dcterms:created>
  <dcterms:modified xsi:type="dcterms:W3CDTF">2025-09-08T21:23:58Z</dcterms:modified>
</cp:coreProperties>
</file>