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1721" r:id="rId4"/>
    <p:sldId id="1725" r:id="rId5"/>
    <p:sldId id="2147478039" r:id="rId6"/>
    <p:sldId id="2147478040" r:id="rId7"/>
    <p:sldId id="1727" r:id="rId8"/>
    <p:sldId id="2147478041" r:id="rId9"/>
    <p:sldId id="1726" r:id="rId10"/>
    <p:sldId id="435" r:id="rId11"/>
    <p:sldId id="2147478048" r:id="rId12"/>
    <p:sldId id="307" r:id="rId13"/>
    <p:sldId id="2147478042" r:id="rId14"/>
    <p:sldId id="289" r:id="rId15"/>
    <p:sldId id="270" r:id="rId16"/>
    <p:sldId id="282" r:id="rId17"/>
    <p:sldId id="268" r:id="rId18"/>
    <p:sldId id="1718" r:id="rId19"/>
    <p:sldId id="269" r:id="rId20"/>
    <p:sldId id="290" r:id="rId21"/>
    <p:sldId id="293" r:id="rId22"/>
    <p:sldId id="1719" r:id="rId23"/>
    <p:sldId id="284" r:id="rId24"/>
    <p:sldId id="2147478044" r:id="rId25"/>
    <p:sldId id="2147478045" r:id="rId26"/>
    <p:sldId id="2147478046" r:id="rId27"/>
    <p:sldId id="2147478047" r:id="rId28"/>
    <p:sldId id="267" r:id="rId2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7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28C7D-3C09-41B0-BDB2-98DE630DF0C1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4D9C1-08B0-4B41-B92A-8C465D3E9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3728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600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23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52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83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1314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420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282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292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963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97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A4388-378D-7840-E285-26FDEB257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2F34F-D10A-35EA-CC93-2B4D2584E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1F92C-5976-8174-97AF-4751DFD75B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043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E8877B-1CB5-42A5-9899-FD465AE5E3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452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372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8A257-5232-1890-0097-7DFBD1C0D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33F5C-8637-7F17-539B-61A33FAFA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6CEB07-DCC4-ACA4-7504-873002D2C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72D037-A546-B331-BBA4-9B2EE52CF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A7A19-B21D-4803-9060-B3755FCA40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7D9B3-9ACA-4CC3-519D-8F1E4F7DF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85F2D-BBC8-1266-BB73-8EE43222D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0DBD4-D093-A702-355C-C3F19E8B8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63FC1-CD95-B955-CA85-A5E8719FC3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A7A19-B21D-4803-9060-B3755FCA40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30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A7A19-B21D-4803-9060-B3755FCA40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58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15A7-B801-9FFD-0DDB-B755E0317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2794F5-A202-639B-B470-8FF41A019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0E5F65-7E18-3846-75CF-0DE156327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EA438-FF57-097A-4AAF-DA58CB46C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A7A19-B21D-4803-9060-B3755FCA40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E8877B-1CB5-42A5-9899-FD465AE5E39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36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" y="990600"/>
            <a:ext cx="11176000" cy="15684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54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6400" y="2976402"/>
            <a:ext cx="11785600" cy="97576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74320" bIns="91440"/>
          <a:lstStyle>
            <a:lvl1pPr marL="0" indent="0" algn="l">
              <a:lnSpc>
                <a:spcPct val="90000"/>
              </a:lnSpc>
              <a:buFont typeface="Wingdings" panose="05000000000000000000" pitchFamily="2" charset="2"/>
              <a:buNone/>
              <a:defRPr sz="320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97866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33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6988"/>
            <a:ext cx="11131296" cy="1126752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1417" y="1374668"/>
            <a:ext cx="11139479" cy="4111737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defRPr sz="2400"/>
            </a:lvl1pPr>
            <a:lvl2pPr marL="687388" indent="-3429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defRPr sz="2200"/>
            </a:lvl2pPr>
            <a:lvl3pPr marL="1027113" indent="-341313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defRPr sz="2200"/>
            </a:lvl3pPr>
            <a:lvl4pPr marL="1376363" indent="-3524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defRPr sz="2200"/>
            </a:lvl4pPr>
            <a:lvl5pPr marL="1716088" indent="-339725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  <a:defRPr sz="2200"/>
            </a:lvl5pPr>
          </a:lstStyle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5" name="Picture 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  <p:sp>
        <p:nvSpPr>
          <p:cNvPr id="7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" y="615315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 sz="1400" baseline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0ED552-ACC8-42F1-878B-5B6136026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5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Gree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06400" y="990600"/>
            <a:ext cx="11176000" cy="156235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54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6400" y="2982539"/>
            <a:ext cx="11785600" cy="97576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74320" bIns="91440"/>
          <a:lstStyle>
            <a:lvl1pPr marL="0" indent="0" algn="l">
              <a:lnSpc>
                <a:spcPct val="90000"/>
              </a:lnSpc>
              <a:buFont typeface="Wingdings" panose="05000000000000000000" pitchFamily="2" charset="2"/>
              <a:buNone/>
              <a:defRPr sz="320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97866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17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ange 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04800" y="1371600"/>
            <a:ext cx="8839200" cy="1600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80000"/>
              </a:lnSpc>
              <a:defRPr sz="4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New section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97866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22"/>
          <a:stretch/>
        </p:blipFill>
        <p:spPr>
          <a:xfrm>
            <a:off x="-1" y="0"/>
            <a:ext cx="12192000" cy="4648200"/>
          </a:xfrm>
          <a:prstGeom prst="rect">
            <a:avLst/>
          </a:prstGeom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619828" y="1632418"/>
            <a:ext cx="8676572" cy="155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296785"/>
                </a:solidFill>
                <a:latin typeface="Arial Narrow" pitchFamily="34" charset="0"/>
              </a:defRPr>
            </a:lvl2pPr>
            <a:lvl3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296785"/>
                </a:solidFill>
                <a:latin typeface="Arial Narrow" pitchFamily="34" charset="0"/>
              </a:defRPr>
            </a:lvl3pPr>
            <a:lvl4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296785"/>
                </a:solidFill>
                <a:latin typeface="Arial Narrow" pitchFamily="34" charset="0"/>
              </a:defRPr>
            </a:lvl4pPr>
            <a:lvl5pPr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296785"/>
                </a:solidFill>
                <a:latin typeface="Arial Narrow" pitchFamily="34" charset="0"/>
              </a:defRPr>
            </a:lvl5pPr>
            <a:lvl6pPr marL="3429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296785"/>
                </a:solidFill>
                <a:latin typeface="Arial Narrow" pitchFamily="34" charset="0"/>
              </a:defRPr>
            </a:lvl6pPr>
            <a:lvl7pPr marL="6858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296785"/>
                </a:solidFill>
                <a:latin typeface="Arial Narrow" pitchFamily="34" charset="0"/>
              </a:defRPr>
            </a:lvl7pPr>
            <a:lvl8pPr marL="10287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296785"/>
                </a:solidFill>
                <a:latin typeface="Arial Narrow" pitchFamily="34" charset="0"/>
              </a:defRPr>
            </a:lvl8pPr>
            <a:lvl9pPr marL="1371600" algn="l" rtl="0" eaLnBrk="1" fontAlgn="base" hangingPunct="1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296785"/>
                </a:solidFill>
                <a:latin typeface="Arial Narrow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dirty="0"/>
              <a:t>New section example</a:t>
            </a:r>
          </a:p>
        </p:txBody>
      </p:sp>
    </p:spTree>
    <p:extLst>
      <p:ext uri="{BB962C8B-B14F-4D97-AF65-F5344CB8AC3E}">
        <p14:creationId xmlns:p14="http://schemas.microsoft.com/office/powerpoint/2010/main" val="41424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Green 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13691" y="1371599"/>
            <a:ext cx="8530309" cy="184414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110000"/>
              </a:lnSpc>
              <a:defRPr sz="4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New section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97866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55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ue Section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09600" y="1371599"/>
            <a:ext cx="8534400" cy="18380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110000"/>
              </a:lnSpc>
              <a:defRPr sz="4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New section example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97866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4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ue Title Slide w/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1000" y="1066800"/>
            <a:ext cx="11176000" cy="14800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4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2970266"/>
            <a:ext cx="11785600" cy="84075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74320" bIns="91440"/>
          <a:lstStyle>
            <a:lvl1pPr marL="0" indent="0" algn="l">
              <a:lnSpc>
                <a:spcPct val="90000"/>
              </a:lnSpc>
              <a:buFont typeface="Wingdings" panose="05000000000000000000" pitchFamily="2" charset="2"/>
              <a:buNone/>
              <a:defRPr sz="320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99432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2BFDF-354D-451F-8E5A-2298F17ED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5102352"/>
            <a:ext cx="2441448" cy="566928"/>
          </a:xfrm>
          <a:ln>
            <a:noFill/>
          </a:ln>
        </p:spPr>
        <p:txBody>
          <a:bodyPr lIns="0" tIns="0" rIns="0" bIns="0"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Tx/>
              <a:buFontTx/>
              <a:buNone/>
              <a:tabLst/>
              <a:defRPr sz="12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A02BFDF-354D-451F-8E5A-2298F17ED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897880"/>
            <a:ext cx="2441448" cy="566928"/>
          </a:xfrm>
          <a:ln>
            <a:noFill/>
          </a:ln>
        </p:spPr>
        <p:txBody>
          <a:bodyPr lIns="0" tIns="0" rIns="0" bIns="0"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Tx/>
              <a:buFontTx/>
              <a:buNone/>
              <a:tabLst/>
              <a:defRPr lang="en-US" sz="1200" b="1" i="0" cap="none" baseline="0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A02BFDF-354D-451F-8E5A-2298F17ED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1800" y="5102198"/>
            <a:ext cx="2441448" cy="566928"/>
          </a:xfrm>
          <a:ln>
            <a:noFill/>
          </a:ln>
        </p:spPr>
        <p:txBody>
          <a:bodyPr lIns="0" tIns="0" rIns="0" bIns="0"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Tx/>
              <a:buFontTx/>
              <a:buNone/>
              <a:tabLst/>
              <a:defRPr sz="12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A02BFDF-354D-451F-8E5A-2298F17ED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1800" y="5897726"/>
            <a:ext cx="2441448" cy="566928"/>
          </a:xfrm>
          <a:ln>
            <a:noFill/>
          </a:ln>
        </p:spPr>
        <p:txBody>
          <a:bodyPr lIns="0" tIns="0" rIns="0" bIns="0"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Tx/>
              <a:buFontTx/>
              <a:buNone/>
              <a:tabLst/>
              <a:defRPr lang="en-US" sz="1200" b="1" i="0" cap="none" baseline="0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76662F7-659E-435D-AD91-452CAA4D8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3974592"/>
            <a:ext cx="5486400" cy="3028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10000"/>
              </a:lnSpc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</a:lstStyle>
          <a:p>
            <a:fld id="{F4EEC058-5D7F-4E58-9292-255D7B1DCC88}" type="datetimeFigureOut">
              <a:rPr lang="en-US" smtClean="0"/>
              <a:t>8/22/2025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72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Title Slide w/ Present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81000" y="1066800"/>
            <a:ext cx="11195774" cy="148002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90000"/>
              </a:lnSpc>
              <a:defRPr sz="4800" kern="1200" cap="none" baseline="0" smtClean="0">
                <a:solidFill>
                  <a:schemeClr val="bg1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title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81000" y="2945718"/>
            <a:ext cx="11785600" cy="89476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74320" bIns="91440"/>
          <a:lstStyle>
            <a:lvl1pPr marL="0" indent="0" algn="l">
              <a:lnSpc>
                <a:spcPct val="90000"/>
              </a:lnSpc>
              <a:buFont typeface="Wingdings" panose="05000000000000000000" pitchFamily="2" charset="2"/>
              <a:buNone/>
              <a:defRPr sz="3200" kern="1200" cap="none" spc="0" baseline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en-US" noProof="0" dirty="0"/>
              <a:t>Click to add subtitle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599432"/>
            <a:ext cx="121920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2BFDF-354D-451F-8E5A-2298F17ED4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5102352"/>
            <a:ext cx="2441448" cy="566928"/>
          </a:xfrm>
          <a:ln>
            <a:noFill/>
          </a:ln>
        </p:spPr>
        <p:txBody>
          <a:bodyPr lIns="0" tIns="0" rIns="0" bIns="0"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Tx/>
              <a:buFontTx/>
              <a:buNone/>
              <a:tabLst/>
              <a:defRPr sz="12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A02BFDF-354D-451F-8E5A-2298F17ED4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897880"/>
            <a:ext cx="2441448" cy="566928"/>
          </a:xfrm>
          <a:ln>
            <a:noFill/>
          </a:ln>
        </p:spPr>
        <p:txBody>
          <a:bodyPr lIns="0" tIns="0" rIns="0" bIns="0"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Tx/>
              <a:buFontTx/>
              <a:buNone/>
              <a:tabLst/>
              <a:defRPr lang="en-US" sz="1200" b="1" i="0" cap="none" baseline="0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A02BFDF-354D-451F-8E5A-2298F17ED4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1800" y="5102198"/>
            <a:ext cx="2441448" cy="566928"/>
          </a:xfrm>
          <a:ln>
            <a:noFill/>
          </a:ln>
        </p:spPr>
        <p:txBody>
          <a:bodyPr lIns="0" tIns="0" rIns="0" bIns="0"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Tx/>
              <a:buFontTx/>
              <a:buNone/>
              <a:tabLst/>
              <a:defRPr sz="1200" b="1" i="0" cap="none" baseline="0">
                <a:solidFill>
                  <a:schemeClr val="tx2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A02BFDF-354D-451F-8E5A-2298F17ED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1800" y="5897726"/>
            <a:ext cx="2441448" cy="566928"/>
          </a:xfrm>
          <a:ln>
            <a:noFill/>
          </a:ln>
        </p:spPr>
        <p:txBody>
          <a:bodyPr lIns="0" tIns="0" rIns="0" bIns="0"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>
                  <a:lumMod val="65000"/>
                  <a:lumOff val="35000"/>
                </a:schemeClr>
              </a:buClr>
              <a:buSzTx/>
              <a:buFontTx/>
              <a:buNone/>
              <a:tabLst/>
              <a:defRPr lang="en-US" sz="1200" b="1" i="0" cap="none" baseline="0" dirty="0">
                <a:solidFill>
                  <a:schemeClr val="tx2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76662F7-659E-435D-AD91-452CAA4D8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3974592"/>
            <a:ext cx="5486400" cy="2926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10000"/>
              </a:lnSpc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</a:lstStyle>
          <a:p>
            <a:fld id="{F4EEC058-5D7F-4E58-9292-255D7B1DCC88}" type="datetimeFigureOut">
              <a:rPr lang="en-US" smtClean="0"/>
              <a:t>8/22/2025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4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1A9A-D94A-43FD-B1F9-BB9BF3695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274320"/>
            <a:ext cx="8388096" cy="758952"/>
          </a:xfrm>
        </p:spPr>
        <p:txBody>
          <a:bodyPr/>
          <a:lstStyle>
            <a:lvl1pPr>
              <a:defRPr sz="3600" cap="none" baseline="0"/>
            </a:lvl1pPr>
          </a:lstStyle>
          <a:p>
            <a:r>
              <a:rPr lang="en-US" dirty="0"/>
              <a:t>Contacts Option 1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8952" y="1444752"/>
            <a:ext cx="1298448" cy="129844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81EA45B-86A8-4C79-8D4B-8CA91682F0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65240" y="1444752"/>
            <a:ext cx="2432304" cy="1298448"/>
          </a:xfrm>
          <a:solidFill>
            <a:schemeClr val="accent2"/>
          </a:solidFill>
          <a:ln>
            <a:noFill/>
          </a:ln>
        </p:spPr>
        <p:txBody>
          <a:bodyPr lIns="9144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416" y="5715000"/>
            <a:ext cx="1397000" cy="905256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58952" y="3154680"/>
            <a:ext cx="1298448" cy="129844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1EA45B-86A8-4C79-8D4B-8CA91682F04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65240" y="3154680"/>
            <a:ext cx="2432304" cy="1298448"/>
          </a:xfrm>
          <a:solidFill>
            <a:schemeClr val="accent2"/>
          </a:solidFill>
          <a:ln>
            <a:noFill/>
          </a:ln>
        </p:spPr>
        <p:txBody>
          <a:bodyPr lIns="9144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8952" y="4864608"/>
            <a:ext cx="1298448" cy="129844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81EA45B-86A8-4C79-8D4B-8CA91682F0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65240" y="4864608"/>
            <a:ext cx="2432304" cy="1298448"/>
          </a:xfrm>
          <a:solidFill>
            <a:schemeClr val="accent2"/>
          </a:solidFill>
          <a:ln>
            <a:noFill/>
          </a:ln>
        </p:spPr>
        <p:txBody>
          <a:bodyPr lIns="9144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08456" y="1444752"/>
            <a:ext cx="1298448" cy="129844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81EA45B-86A8-4C79-8D4B-8CA91682F04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14744" y="1444752"/>
            <a:ext cx="2432304" cy="1298448"/>
          </a:xfrm>
          <a:solidFill>
            <a:schemeClr val="accent2"/>
          </a:solidFill>
          <a:ln>
            <a:noFill/>
          </a:ln>
        </p:spPr>
        <p:txBody>
          <a:bodyPr lIns="9144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408456" y="3154680"/>
            <a:ext cx="1298448" cy="129844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81EA45B-86A8-4C79-8D4B-8CA91682F0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14744" y="3154680"/>
            <a:ext cx="2432304" cy="1298448"/>
          </a:xfrm>
          <a:solidFill>
            <a:schemeClr val="accent2"/>
          </a:solidFill>
          <a:ln>
            <a:noFill/>
          </a:ln>
        </p:spPr>
        <p:txBody>
          <a:bodyPr lIns="9144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08456" y="4864608"/>
            <a:ext cx="1298448" cy="129844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 sz="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81EA45B-86A8-4C79-8D4B-8CA91682F04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14744" y="4864608"/>
            <a:ext cx="2432304" cy="1298448"/>
          </a:xfrm>
          <a:solidFill>
            <a:schemeClr val="accent2"/>
          </a:solidFill>
          <a:ln>
            <a:noFill/>
          </a:ln>
        </p:spPr>
        <p:txBody>
          <a:bodyPr lIns="9144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26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 Optio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B1A9A-D94A-43FD-B1F9-BB9BF3695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2896" y="274320"/>
            <a:ext cx="8388096" cy="758952"/>
          </a:xfrm>
        </p:spPr>
        <p:txBody>
          <a:bodyPr/>
          <a:lstStyle>
            <a:lvl1pPr>
              <a:defRPr sz="3600" cap="none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19200" y="1298448"/>
            <a:ext cx="1755648" cy="1755648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5E005EF-6588-4F10-960D-C2607ED096E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19200" y="3172968"/>
            <a:ext cx="2060448" cy="557784"/>
          </a:xfr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70248" y="1298448"/>
            <a:ext cx="1755648" cy="1755648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5E005EF-6588-4F10-960D-C2607ED096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70248" y="3172968"/>
            <a:ext cx="2060448" cy="557784"/>
          </a:xfr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b="1" i="0" cap="none" baseline="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315200" y="1298448"/>
            <a:ext cx="1755648" cy="1755648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5E005EF-6588-4F10-960D-C2607ED096E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315200" y="3172968"/>
            <a:ext cx="2060448" cy="557784"/>
          </a:xfr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b="1" i="0" cap="none" baseline="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219200" y="4041648"/>
            <a:ext cx="1755648" cy="1755648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5E005EF-6588-4F10-960D-C2607ED096E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219200" y="5916168"/>
            <a:ext cx="2060448" cy="557784"/>
          </a:xfr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b="1" i="0" cap="none" baseline="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0248" y="4041648"/>
            <a:ext cx="1755648" cy="1755648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5E005EF-6588-4F10-960D-C2607ED096E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270248" y="5916168"/>
            <a:ext cx="2060448" cy="557784"/>
          </a:xfr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b="1" i="0" cap="none" baseline="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78534EA-BB99-4680-BA46-086195FD788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315200" y="4041648"/>
            <a:ext cx="1755648" cy="1755648"/>
          </a:xfr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5E005EF-6588-4F10-960D-C2607ED096EF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315200" y="5916168"/>
            <a:ext cx="2060448" cy="557784"/>
          </a:xfrm>
          <a:noFill/>
          <a:ln>
            <a:noFill/>
          </a:ln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en-US" sz="1200" b="1" i="0" cap="none" baseline="0" dirty="0">
                <a:solidFill>
                  <a:schemeClr val="bg1"/>
                </a:solidFill>
                <a:latin typeface="Arial" panose="020B0604020202020204" pitchFamily="34" charset="0"/>
                <a:ea typeface="Open Sans Extrabold" panose="020B0604020202020204" charset="0"/>
                <a:cs typeface="Arial" panose="020B0604020202020204" pitchFamily="34" charset="0"/>
              </a:defRPr>
            </a:lvl1pPr>
            <a:lvl4pPr marL="1028700" indent="0">
              <a:buFontTx/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22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7554" y="26988"/>
            <a:ext cx="11133342" cy="11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417" y="1368532"/>
            <a:ext cx="11139479" cy="411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7472" marR="0" lvl="0" indent="-347472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43">
                  <a:lumMod val="65000"/>
                  <a:lumOff val="35000"/>
                </a:srgbClr>
              </a:buClr>
              <a:buSzTx/>
              <a:buFont typeface="Wingdings 2" panose="05020102010507070707" pitchFamily="18" charset="2"/>
              <a:buChar char="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First level</a:t>
            </a:r>
          </a:p>
          <a:p>
            <a:pPr marL="687388" marR="0" lvl="1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43">
                  <a:lumMod val="65000"/>
                  <a:lumOff val="35000"/>
                </a:srgbClr>
              </a:buClr>
              <a:buSzPct val="94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Second level</a:t>
            </a:r>
          </a:p>
          <a:p>
            <a:pPr marL="1027113" marR="0" lvl="2" indent="-341313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43">
                  <a:lumMod val="65000"/>
                  <a:lumOff val="35000"/>
                </a:srgbClr>
              </a:buClr>
              <a:buSzTx/>
              <a:buFont typeface="Wingdings" panose="05000000000000000000" pitchFamily="2" charset="2"/>
              <a:buChar char="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Third level</a:t>
            </a:r>
          </a:p>
          <a:p>
            <a:pPr marL="1376363" marR="0" lvl="3" indent="-350838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43">
                  <a:lumMod val="65000"/>
                  <a:lumOff val="35000"/>
                </a:srgbClr>
              </a:buClr>
              <a:buSzTx/>
              <a:buFont typeface="Wingdings 3" panose="05040102010807070707" pitchFamily="18" charset="2"/>
              <a:buChar char="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Fourth level</a:t>
            </a:r>
          </a:p>
          <a:p>
            <a:pPr marL="1716088" marR="0" lvl="4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rgbClr val="000043">
                  <a:lumMod val="65000"/>
                  <a:lumOff val="35000"/>
                </a:srgb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</a:rPr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09600" y="6153150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 sz="1400" baseline="0">
                <a:solidFill>
                  <a:srgbClr val="606060"/>
                </a:solidFill>
                <a:latin typeface="Arial" panose="020B0604020202020204" pitchFamily="34" charset="0"/>
              </a:defRPr>
            </a:lvl1pPr>
          </a:lstStyle>
          <a:p>
            <a:fld id="{5F0ED552-ACC8-42F1-878B-5B6136026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3600" b="1" cap="none" baseline="0">
          <a:solidFill>
            <a:srgbClr val="00AAE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b="1">
          <a:solidFill>
            <a:srgbClr val="296785"/>
          </a:solidFill>
          <a:latin typeface="Arial Narrow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b="1">
          <a:solidFill>
            <a:srgbClr val="296785"/>
          </a:solidFill>
          <a:latin typeface="Arial Narrow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b="1">
          <a:solidFill>
            <a:srgbClr val="296785"/>
          </a:solidFill>
          <a:latin typeface="Arial Narrow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b="1">
          <a:solidFill>
            <a:srgbClr val="296785"/>
          </a:solidFill>
          <a:latin typeface="Arial Narrow" pitchFamily="34" charset="0"/>
        </a:defRPr>
      </a:lvl5pPr>
      <a:lvl6pPr marL="3429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b="1">
          <a:solidFill>
            <a:srgbClr val="296785"/>
          </a:solidFill>
          <a:latin typeface="Arial Narrow" pitchFamily="34" charset="0"/>
        </a:defRPr>
      </a:lvl6pPr>
      <a:lvl7pPr marL="685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b="1">
          <a:solidFill>
            <a:srgbClr val="296785"/>
          </a:solidFill>
          <a:latin typeface="Arial Narrow" pitchFamily="34" charset="0"/>
        </a:defRPr>
      </a:lvl7pPr>
      <a:lvl8pPr marL="10287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b="1">
          <a:solidFill>
            <a:srgbClr val="296785"/>
          </a:solidFill>
          <a:latin typeface="Arial Narrow" pitchFamily="34" charset="0"/>
        </a:defRPr>
      </a:lvl8pPr>
      <a:lvl9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 b="1">
          <a:solidFill>
            <a:srgbClr val="296785"/>
          </a:solidFill>
          <a:latin typeface="Arial Narrow" pitchFamily="34" charset="0"/>
        </a:defRPr>
      </a:lvl9pPr>
    </p:titleStyle>
    <p:bodyStyle>
      <a:lvl1pPr marL="347472" marR="0" indent="-347472" algn="l" defTabSz="914400" rtl="0" eaLnBrk="1" fontAlgn="base" latinLnBrk="0" hangingPunct="1">
        <a:lnSpc>
          <a:spcPct val="120000"/>
        </a:lnSpc>
        <a:spcBef>
          <a:spcPts val="0"/>
        </a:spcBef>
        <a:spcAft>
          <a:spcPts val="1200"/>
        </a:spcAft>
        <a:buClrTx/>
        <a:buSzTx/>
        <a:buFont typeface="Wingdings 2" panose="05020102010507070707" pitchFamily="18" charset="2"/>
        <a:buChar char=""/>
        <a:tabLst/>
        <a:defRPr sz="2400" baseline="0">
          <a:solidFill>
            <a:schemeClr val="bg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7388" marR="0" indent="-342900" algn="l" defTabSz="914400" rtl="0" eaLnBrk="1" fontAlgn="base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000043">
            <a:lumMod val="65000"/>
            <a:lumOff val="35000"/>
          </a:srgbClr>
        </a:buClr>
        <a:buSzPct val="94000"/>
        <a:buFont typeface="Wingdings" panose="05000000000000000000" pitchFamily="2" charset="2"/>
        <a:buChar char="§"/>
        <a:tabLst/>
        <a:defRPr sz="2200" baseline="0">
          <a:solidFill>
            <a:schemeClr val="bg2">
              <a:lumMod val="75000"/>
            </a:schemeClr>
          </a:solidFill>
          <a:latin typeface="Arial" panose="020B0604020202020204" pitchFamily="34" charset="0"/>
        </a:defRPr>
      </a:lvl2pPr>
      <a:lvl3pPr marL="1027113" marR="0" indent="-341313" algn="l" defTabSz="914400" rtl="0" eaLnBrk="1" fontAlgn="base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000043">
            <a:lumMod val="65000"/>
            <a:lumOff val="35000"/>
          </a:srgbClr>
        </a:buClr>
        <a:buSzTx/>
        <a:buFont typeface="Wingdings" panose="05000000000000000000" pitchFamily="2" charset="2"/>
        <a:buChar char=""/>
        <a:tabLst/>
        <a:defRPr sz="2200" baseline="0">
          <a:solidFill>
            <a:schemeClr val="bg2">
              <a:lumMod val="75000"/>
            </a:schemeClr>
          </a:solidFill>
          <a:latin typeface="Arial" panose="020B0604020202020204" pitchFamily="34" charset="0"/>
        </a:defRPr>
      </a:lvl3pPr>
      <a:lvl4pPr marL="1376363" marR="0" indent="-350838" algn="l" defTabSz="914400" rtl="0" eaLnBrk="1" fontAlgn="base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rgbClr val="000043">
            <a:lumMod val="65000"/>
            <a:lumOff val="35000"/>
          </a:srgbClr>
        </a:buClr>
        <a:buSzTx/>
        <a:buFont typeface="Wingdings 3" panose="05040102010807070707" pitchFamily="18" charset="2"/>
        <a:buChar char=""/>
        <a:tabLst/>
        <a:defRPr sz="2200" baseline="0">
          <a:solidFill>
            <a:schemeClr val="bg2">
              <a:lumMod val="75000"/>
            </a:schemeClr>
          </a:solidFill>
          <a:latin typeface="Arial" panose="020B0604020202020204" pitchFamily="34" charset="0"/>
        </a:defRPr>
      </a:lvl4pPr>
      <a:lvl5pPr marL="1373188" marR="0" indent="0" algn="l" defTabSz="914400" rtl="0" eaLnBrk="1" fontAlgn="base" latinLnBrk="0" hangingPunct="1">
        <a:lnSpc>
          <a:spcPct val="120000"/>
        </a:lnSpc>
        <a:spcBef>
          <a:spcPts val="0"/>
        </a:spcBef>
        <a:spcAft>
          <a:spcPts val="1200"/>
        </a:spcAft>
        <a:buClrTx/>
        <a:buSzTx/>
        <a:buFontTx/>
        <a:buNone/>
        <a:tabLst/>
        <a:defRPr sz="2200" baseline="0">
          <a:solidFill>
            <a:schemeClr val="bg2">
              <a:lumMod val="75000"/>
            </a:schemeClr>
          </a:solidFill>
          <a:latin typeface="Arial" panose="020B0604020202020204" pitchFamily="34" charset="0"/>
        </a:defRPr>
      </a:lvl5pPr>
      <a:lvl6pPr marL="1885950" indent="-171450" algn="l" rtl="0" eaLnBrk="1" fontAlgn="base" hangingPunct="1">
        <a:lnSpc>
          <a:spcPts val="135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296785"/>
          </a:solidFill>
          <a:latin typeface="+mn-lt"/>
        </a:defRPr>
      </a:lvl6pPr>
      <a:lvl7pPr marL="2228850" indent="-171450" algn="l" rtl="0" eaLnBrk="1" fontAlgn="base" hangingPunct="1">
        <a:lnSpc>
          <a:spcPts val="135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296785"/>
          </a:solidFill>
          <a:latin typeface="+mn-lt"/>
        </a:defRPr>
      </a:lvl7pPr>
      <a:lvl8pPr marL="2571750" indent="-171450" algn="l" rtl="0" eaLnBrk="1" fontAlgn="base" hangingPunct="1">
        <a:lnSpc>
          <a:spcPts val="135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296785"/>
          </a:solidFill>
          <a:latin typeface="+mn-lt"/>
        </a:defRPr>
      </a:lvl8pPr>
      <a:lvl9pPr marL="2914650" indent="-171450" algn="l" rtl="0" eaLnBrk="1" fontAlgn="base" hangingPunct="1">
        <a:lnSpc>
          <a:spcPts val="135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200">
          <a:solidFill>
            <a:srgbClr val="296785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kelleygreenlawblog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3629-F867-83CA-C132-D98532B6D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Regulation in a “De-Regulatory” Era: 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Lasting Change or Mirage?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20901-F516-9FD3-381B-30D9F3BACA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2866987"/>
            <a:ext cx="11785600" cy="975769"/>
          </a:xfrm>
        </p:spPr>
        <p:txBody>
          <a:bodyPr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Slag Association Annual Meeting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Naples, Florida</a:t>
            </a:r>
          </a:p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17,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4B7F5-E35F-0DA3-E5A8-6C143C553BF1}"/>
              </a:ext>
            </a:extLst>
          </p:cNvPr>
          <p:cNvSpPr txBox="1"/>
          <p:nvPr/>
        </p:nvSpPr>
        <p:spPr>
          <a:xfrm>
            <a:off x="562708" y="4923692"/>
            <a:ext cx="334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J. Green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Kelley Drye &amp; Warren, LLP</a:t>
            </a:r>
          </a:p>
        </p:txBody>
      </p:sp>
    </p:spTree>
    <p:extLst>
      <p:ext uri="{BB962C8B-B14F-4D97-AF65-F5344CB8AC3E}">
        <p14:creationId xmlns:p14="http://schemas.microsoft.com/office/powerpoint/2010/main" val="356162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31387"/>
            <a:ext cx="9677400" cy="51827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Policy and Administrative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903289"/>
            <a:ext cx="11458575" cy="5754686"/>
          </a:xfrm>
        </p:spPr>
        <p:txBody>
          <a:bodyPr>
            <a:noAutofit/>
          </a:bodyPr>
          <a:lstStyle/>
          <a:p>
            <a:pPr marL="222441"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ea typeface="Calibri" panose="020F0502020204030204" pitchFamily="34" charset="0"/>
                <a:cs typeface="Arial" panose="020B0604020202020204" pitchFamily="34" charset="0"/>
              </a:rPr>
              <a:t>Reorganization</a:t>
            </a:r>
          </a:p>
          <a:p>
            <a:pPr marL="679641" lvl="2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Office of Air &amp; Radiation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: Abolish Office of Air Quality Planning and Standards (</a:t>
            </a:r>
            <a:r>
              <a:rPr lang="en-US" sz="1800" dirty="0" err="1">
                <a:ea typeface="Calibri" panose="020F0502020204030204" pitchFamily="34" charset="0"/>
                <a:cs typeface="Arial" panose="020B0604020202020204" pitchFamily="34" charset="0"/>
              </a:rPr>
              <a:t>OAQPS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); Office of Atmospheric Protection (OAP); and Office of Research and Development (ORD)</a:t>
            </a:r>
          </a:p>
          <a:p>
            <a:pPr marL="679641" lvl="2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ea typeface="Calibri" panose="020F0502020204030204" pitchFamily="34" charset="0"/>
                <a:cs typeface="Arial" panose="020B0604020202020204" pitchFamily="34" charset="0"/>
              </a:rPr>
              <a:t>OAQPS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 split into two new offices:</a:t>
            </a:r>
          </a:p>
          <a:p>
            <a:pPr marL="1136841" lvl="3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Office of Clean Air Programs (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OCAP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):  CAA Sec. 110, 111, 112, and 129</a:t>
            </a:r>
          </a:p>
          <a:p>
            <a:pPr marL="1594041" lvl="4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Peter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Tsirigotis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(current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OAQPS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head) expected to chair</a:t>
            </a:r>
          </a:p>
          <a:p>
            <a:pPr marL="1136841" lvl="3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Office of State Air Partnerships (OSAP): SIPs and air permitting issues</a:t>
            </a:r>
          </a:p>
          <a:p>
            <a:pPr marL="679641" lvl="2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Office of Chemical Safety &amp; Pollution Prevention (</a:t>
            </a:r>
            <a:r>
              <a:rPr lang="en-US" sz="1800" u="sng" dirty="0" err="1">
                <a:ea typeface="Calibri" panose="020F0502020204030204" pitchFamily="34" charset="0"/>
                <a:cs typeface="Arial" panose="020B0604020202020204" pitchFamily="34" charset="0"/>
              </a:rPr>
              <a:t>OCSPP</a:t>
            </a: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: (TSCA, FIFRA) staff would increase </a:t>
            </a:r>
          </a:p>
          <a:p>
            <a:pPr marL="679641" lvl="2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Office of Water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:  Eliminate Office of Science &amp; Technology (ELGs, </a:t>
            </a:r>
            <a:r>
              <a:rPr lang="en-US" sz="1800" dirty="0" err="1">
                <a:ea typeface="Calibri" panose="020F0502020204030204" pitchFamily="34" charset="0"/>
                <a:cs typeface="Arial" panose="020B0604020202020204" pitchFamily="34" charset="0"/>
              </a:rPr>
              <a:t>WQS</a:t>
            </a: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39916" lvl="1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192881" indent="-192881">
              <a:lnSpc>
                <a:spcPts val="2000"/>
              </a:lnSpc>
              <a:spcAft>
                <a:spcPts val="0"/>
              </a:spcAft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1000" y="6419850"/>
            <a:ext cx="3124200" cy="476250"/>
          </a:xfrm>
        </p:spPr>
        <p:txBody>
          <a:bodyPr/>
          <a:lstStyle/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5294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A2B39-49DD-9165-AC1C-0F909AF9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4560B-6388-FD70-5710-C65BB5623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31387"/>
            <a:ext cx="9677400" cy="51827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Policy and Administrative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09F7-21B9-D43D-60C8-CBA8D9551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903289"/>
            <a:ext cx="11458575" cy="5754686"/>
          </a:xfrm>
        </p:spPr>
        <p:txBody>
          <a:bodyPr>
            <a:noAutofit/>
          </a:bodyPr>
          <a:lstStyle/>
          <a:p>
            <a:pPr marL="222441" lvl="1">
              <a:lnSpc>
                <a:spcPts val="2000"/>
              </a:lnSpc>
              <a:spcBef>
                <a:spcPts val="600"/>
              </a:spcBef>
            </a:pP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We are witnessing an unprecedented level of upheaval in the Executive Branch</a:t>
            </a:r>
          </a:p>
          <a:p>
            <a:pPr marL="562166" lvl="2">
              <a:lnSpc>
                <a:spcPts val="2000"/>
              </a:lnSpc>
              <a:spcBef>
                <a:spcPts val="600"/>
              </a:spcBef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Particularly within EPA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911416" lvl="3">
              <a:lnSpc>
                <a:spcPts val="2000"/>
              </a:lnSpc>
              <a:spcBef>
                <a:spcPts val="600"/>
              </a:spcBef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Major funding, resource and staffing challenges … often at odds with efforts to “remake” the agency</a:t>
            </a:r>
          </a:p>
          <a:p>
            <a:pPr marL="1251141" lvl="4">
              <a:lnSpc>
                <a:spcPts val="2000"/>
              </a:lnSpc>
              <a:spcBef>
                <a:spcPts val="600"/>
              </a:spcBef>
            </a:pPr>
            <a:r>
              <a:rPr lang="en-US" sz="1800" dirty="0">
                <a:ea typeface="Calibri" panose="020F0502020204030204" pitchFamily="34" charset="0"/>
                <a:cs typeface="Arial" panose="020B0604020202020204" pitchFamily="34" charset="0"/>
              </a:rPr>
              <a:t>“Brain drain”</a:t>
            </a:r>
          </a:p>
          <a:p>
            <a:pPr marL="562166" lvl="2">
              <a:lnSpc>
                <a:spcPts val="2000"/>
              </a:lnSpc>
              <a:spcBef>
                <a:spcPts val="600"/>
              </a:spcBef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Attempt to roll back the expansive administrative state (and the extended reach of the federal government going back to the New Deal/Great Society era</a:t>
            </a:r>
          </a:p>
          <a:p>
            <a:pPr marL="222441" lvl="1">
              <a:lnSpc>
                <a:spcPts val="2000"/>
              </a:lnSpc>
              <a:spcBef>
                <a:spcPts val="600"/>
              </a:spcBef>
            </a:pPr>
            <a:r>
              <a:rPr lang="en-US" b="1" dirty="0">
                <a:ea typeface="Calibri" panose="020F0502020204030204" pitchFamily="34" charset="0"/>
                <a:cs typeface="Arial" panose="020B0604020202020204" pitchFamily="34" charset="0"/>
              </a:rPr>
              <a:t>Can it last …?</a:t>
            </a:r>
          </a:p>
          <a:p>
            <a:pPr marL="339916" lvl="1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192881" indent="-192881">
              <a:lnSpc>
                <a:spcPts val="2000"/>
              </a:lnSpc>
              <a:spcAft>
                <a:spcPts val="0"/>
              </a:spcAft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FEC4F-865C-69C4-35E0-CD35FA153D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1000" y="6419850"/>
            <a:ext cx="3124200" cy="476250"/>
          </a:xfrm>
        </p:spPr>
        <p:txBody>
          <a:bodyPr/>
          <a:lstStyle/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617243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058" y="1066801"/>
            <a:ext cx="11173941" cy="1478691"/>
          </a:xfrm>
        </p:spPr>
        <p:txBody>
          <a:bodyPr/>
          <a:lstStyle/>
          <a:p>
            <a:r>
              <a:rPr lang="en-US" dirty="0"/>
              <a:t>Supreme Court </a:t>
            </a:r>
            <a:br>
              <a:rPr lang="en-US" dirty="0"/>
            </a:br>
            <a:r>
              <a:rPr lang="en-US" dirty="0"/>
              <a:t>Administrative Law Decisions</a:t>
            </a:r>
          </a:p>
        </p:txBody>
      </p:sp>
    </p:spTree>
    <p:extLst>
      <p:ext uri="{BB962C8B-B14F-4D97-AF65-F5344CB8AC3E}">
        <p14:creationId xmlns:p14="http://schemas.microsoft.com/office/powerpoint/2010/main" val="232661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9831E-1412-BAFC-356B-911568AC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/>
              <a:t>Chevron v. Natural Resources Defense Council</a:t>
            </a:r>
            <a:r>
              <a:rPr lang="en-US" sz="3600" dirty="0"/>
              <a:t>, 467 U.S. 837 (1984)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06E04-50EE-1AB5-1079-AC2D4FD12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53" y="1355223"/>
            <a:ext cx="8067978" cy="45882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u="sng" dirty="0"/>
              <a:t>Two Step Framework for reviewing agency decisions</a:t>
            </a: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701320-DF64-83C4-0713-D3AB050A2A6A}"/>
              </a:ext>
            </a:extLst>
          </p:cNvPr>
          <p:cNvSpPr/>
          <p:nvPr/>
        </p:nvSpPr>
        <p:spPr>
          <a:xfrm>
            <a:off x="1091418" y="2051443"/>
            <a:ext cx="9826674" cy="389206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“If the intent of Congress is clear, that is the end of the matter…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If, however, the court determines </a:t>
            </a:r>
            <a:r>
              <a:rPr lang="en-US" sz="2400" dirty="0">
                <a:solidFill>
                  <a:srgbClr val="C00000"/>
                </a:solidFill>
              </a:rPr>
              <a:t>Congress has not directly addressed the precise question at issue</a:t>
            </a:r>
            <a:r>
              <a:rPr lang="en-US" sz="2400" dirty="0"/>
              <a:t>, the court does not simply impose its own construction on the statute, as would be necessary in the absence of an administrative interpretation. Rather, if the statute is silent or </a:t>
            </a:r>
            <a:r>
              <a:rPr lang="en-US" sz="2400" dirty="0">
                <a:solidFill>
                  <a:srgbClr val="C00000"/>
                </a:solidFill>
              </a:rPr>
              <a:t>ambiguous</a:t>
            </a:r>
            <a:r>
              <a:rPr lang="en-US" sz="2400" dirty="0"/>
              <a:t> with respect to the specific issue, the question for the court is whether the agency’s answer is based on a </a:t>
            </a:r>
            <a:r>
              <a:rPr lang="en-US" sz="2400" dirty="0">
                <a:solidFill>
                  <a:srgbClr val="C00000"/>
                </a:solidFill>
              </a:rPr>
              <a:t>permissible construction of the statute</a:t>
            </a:r>
            <a:r>
              <a:rPr lang="en-US" sz="24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0377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62C8-7B09-8938-3141-748D697E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Chevron </a:t>
            </a:r>
            <a:r>
              <a:rPr lang="en-US" dirty="0"/>
              <a:t>Deference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4AACF-DB38-0DFB-A6E6-0D0AAD7A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18" y="1153740"/>
            <a:ext cx="4956234" cy="53563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200" dirty="0"/>
              <a:t>Judicially Constructed Framework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200" dirty="0"/>
              <a:t>Landmark Case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200" dirty="0"/>
              <a:t>Fundamentally Changed Administrative Law for over 40 years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US" sz="2000" dirty="0"/>
              <a:t>Completely transformed agencies’ approach to rulemaking, the manner in which courts review agency rules, and to a lesser extent, the way Congress legislates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200" u="sng" dirty="0"/>
              <a:t>Third Most Cited Civil Case Ever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2000" dirty="0"/>
              <a:t>Cited ~18,000 times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C93CD-938B-FCC9-15C5-38A9307B9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543" y="1335260"/>
            <a:ext cx="4473802" cy="41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6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A651-3A8D-DDE4-3F4A-1D4E519C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87"/>
            <a:ext cx="6123709" cy="1834703"/>
          </a:xfrm>
        </p:spPr>
        <p:txBody>
          <a:bodyPr/>
          <a:lstStyle/>
          <a:p>
            <a:r>
              <a:rPr lang="en-US" i="1" dirty="0"/>
              <a:t>Loper Bright Enterprises v. Raimondo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E3481-47AE-C64E-A1F1-BFAE964FE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17" y="2189677"/>
            <a:ext cx="11139479" cy="411173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b="1" dirty="0"/>
              <a:t>Background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Challenge to NMFS rule requiring Atlantic herring fisheries to pay for onboard observers to monitor compliance with fishery management plans, catch limits, </a:t>
            </a:r>
            <a:r>
              <a:rPr lang="en-US" sz="2000" i="1" dirty="0"/>
              <a:t>etc</a:t>
            </a:r>
            <a:r>
              <a:rPr lang="en-US" sz="2000" dirty="0"/>
              <a:t>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NMFS rule promulgated pursuant to Magnuson-Stevens Fishery Conservation and Management Act (“</a:t>
            </a:r>
            <a:r>
              <a:rPr lang="en-US" sz="2000" dirty="0" err="1"/>
              <a:t>MSA</a:t>
            </a:r>
            <a:r>
              <a:rPr lang="en-US" sz="2000" dirty="0"/>
              <a:t>”)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/>
              <a:t>MSA</a:t>
            </a:r>
            <a:r>
              <a:rPr lang="en-US" sz="2000" dirty="0"/>
              <a:t> allows for vessel-funded observers on foreign vessels in U.S. waters and in some higher-value fisheries (with cost caps)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/>
              <a:t>MSA</a:t>
            </a:r>
            <a:r>
              <a:rPr lang="en-US" sz="2000" dirty="0"/>
              <a:t> silent regarding whether herring fishery must pay for onboard observers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NMFS rule nonetheless required herring fishermen to pay for onboard observers and ignored cost caps </a:t>
            </a:r>
            <a:r>
              <a:rPr lang="en-US" sz="2000" dirty="0" err="1"/>
              <a:t>MSA</a:t>
            </a:r>
            <a:r>
              <a:rPr lang="en-US" sz="2000" dirty="0"/>
              <a:t> applied in other fisheries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In herring fishery, observer costs reduce annual revenue by up to 20%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84D064-90EB-4BB6-FB1C-BBA1CEA0B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954" y="116829"/>
            <a:ext cx="3877495" cy="25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7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42E9-C984-A6D9-4618-8B32E44A2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17" y="228600"/>
            <a:ext cx="11131296" cy="595956"/>
          </a:xfrm>
        </p:spPr>
        <p:txBody>
          <a:bodyPr/>
          <a:lstStyle/>
          <a:p>
            <a:r>
              <a:rPr lang="en-US" i="1" dirty="0"/>
              <a:t>Loper Bright Enterprises v. Raimondo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FC1CA-A677-920A-3BCC-C05A5EB1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24556"/>
            <a:ext cx="7548747" cy="594437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dirty="0"/>
              <a:t>Challenges to </a:t>
            </a:r>
            <a:r>
              <a:rPr lang="en-US" sz="2000" b="1" dirty="0" err="1"/>
              <a:t>MSA</a:t>
            </a:r>
            <a:r>
              <a:rPr lang="en-US" sz="2000" b="1" dirty="0"/>
              <a:t> Observer Rule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i="1" u="sng" dirty="0"/>
              <a:t>Loper Bright</a:t>
            </a:r>
            <a:r>
              <a:rPr lang="en-US" sz="1800" dirty="0"/>
              <a:t>: Suit in D.C. District Court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dirty="0" err="1"/>
              <a:t>D.D.C</a:t>
            </a:r>
            <a:r>
              <a:rPr lang="en-US" sz="1800" dirty="0"/>
              <a:t>. upheld in 2020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D.C. Circuit Affirmed 2-1 in 2021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Found some ambiguity at Chevron Step 1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Upheld NMFS interpretation as reasonable under Chevron Step 2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i="1" u="sng" dirty="0"/>
              <a:t>Relentless et al</a:t>
            </a:r>
            <a:r>
              <a:rPr lang="en-US" sz="1800" dirty="0"/>
              <a:t>.: Suit in Rhode Island District Court in 2021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D. RI applied Chevron similar to D.C. Cir. and upheld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First Circuit affirmed in 2023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Decision applied Chevron but did not explain ambiguity or which aspects of the ruling applied to Steps 1 or 2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i="1" dirty="0"/>
              <a:t>Certiorari</a:t>
            </a:r>
            <a:r>
              <a:rPr lang="en-US" sz="2000" b="1" dirty="0"/>
              <a:t> Granted on One Question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“</a:t>
            </a:r>
            <a:r>
              <a:rPr lang="en-US" sz="1800" dirty="0">
                <a:solidFill>
                  <a:srgbClr val="C00000"/>
                </a:solidFill>
              </a:rPr>
              <a:t>Whether the Court should overrule </a:t>
            </a:r>
            <a:r>
              <a:rPr lang="en-US" sz="1800" i="1" dirty="0">
                <a:solidFill>
                  <a:srgbClr val="C00000"/>
                </a:solidFill>
              </a:rPr>
              <a:t>Chevron </a:t>
            </a:r>
            <a:r>
              <a:rPr lang="en-US" sz="1800" dirty="0"/>
              <a:t>or at least clarify that statutory silence concerning controversial powers expressly but narrowly granted elsewhere in the statute does not constitute an ambiguity requiring deference to the agency.”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/>
              <a:t>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130CA1-222B-BECD-CEBA-B80141E02604}"/>
              </a:ext>
            </a:extLst>
          </p:cNvPr>
          <p:cNvSpPr txBox="1">
            <a:spLocks/>
          </p:cNvSpPr>
          <p:nvPr/>
        </p:nvSpPr>
        <p:spPr bwMode="auto">
          <a:xfrm flipV="1">
            <a:off x="1162249" y="6857999"/>
            <a:ext cx="6006647" cy="13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472" marR="0" indent="-347472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Wingdings 2" panose="05020102010507070707" pitchFamily="18" charset="2"/>
              <a:buChar char=""/>
              <a:tabLst/>
              <a:defRPr sz="24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7388" marR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4000"/>
              <a:buFont typeface="Wingdings" panose="05000000000000000000" pitchFamily="2" charset="2"/>
              <a:buChar char="§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2pPr>
            <a:lvl3pPr marL="1027113" marR="0" indent="-341313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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3pPr>
            <a:lvl4pPr marL="1376363" marR="0" indent="-352425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Char char="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4pPr>
            <a:lvl5pPr marL="1716088" marR="0" indent="-339725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5pPr>
            <a:lvl6pPr marL="18859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9pPr>
          </a:lstStyle>
          <a:p>
            <a:pPr marL="365760" lvl="1" indent="0" algn="just">
              <a:buNone/>
            </a:pPr>
            <a:endParaRPr lang="en-US" sz="1400" b="1" i="1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251A4C-0F6D-D4E9-B20F-653E9D822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868" y="1855070"/>
            <a:ext cx="372427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4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B6DB-FD87-8260-BD12-77571DDC7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11131296" cy="646844"/>
          </a:xfrm>
        </p:spPr>
        <p:txBody>
          <a:bodyPr/>
          <a:lstStyle/>
          <a:p>
            <a:r>
              <a:rPr lang="en-US" dirty="0"/>
              <a:t>June 28, 2024 </a:t>
            </a:r>
            <a:r>
              <a:rPr lang="en-US" i="1" dirty="0"/>
              <a:t>Loper</a:t>
            </a:r>
            <a:r>
              <a:rPr lang="en-US" dirty="0"/>
              <a:t> Decision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4563A-E090-4D4A-2BB0-0D9EC612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17" y="946834"/>
            <a:ext cx="11139479" cy="4111737"/>
          </a:xfrm>
        </p:spPr>
        <p:txBody>
          <a:bodyPr/>
          <a:lstStyle/>
          <a:p>
            <a:r>
              <a:rPr lang="en-US" dirty="0"/>
              <a:t>The SCOTUS Majority (per C.J. Roberts)	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AAFDA-B8AF-5EF5-BE42-006224983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867" y="1484072"/>
            <a:ext cx="2192198" cy="2747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EB0A8-9C7C-7F63-9CA2-D0C91A1651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860" y="4442792"/>
            <a:ext cx="1696009" cy="2082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E3ABD8-D807-0B86-8568-132B568F3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290" y="4442792"/>
            <a:ext cx="1664388" cy="20826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D3AA0-FF6F-232A-4FC7-4274FA81C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735" y="4442793"/>
            <a:ext cx="1652071" cy="20826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A2599B-8984-396C-9A48-3F735C0138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4603" y="4442792"/>
            <a:ext cx="1720845" cy="2082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754E4D-2244-914B-0B14-9FDDC153ED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2867" y="4442792"/>
            <a:ext cx="1630870" cy="208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658" y="237744"/>
            <a:ext cx="11129238" cy="664546"/>
          </a:xfrm>
        </p:spPr>
        <p:txBody>
          <a:bodyPr/>
          <a:lstStyle/>
          <a:p>
            <a:r>
              <a:rPr lang="en-US" dirty="0"/>
              <a:t>End of an Error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081958"/>
            <a:ext cx="11131296" cy="412098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“</a:t>
            </a:r>
            <a:r>
              <a:rPr lang="en-US" b="1" i="1" dirty="0">
                <a:solidFill>
                  <a:srgbClr val="C00000"/>
                </a:solidFill>
              </a:rPr>
              <a:t>Chevron is overruled</a:t>
            </a:r>
            <a:r>
              <a:rPr lang="en-US" i="1" dirty="0"/>
              <a:t>. </a:t>
            </a:r>
            <a:r>
              <a:rPr lang="en-US" b="1" i="1" dirty="0">
                <a:solidFill>
                  <a:srgbClr val="C00000"/>
                </a:solidFill>
              </a:rPr>
              <a:t>Courts must exercise their independent judgment </a:t>
            </a:r>
            <a:r>
              <a:rPr lang="en-US" i="1" dirty="0"/>
              <a:t>in deciding whether an agency has acted within its </a:t>
            </a:r>
            <a:r>
              <a:rPr lang="en-US" b="1" i="1" dirty="0">
                <a:solidFill>
                  <a:srgbClr val="C00000"/>
                </a:solidFill>
              </a:rPr>
              <a:t>statutory authority</a:t>
            </a:r>
            <a:r>
              <a:rPr lang="en-US" i="1" dirty="0"/>
              <a:t>, as the APA requires. Careful attention to the </a:t>
            </a:r>
            <a:r>
              <a:rPr lang="en-US" b="1" i="1" dirty="0">
                <a:solidFill>
                  <a:srgbClr val="C00000"/>
                </a:solidFill>
              </a:rPr>
              <a:t>judgment of the Executive Branch may help inform that inquiry</a:t>
            </a:r>
            <a:r>
              <a:rPr lang="en-US" i="1" dirty="0"/>
              <a:t>. And when a particular statute delegates authority to an agency consistent with constitutional limits, courts must respect the delegation, while ensuring that the agency acts within it. </a:t>
            </a:r>
            <a:r>
              <a:rPr lang="en-US" b="1" i="1" dirty="0">
                <a:solidFill>
                  <a:srgbClr val="C00000"/>
                </a:solidFill>
              </a:rPr>
              <a:t>But courts need not and under the APA may not defer to an agency interpretation of the law simply because a statute is ambiguous.”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		</a:t>
            </a:r>
            <a:r>
              <a:rPr lang="en-US" sz="2000" i="1" dirty="0"/>
              <a:t>Loper Bright Enterprises, et al. v. Raimondo</a:t>
            </a:r>
            <a:r>
              <a:rPr lang="en-US" sz="2000" dirty="0"/>
              <a:t>, 603 U.S. 369 (2024)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1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BE31-00DB-339F-1358-49484A3A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88"/>
            <a:ext cx="11131296" cy="680935"/>
          </a:xfrm>
        </p:spPr>
        <p:txBody>
          <a:bodyPr/>
          <a:lstStyle/>
          <a:p>
            <a:r>
              <a:rPr lang="en-US" dirty="0"/>
              <a:t>Majority Opinion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9151-953C-1F74-8ECF-1F1DC5F2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1" y="855429"/>
            <a:ext cx="11515265" cy="5913911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2000" b="1" dirty="0"/>
              <a:t>Statutory Interpretation is the “Solemn Duty” of the Judiciary</a:t>
            </a:r>
            <a:endParaRPr lang="en-US" sz="2000" dirty="0"/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US" sz="1800" u="sng" dirty="0"/>
              <a:t>Article III</a:t>
            </a:r>
            <a:r>
              <a:rPr lang="en-US" sz="1800" dirty="0"/>
              <a:t>:  “Cases” and “Controversies”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US" sz="1800" u="sng" dirty="0"/>
              <a:t>Federalist Papers</a:t>
            </a:r>
            <a:r>
              <a:rPr lang="en-US" sz="1800" dirty="0"/>
              <a:t>: “</a:t>
            </a:r>
            <a:r>
              <a:rPr lang="en-US" sz="1800" i="1" dirty="0"/>
              <a:t>the proper and peculiar province of the courts</a:t>
            </a:r>
            <a:r>
              <a:rPr lang="en-US" sz="1800" dirty="0"/>
              <a:t>”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US" sz="1800" i="1" u="sng" dirty="0"/>
              <a:t>Marbury v. Madison</a:t>
            </a:r>
            <a:r>
              <a:rPr lang="en-US" sz="1800" dirty="0"/>
              <a:t>: “</a:t>
            </a:r>
            <a:r>
              <a:rPr lang="en-US" sz="1800" i="1" dirty="0"/>
              <a:t>the province and duty of the judicial department to say what the law is.</a:t>
            </a:r>
            <a:r>
              <a:rPr lang="en-US" sz="1800" dirty="0"/>
              <a:t>” 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2000" b="1" dirty="0"/>
              <a:t>But, in exercising their independent judgment, courts historically accorded “due respect” to the executive branch’s interpretation of federal statutes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US" sz="1800" i="1" u="sng" dirty="0"/>
              <a:t>Skidmore v. Swift &amp; Co.</a:t>
            </a:r>
            <a:r>
              <a:rPr lang="en-US" sz="1800" i="1" dirty="0"/>
              <a:t> </a:t>
            </a:r>
            <a:r>
              <a:rPr lang="en-US" sz="1800" dirty="0"/>
              <a:t>(1944): agency interpretations based on “</a:t>
            </a:r>
            <a:r>
              <a:rPr lang="en-US" sz="1800" i="1" dirty="0"/>
              <a:t>specialized experience</a:t>
            </a:r>
            <a:r>
              <a:rPr lang="en-US" sz="1800" dirty="0"/>
              <a:t>,” “</a:t>
            </a:r>
            <a:r>
              <a:rPr lang="en-US" sz="1800" i="1" dirty="0"/>
              <a:t>constitute a body of experience and informed judgement to which courts [could] properly resort guidance</a:t>
            </a:r>
            <a:r>
              <a:rPr lang="en-US" sz="1800" dirty="0"/>
              <a:t>” even on legal questions.</a:t>
            </a:r>
          </a:p>
          <a:p>
            <a:pPr lvl="2" algn="just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Depending on thoroughness of consideration, validity of reasoning, and consistency</a:t>
            </a:r>
          </a:p>
          <a:p>
            <a:pPr lvl="2" algn="just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“</a:t>
            </a:r>
            <a:r>
              <a:rPr lang="en-US" sz="1800" i="1" dirty="0"/>
              <a:t>power to persuade, if lacking power to control</a:t>
            </a:r>
            <a:r>
              <a:rPr lang="en-US" sz="1800" dirty="0"/>
              <a:t>”</a:t>
            </a:r>
          </a:p>
          <a:p>
            <a:pPr algn="just">
              <a:lnSpc>
                <a:spcPct val="100000"/>
              </a:lnSpc>
              <a:spcAft>
                <a:spcPts val="400"/>
              </a:spcAft>
            </a:pPr>
            <a:r>
              <a:rPr lang="en-US" sz="2000" b="1" u="sng" dirty="0"/>
              <a:t>Administrative Procedure Act (“APA”)</a:t>
            </a:r>
            <a:r>
              <a:rPr lang="en-US" sz="2000" b="1" dirty="0"/>
              <a:t>: </a:t>
            </a:r>
            <a:r>
              <a:rPr lang="en-US" sz="2000" dirty="0"/>
              <a:t>Enacted in 1946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Directs that reviewing courts “</a:t>
            </a:r>
            <a:r>
              <a:rPr lang="en-US" sz="1800" i="1" dirty="0"/>
              <a:t>shall decide all relevant questions of law, interpret constitutional and statutory provisions, and determine the meaning or applicability of the terms of an agency action</a:t>
            </a:r>
            <a:r>
              <a:rPr lang="en-US" sz="1800" dirty="0"/>
              <a:t>.”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“</a:t>
            </a:r>
            <a:r>
              <a:rPr lang="en-US" sz="1800" i="1" dirty="0"/>
              <a:t>And it prescribes no deferential standard for courts to employ in answering those legal questions.</a:t>
            </a:r>
            <a:r>
              <a:rPr lang="en-US" sz="1800" dirty="0"/>
              <a:t>” </a:t>
            </a:r>
            <a:r>
              <a:rPr lang="en-US" sz="1800" i="1" dirty="0"/>
              <a:t>Id.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Thus, </a:t>
            </a:r>
            <a:r>
              <a:rPr lang="en-US" sz="1800" i="1" dirty="0"/>
              <a:t>“[t]he deference that Chevron requires of courts reviewing agency action cannot be squared with the APA.”  Loper </a:t>
            </a:r>
            <a:r>
              <a:rPr lang="en-US" sz="1800" dirty="0"/>
              <a:t>at 18.</a:t>
            </a:r>
          </a:p>
          <a:p>
            <a:pPr lvl="1" algn="just">
              <a:lnSpc>
                <a:spcPct val="100000"/>
              </a:lnSpc>
              <a:spcAft>
                <a:spcPts val="4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438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2068F-6DB1-4111-E98F-563BAEE64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8845F-A6BD-A670-90FD-429805753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 have consequences</a:t>
            </a:r>
          </a:p>
          <a:p>
            <a:r>
              <a:rPr lang="en-US" dirty="0"/>
              <a:t>The pendulum of agency/administrative law</a:t>
            </a:r>
          </a:p>
          <a:p>
            <a:r>
              <a:rPr lang="en-US" dirty="0"/>
              <a:t>The state of environmental regulation </a:t>
            </a:r>
          </a:p>
          <a:p>
            <a:r>
              <a:rPr lang="en-US" dirty="0"/>
              <a:t>The Supreme Court matters … a lot</a:t>
            </a:r>
          </a:p>
          <a:p>
            <a:r>
              <a:rPr lang="en-US" dirty="0"/>
              <a:t>Will the current “deregulatory” state last?</a:t>
            </a:r>
          </a:p>
          <a:p>
            <a:r>
              <a:rPr lang="en-US" dirty="0"/>
              <a:t>Has the balance of regulatory power shifted?  </a:t>
            </a:r>
          </a:p>
          <a:p>
            <a:pPr lvl="1"/>
            <a:r>
              <a:rPr lang="en-US" sz="2000" dirty="0"/>
              <a:t>Executive v. Judiciary … Executive v. Congress … Congress v. Judiciary</a:t>
            </a:r>
          </a:p>
          <a:p>
            <a:pPr lvl="1"/>
            <a:r>
              <a:rPr lang="en-US" sz="2000" dirty="0"/>
              <a:t>Regulated Entities/Persons v. Regulators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19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BE31-00DB-339F-1358-49484A3A2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88"/>
            <a:ext cx="11131296" cy="680935"/>
          </a:xfrm>
        </p:spPr>
        <p:txBody>
          <a:bodyPr/>
          <a:lstStyle/>
          <a:p>
            <a:r>
              <a:rPr lang="en-US" dirty="0"/>
              <a:t>Majority on </a:t>
            </a:r>
            <a:r>
              <a:rPr lang="en-US" i="1" dirty="0"/>
              <a:t>Chevron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B9151-953C-1F74-8ECF-1F1DC5F22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856415"/>
            <a:ext cx="11455888" cy="578787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i="1" u="sng" dirty="0"/>
              <a:t>Chevron</a:t>
            </a:r>
            <a:r>
              <a:rPr lang="en-US" sz="2000" b="1" u="sng" dirty="0"/>
              <a:t> Does Not Simply Afford “Respect” to Agency Interpretations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i="1" dirty="0"/>
              <a:t>“It demands that courts mechanically afford binding deference to agency interpretations, including those that have been inconsistent over time.”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u="sng" dirty="0"/>
              <a:t>“[S]</a:t>
            </a:r>
            <a:r>
              <a:rPr lang="en-US" sz="2000" b="1" u="sng" dirty="0" err="1"/>
              <a:t>tatutes</a:t>
            </a:r>
            <a:r>
              <a:rPr lang="en-US" sz="2000" b="1" u="sng" dirty="0"/>
              <a:t>, no matter how impenetrable, do—in fact, must—have a </a:t>
            </a:r>
            <a:r>
              <a:rPr lang="en-US" sz="2000" b="1" u="sng" dirty="0">
                <a:solidFill>
                  <a:srgbClr val="FF0000"/>
                </a:solidFill>
              </a:rPr>
              <a:t>single, best meaning</a:t>
            </a:r>
            <a:r>
              <a:rPr lang="en-US" sz="2000" b="1" u="sng" dirty="0"/>
              <a:t>.”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“</a:t>
            </a:r>
            <a:r>
              <a:rPr lang="en-US" sz="1800" i="1" dirty="0"/>
              <a:t>That is the whole point of having written statutes; ‘every statute’s meaning is fixed at the time of enactment.’</a:t>
            </a:r>
            <a:r>
              <a:rPr lang="en-US" sz="1800" dirty="0"/>
              <a:t>” </a:t>
            </a:r>
            <a:r>
              <a:rPr lang="en-US" sz="1800" i="1" dirty="0"/>
              <a:t>Loper</a:t>
            </a:r>
            <a:r>
              <a:rPr lang="en-US" sz="1800" dirty="0"/>
              <a:t> at 22-23, citing </a:t>
            </a:r>
            <a:r>
              <a:rPr lang="en-US" sz="1800" i="1" dirty="0"/>
              <a:t>Wisconsin Central Ltd. v. U.S.</a:t>
            </a:r>
            <a:r>
              <a:rPr lang="en-US" sz="1800" dirty="0"/>
              <a:t>, 585 U. S. 274, 284 (2018).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i="1" dirty="0"/>
              <a:t>“It therefore makes no sense to speak of a ‘permissible’ interpretation that is not the one the court, after applying all relevant interpretive tools, concludes is best. </a:t>
            </a:r>
            <a:r>
              <a:rPr lang="en-US" sz="1800" i="1" u="sng" dirty="0"/>
              <a:t>In the business of statutory interpretation, if it is not the best, it is not permissible.</a:t>
            </a:r>
            <a:r>
              <a:rPr lang="en-US" sz="1800" i="1" dirty="0"/>
              <a:t>” Loper </a:t>
            </a:r>
            <a:r>
              <a:rPr lang="en-US" sz="1800" dirty="0"/>
              <a:t>at 23 (emphasis added).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u="sng" dirty="0"/>
              <a:t>Not all statutory ambiguities are delegations of discretionary authority to agencies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1800" dirty="0"/>
              <a:t>“</a:t>
            </a:r>
            <a:r>
              <a:rPr lang="en-US" sz="1800" i="1" dirty="0"/>
              <a:t>By forcing courts to instead pretend that ambiguities are necessarily delegations, </a:t>
            </a:r>
            <a:r>
              <a:rPr lang="en-US" sz="1800" i="1" dirty="0">
                <a:solidFill>
                  <a:srgbClr val="FF0000"/>
                </a:solidFill>
              </a:rPr>
              <a:t>Chevron does not prevent judges from making policy. It prevents them from judging</a:t>
            </a:r>
            <a:r>
              <a:rPr lang="en-US" sz="1800" i="1" dirty="0"/>
              <a:t>.</a:t>
            </a:r>
            <a:r>
              <a:rPr lang="en-US" sz="1800" dirty="0"/>
              <a:t>” </a:t>
            </a:r>
            <a:r>
              <a:rPr lang="en-US" sz="1800" i="1" dirty="0"/>
              <a:t>Loper</a:t>
            </a:r>
            <a:r>
              <a:rPr lang="en-US" sz="1800" dirty="0"/>
              <a:t> at 26. 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b="1" u="sng" dirty="0"/>
              <a:t>Stare Decisis as applied to prior decisions applying the </a:t>
            </a:r>
            <a:r>
              <a:rPr lang="en-US" sz="2000" b="1" i="1" u="sng" dirty="0"/>
              <a:t>Chevron</a:t>
            </a:r>
            <a:r>
              <a:rPr lang="en-US" sz="2000" b="1" u="sng" dirty="0"/>
              <a:t> framework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“</a:t>
            </a:r>
            <a:r>
              <a:rPr lang="en-US" sz="1600" i="1" dirty="0"/>
              <a:t>[W]e do not call into question prior cases that relied on the Chevron framework</a:t>
            </a:r>
            <a:r>
              <a:rPr lang="en-US" sz="1600" dirty="0"/>
              <a:t>.” 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Thus, holdings in existing cases that specific agency actions were lawful under </a:t>
            </a:r>
            <a:r>
              <a:rPr lang="en-US" sz="1600" i="1" dirty="0"/>
              <a:t>Chevron </a:t>
            </a:r>
            <a:r>
              <a:rPr lang="en-US" sz="1600" dirty="0"/>
              <a:t>are still subject to statutory </a:t>
            </a:r>
            <a:r>
              <a:rPr lang="en-US" sz="1600" i="1" dirty="0"/>
              <a:t>stare decisis </a:t>
            </a:r>
            <a:r>
              <a:rPr lang="en-US" sz="1600" dirty="0"/>
              <a:t>despite this decision.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i="1" dirty="0"/>
              <a:t>“Mere reliance on Chevron cannot constitute a ‘special justification’ for overruling such a holding.”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6361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37B2-E874-62B9-1A83-87472551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17" y="164592"/>
            <a:ext cx="11131296" cy="405424"/>
          </a:xfrm>
        </p:spPr>
        <p:txBody>
          <a:bodyPr/>
          <a:lstStyle/>
          <a:p>
            <a:r>
              <a:rPr lang="en-US" i="1" dirty="0"/>
              <a:t>Loper</a:t>
            </a:r>
            <a:r>
              <a:rPr lang="en-US" dirty="0"/>
              <a:t>: 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CCB9-D158-FCFC-6C98-9E0F258E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34" y="676894"/>
            <a:ext cx="11139479" cy="53672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u="sng" dirty="0"/>
              <a:t>Courts will no longer defer to agency interpretations simply because they are </a:t>
            </a:r>
            <a:r>
              <a:rPr lang="en-US" sz="2000" u="sng" dirty="0">
                <a:solidFill>
                  <a:srgbClr val="FF0000"/>
                </a:solidFill>
              </a:rPr>
              <a:t>permissible</a:t>
            </a:r>
            <a:endParaRPr lang="en-US" sz="2000" dirty="0">
              <a:solidFill>
                <a:srgbClr val="FF0000"/>
              </a:solidFill>
            </a:endParaRP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Courts will review agency interpretations </a:t>
            </a:r>
            <a:r>
              <a:rPr lang="en-US" sz="1800" i="1" dirty="0">
                <a:solidFill>
                  <a:srgbClr val="FF0000"/>
                </a:solidFill>
              </a:rPr>
              <a:t>de novo </a:t>
            </a:r>
            <a:r>
              <a:rPr lang="en-US" sz="1800" dirty="0">
                <a:solidFill>
                  <a:srgbClr val="FF0000"/>
                </a:solidFill>
              </a:rPr>
              <a:t>and must exercise independent judgement to determine the single best reading.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Likely </a:t>
            </a:r>
            <a:r>
              <a:rPr lang="en-US" sz="1800" dirty="0">
                <a:solidFill>
                  <a:srgbClr val="FF0000"/>
                </a:solidFill>
              </a:rPr>
              <a:t>increases odds of successfully challenging rules </a:t>
            </a:r>
            <a:r>
              <a:rPr lang="en-US" sz="1800" dirty="0"/>
              <a:t>but does not clearly place challengers on a level playing field with agencies.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u="sng" dirty="0"/>
              <a:t>Courts will likely still pay “careful attention” to expert agencies consistent with constitutional limits … agency view is persuasive but not controlling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Particularly in factual determinations, technical matters, and other matters that do not constitute pure questions of law;</a:t>
            </a:r>
          </a:p>
          <a:p>
            <a:pPr lvl="2">
              <a:lnSpc>
                <a:spcPct val="100000"/>
              </a:lnSpc>
              <a:spcAft>
                <a:spcPts val="400"/>
              </a:spcAft>
            </a:pPr>
            <a:r>
              <a:rPr lang="en-US" sz="1600" i="1" dirty="0"/>
              <a:t>E.g</a:t>
            </a:r>
            <a:r>
              <a:rPr lang="en-US" sz="1600" dirty="0"/>
              <a:t>., economic analyses, biological opinions, feasibility assessments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And when Congress genuinely used statutory ambiguity with an intent to delegate authority or left “gaps” for the agency to fill;</a:t>
            </a:r>
          </a:p>
          <a:p>
            <a:pPr lvl="2">
              <a:lnSpc>
                <a:spcPct val="100000"/>
              </a:lnSpc>
              <a:spcAft>
                <a:spcPts val="400"/>
              </a:spcAft>
            </a:pPr>
            <a:r>
              <a:rPr lang="en-US" sz="1600" i="1" dirty="0"/>
              <a:t>E.g</a:t>
            </a:r>
            <a:r>
              <a:rPr lang="en-US" sz="1600" dirty="0"/>
              <a:t>., directing agency to take actions that are “reasonable,” “appropriate,” or “necessary”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u="sng" dirty="0"/>
              <a:t>Requirement that </a:t>
            </a:r>
            <a:r>
              <a:rPr lang="en-US" sz="2000" u="sng" dirty="0">
                <a:solidFill>
                  <a:srgbClr val="C00000"/>
                </a:solidFill>
              </a:rPr>
              <a:t>courts determine the single best meaning of statutes </a:t>
            </a:r>
            <a:r>
              <a:rPr lang="en-US" sz="2000" u="sng" dirty="0"/>
              <a:t>will reduce the number of rule changes and reinterpretations between administrations</a:t>
            </a:r>
            <a:r>
              <a:rPr lang="en-US" sz="2000" dirty="0"/>
              <a:t>: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Will also lead to greater venue shopping as litigants seek out courts to provide the single best meaning they want.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81494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37B2-E874-62B9-1A83-87472551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17" y="164592"/>
            <a:ext cx="11131296" cy="405424"/>
          </a:xfrm>
        </p:spPr>
        <p:txBody>
          <a:bodyPr/>
          <a:lstStyle/>
          <a:p>
            <a:r>
              <a:rPr lang="en-US" i="1" dirty="0"/>
              <a:t>Loper</a:t>
            </a:r>
            <a:r>
              <a:rPr lang="en-US" dirty="0"/>
              <a:t>: 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CCCB9-D158-FCFC-6C98-9E0F258EF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234" y="676894"/>
            <a:ext cx="11139479" cy="536729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u="sng" dirty="0"/>
              <a:t>Agencies must adapt, and in fact, have already started adapting in anticipation of this ruling</a:t>
            </a:r>
            <a:endParaRPr lang="en-US" sz="2000" dirty="0"/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Must </a:t>
            </a:r>
            <a:r>
              <a:rPr lang="en-US" sz="1800" dirty="0">
                <a:solidFill>
                  <a:srgbClr val="C00000"/>
                </a:solidFill>
              </a:rPr>
              <a:t>focus on “best” reading, rather than interpretations that are simply “permissible</a:t>
            </a:r>
            <a:r>
              <a:rPr lang="en-US" sz="1800" dirty="0"/>
              <a:t>”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May require agencies to trim their policy aspirations, particularly when attempting to adopt novel policies using decades-old statutory authority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Will likely cause agencies to try to intertwine legal questions with factual determinations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000" u="sng" dirty="0">
                <a:solidFill>
                  <a:srgbClr val="FF0000"/>
                </a:solidFill>
              </a:rPr>
              <a:t>Congress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>
                <a:solidFill>
                  <a:srgbClr val="FF0000"/>
                </a:solidFill>
              </a:rPr>
              <a:t>Provides an opportunity to shift more policymaking power from the executive to legislative branch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Puts </a:t>
            </a:r>
            <a:r>
              <a:rPr lang="en-US" sz="1800" dirty="0">
                <a:solidFill>
                  <a:srgbClr val="FF0000"/>
                </a:solidFill>
              </a:rPr>
              <a:t>pressure on Congress to legislate with greater specificity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800" dirty="0"/>
              <a:t>Because majority overturned </a:t>
            </a:r>
            <a:r>
              <a:rPr lang="en-US" sz="1800" i="1" dirty="0"/>
              <a:t>Chevron </a:t>
            </a:r>
            <a:r>
              <a:rPr lang="en-US" sz="1800" dirty="0"/>
              <a:t>based on statutory construction of the APA, Congress could undermine the </a:t>
            </a:r>
            <a:r>
              <a:rPr lang="en-US" sz="1800" i="1" dirty="0"/>
              <a:t>Loper </a:t>
            </a:r>
            <a:r>
              <a:rPr lang="en-US" sz="1800" dirty="0"/>
              <a:t>decision by amending the APA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1800" u="sng" dirty="0"/>
              <a:t>Statements in majority opinion about </a:t>
            </a:r>
            <a:r>
              <a:rPr lang="en-US" sz="1800" i="1" u="sng" dirty="0"/>
              <a:t>stare decisis </a:t>
            </a:r>
            <a:r>
              <a:rPr lang="en-US" sz="1800" u="sng" dirty="0"/>
              <a:t>may not fully protect prior decisions that upheld agency rules based on </a:t>
            </a:r>
            <a:r>
              <a:rPr lang="en-US" sz="1800" i="1" u="sng" dirty="0"/>
              <a:t>Chevron</a:t>
            </a:r>
            <a:r>
              <a:rPr lang="en-US" sz="1800" u="sng" dirty="0"/>
              <a:t> Step 2</a:t>
            </a:r>
            <a:endParaRPr lang="en-US" sz="1800" dirty="0"/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Statements in majority opinion do not prohibit courts from revisiting old cases when certain factors favoring the overturning of precedent are present</a:t>
            </a:r>
          </a:p>
          <a:p>
            <a:pPr lvl="1">
              <a:lnSpc>
                <a:spcPct val="100000"/>
              </a:lnSpc>
              <a:spcAft>
                <a:spcPts val="400"/>
              </a:spcAft>
            </a:pPr>
            <a:r>
              <a:rPr lang="en-US" sz="1600" dirty="0"/>
              <a:t>Supreme Court’s </a:t>
            </a:r>
            <a:r>
              <a:rPr lang="en-US" sz="1600" i="1" dirty="0">
                <a:solidFill>
                  <a:srgbClr val="C00000"/>
                </a:solidFill>
              </a:rPr>
              <a:t>Corner Post </a:t>
            </a:r>
            <a:r>
              <a:rPr lang="en-US" sz="1600" dirty="0">
                <a:solidFill>
                  <a:srgbClr val="C00000"/>
                </a:solidFill>
              </a:rPr>
              <a:t>decision makes it more likely that prior decisions may be relitigated and that older rules may face new challenges.</a:t>
            </a:r>
          </a:p>
          <a:p>
            <a:pPr marL="0" indent="0">
              <a:lnSpc>
                <a:spcPct val="100000"/>
              </a:lnSpc>
              <a:spcAft>
                <a:spcPts val="400"/>
              </a:spcAft>
              <a:buNone/>
            </a:pPr>
            <a:endParaRPr lang="en-US" sz="1800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n-US" sz="18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endParaRPr lang="en-US" sz="16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04489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2F9A2-558B-EDAA-2EE2-31A87047D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783" y="228600"/>
            <a:ext cx="11131296" cy="733116"/>
          </a:xfrm>
        </p:spPr>
        <p:txBody>
          <a:bodyPr/>
          <a:lstStyle/>
          <a:p>
            <a:r>
              <a:rPr lang="en-US" i="1" dirty="0"/>
              <a:t>Corner Post v. Federal Reserve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BD382C7-3FFC-6023-10E9-D35B12139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9616" y="1335659"/>
            <a:ext cx="4381500" cy="3476625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F7C1D67-EBBD-7C2F-646E-229DDF7BBD71}"/>
              </a:ext>
            </a:extLst>
          </p:cNvPr>
          <p:cNvSpPr txBox="1">
            <a:spLocks/>
          </p:cNvSpPr>
          <p:nvPr/>
        </p:nvSpPr>
        <p:spPr bwMode="auto">
          <a:xfrm>
            <a:off x="178130" y="1056904"/>
            <a:ext cx="6768935" cy="509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472" marR="0" indent="-347472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Wingdings 2" panose="05020102010507070707" pitchFamily="18" charset="2"/>
              <a:buChar char=""/>
              <a:tabLst/>
              <a:defRPr sz="24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7388" marR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4000"/>
              <a:buFont typeface="Wingdings" panose="05000000000000000000" pitchFamily="2" charset="2"/>
              <a:buChar char="§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2pPr>
            <a:lvl3pPr marL="1027113" marR="0" indent="-341313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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3pPr>
            <a:lvl4pPr marL="1376363" marR="0" indent="-352425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Char char="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4pPr>
            <a:lvl5pPr marL="1716088" marR="0" indent="-339725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5pPr>
            <a:lvl6pPr marL="18859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kern="0" dirty="0"/>
              <a:t>Factual &amp; Procedural Background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kern="0" dirty="0"/>
              <a:t>Challenge by North Dakota convenience store (established in 2018) to a credit card 2001 “swipe fee” rule promulgated under the APA, which has a 6-year statute of limitations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kern="0" dirty="0"/>
              <a:t>District court dismissed as time-barred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kern="0" dirty="0"/>
              <a:t>Affirmed by 8</a:t>
            </a:r>
            <a:r>
              <a:rPr lang="en-US" sz="1800" kern="0" baseline="30000" dirty="0"/>
              <a:t>th</a:t>
            </a:r>
            <a:r>
              <a:rPr lang="en-US" sz="1800" kern="0" dirty="0"/>
              <a:t> Circuit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kern="0" dirty="0"/>
              <a:t>Supreme Court granted cert. and issued decision July 1, 2024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US" sz="2000" b="1" kern="0" dirty="0"/>
              <a:t>Decision: 6-3 (Majority opinion by Justice Barrett)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kern="0" dirty="0"/>
              <a:t>APA’s 6-year </a:t>
            </a:r>
            <a:r>
              <a:rPr lang="en-US" sz="1800" kern="0" dirty="0">
                <a:solidFill>
                  <a:srgbClr val="C00000"/>
                </a:solidFill>
              </a:rPr>
              <a:t>SOL accrues, not when a rule is first promulgated, but when a plaintiff is first injured by the rule</a:t>
            </a:r>
          </a:p>
          <a:p>
            <a:pPr lvl="1" algn="just">
              <a:lnSpc>
                <a:spcPct val="100000"/>
              </a:lnSpc>
              <a:spcAft>
                <a:spcPts val="600"/>
              </a:spcAft>
            </a:pPr>
            <a:r>
              <a:rPr lang="en-US" sz="1800" u="sng" kern="0" dirty="0"/>
              <a:t>Jackson Dissent</a:t>
            </a:r>
            <a:r>
              <a:rPr lang="en-US" sz="1800" kern="0" dirty="0"/>
              <a:t>: Alongside Loper, will cause “</a:t>
            </a:r>
            <a:r>
              <a:rPr lang="en-US" sz="1800" i="1" kern="0" dirty="0"/>
              <a:t>a tsunami of lawsuits</a:t>
            </a:r>
            <a:r>
              <a:rPr lang="en-US" sz="1800" kern="0" dirty="0"/>
              <a:t>”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en-US" b="1" kern="0" dirty="0"/>
              <a:t>	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0A9DF4A-CDC2-7101-729E-93BE46606916}"/>
              </a:ext>
            </a:extLst>
          </p:cNvPr>
          <p:cNvSpPr txBox="1">
            <a:spLocks/>
          </p:cNvSpPr>
          <p:nvPr/>
        </p:nvSpPr>
        <p:spPr bwMode="auto">
          <a:xfrm flipV="1">
            <a:off x="609600" y="6472052"/>
            <a:ext cx="6006647" cy="79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472" marR="0" indent="-347472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Wingdings 2" panose="05020102010507070707" pitchFamily="18" charset="2"/>
              <a:buChar char=""/>
              <a:tabLst/>
              <a:defRPr sz="24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7388" marR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4000"/>
              <a:buFont typeface="Wingdings" panose="05000000000000000000" pitchFamily="2" charset="2"/>
              <a:buChar char="§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2pPr>
            <a:lvl3pPr marL="1027113" marR="0" indent="-341313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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3pPr>
            <a:lvl4pPr marL="1376363" marR="0" indent="-352425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Char char="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4pPr>
            <a:lvl5pPr marL="1716088" marR="0" indent="-339725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5pPr>
            <a:lvl6pPr marL="18859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9pPr>
          </a:lstStyle>
          <a:p>
            <a:pPr marL="365760" lvl="1" indent="0" algn="just">
              <a:buNone/>
            </a:pPr>
            <a:r>
              <a:rPr lang="en-US" sz="1600" kern="0" dirty="0"/>
              <a:t>	</a:t>
            </a:r>
            <a:endParaRPr lang="en-US" sz="1400" b="1" i="1" kern="0" dirty="0"/>
          </a:p>
        </p:txBody>
      </p:sp>
    </p:spTree>
    <p:extLst>
      <p:ext uri="{BB962C8B-B14F-4D97-AF65-F5344CB8AC3E}">
        <p14:creationId xmlns:p14="http://schemas.microsoft.com/office/powerpoint/2010/main" val="735522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AFD39-1EA1-8FB5-B6FC-4B4211280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6133-99C0-7717-C1F3-1A7F02BC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Recent Supreme Court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171CB-BB58-B623-EC1E-8341C06F49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1800" dirty="0"/>
              <a:t>Last term (ending June 2025), the Supreme Court issued a series of rulings on the administrative state, federal agency operations and oversight. The most notable opinions from the term included decisions:</a:t>
            </a:r>
          </a:p>
          <a:p>
            <a:pPr lvl="1"/>
            <a:r>
              <a:rPr lang="en-US" sz="1600" dirty="0"/>
              <a:t>Narrowing the use of </a:t>
            </a:r>
            <a:r>
              <a:rPr lang="en-US" sz="1600" dirty="0">
                <a:solidFill>
                  <a:srgbClr val="FF0000"/>
                </a:solidFill>
              </a:rPr>
              <a:t>nationwide injunctions</a:t>
            </a:r>
          </a:p>
          <a:p>
            <a:pPr lvl="1"/>
            <a:r>
              <a:rPr lang="en-US" sz="1600" dirty="0"/>
              <a:t>Limiting where companies can file lawsuits to challenge regulations (</a:t>
            </a:r>
            <a:r>
              <a:rPr lang="en-US" sz="1600" dirty="0">
                <a:solidFill>
                  <a:srgbClr val="FF0000"/>
                </a:solidFill>
              </a:rPr>
              <a:t>forum shopping</a:t>
            </a:r>
            <a:r>
              <a:rPr lang="en-US" sz="1600" dirty="0"/>
              <a:t>)</a:t>
            </a:r>
          </a:p>
          <a:p>
            <a:pPr lvl="1"/>
            <a:r>
              <a:rPr lang="en-US" sz="1600" dirty="0"/>
              <a:t>Making it </a:t>
            </a:r>
            <a:r>
              <a:rPr lang="en-US" sz="1600" dirty="0">
                <a:solidFill>
                  <a:srgbClr val="FF0000"/>
                </a:solidFill>
              </a:rPr>
              <a:t>easier for third parties to challenge agency actions </a:t>
            </a:r>
          </a:p>
          <a:p>
            <a:pPr lvl="1"/>
            <a:r>
              <a:rPr lang="en-US" sz="1600" dirty="0"/>
              <a:t>Clarified constitutional boundaries on agency appointments</a:t>
            </a:r>
          </a:p>
          <a:p>
            <a:pPr lvl="1"/>
            <a:r>
              <a:rPr lang="en-US" sz="1600" dirty="0"/>
              <a:t>Declined to revive broad nondelegation challenges</a:t>
            </a:r>
          </a:p>
          <a:p>
            <a:pPr lvl="1"/>
            <a:r>
              <a:rPr lang="en-US" sz="1600" dirty="0"/>
              <a:t>Raised the bar for regulatory authority under ambiguous statutes</a:t>
            </a:r>
          </a:p>
          <a:p>
            <a:r>
              <a:rPr lang="en-US" sz="1800" dirty="0"/>
              <a:t>Overall trend pointed to </a:t>
            </a:r>
            <a:r>
              <a:rPr lang="en-US" sz="1800" b="1" dirty="0"/>
              <a:t>tighter judicial oversight</a:t>
            </a:r>
            <a:r>
              <a:rPr lang="en-US" sz="1800" dirty="0"/>
              <a:t>. Even rulings that preserved agency discretion, </a:t>
            </a:r>
            <a:r>
              <a:rPr lang="en-US" sz="1800" b="1" dirty="0"/>
              <a:t>signaled that federal regulatory power will face closer scrutiny moving forward</a:t>
            </a:r>
            <a:r>
              <a:rPr lang="en-US" sz="18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632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2C03E-ECFF-2E21-A2F0-E84791975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492C4-9F32-0ADC-F3B0-36985111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Recent Supreme Court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0E74-B3CA-8E50-5107-D7AD38243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8361"/>
            <a:ext cx="11139479" cy="411173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Judicial oversight and access</a:t>
            </a:r>
          </a:p>
          <a:p>
            <a:pPr algn="just"/>
            <a:r>
              <a:rPr lang="en-US" sz="1800" b="1" i="1" dirty="0"/>
              <a:t>Trump v. CASA, Inc. </a:t>
            </a:r>
            <a:r>
              <a:rPr lang="en-US" sz="1800" dirty="0"/>
              <a:t>(6–3):n Lower courts exceeded their authority by issuing </a:t>
            </a:r>
            <a:r>
              <a:rPr lang="en-US" sz="1800" b="1" dirty="0">
                <a:solidFill>
                  <a:srgbClr val="C00000"/>
                </a:solidFill>
              </a:rPr>
              <a:t>nationwide injunctions</a:t>
            </a:r>
            <a:r>
              <a:rPr lang="en-US" sz="1800" dirty="0"/>
              <a:t> against an executive order limiting birthright citizenship. The decision restricts universal injunctions and requires federal courts to </a:t>
            </a:r>
            <a:r>
              <a:rPr lang="en-US" sz="1800" b="1" dirty="0"/>
              <a:t>limit relief to the plaintiffs before them</a:t>
            </a:r>
            <a:r>
              <a:rPr lang="en-US" sz="1800" dirty="0"/>
              <a:t>.</a:t>
            </a:r>
          </a:p>
          <a:p>
            <a:pPr algn="just"/>
            <a:r>
              <a:rPr lang="en-US" sz="1800" b="1" i="1" dirty="0"/>
              <a:t>Williams v. Reed </a:t>
            </a:r>
            <a:r>
              <a:rPr lang="en-US" sz="1800" dirty="0"/>
              <a:t>(5–4):  Plaintiffs do not have to exhaust state administrative remedies before filing a civil rights claim if the delays themselves are part of the legal challenge. The decision limits procedural barriers to judicial review and </a:t>
            </a:r>
            <a:r>
              <a:rPr lang="en-US" sz="1800" b="1" dirty="0">
                <a:solidFill>
                  <a:srgbClr val="C00000"/>
                </a:solidFill>
              </a:rPr>
              <a:t>increases access to courts in cases involving alleged rights violations by state agencies</a:t>
            </a:r>
            <a:r>
              <a:rPr lang="en-US" sz="1800" dirty="0"/>
              <a:t>.</a:t>
            </a:r>
          </a:p>
          <a:p>
            <a:pPr algn="just"/>
            <a:r>
              <a:rPr lang="en-US" sz="1800" b="1" i="1" dirty="0"/>
              <a:t>Oklahoma v. EPA </a:t>
            </a:r>
            <a:r>
              <a:rPr lang="en-US" sz="1800" dirty="0"/>
              <a:t>(8–0): Unanimously decided challenges to </a:t>
            </a:r>
            <a:r>
              <a:rPr lang="en-US" sz="1800" b="1" dirty="0"/>
              <a:t>state-specific EPA actions </a:t>
            </a:r>
            <a:r>
              <a:rPr lang="en-US" sz="1800" dirty="0"/>
              <a:t>under the Clean Air Act must occur in regional circuit courts, not the D.C. Circuit. The ruling </a:t>
            </a:r>
            <a:r>
              <a:rPr lang="en-US" sz="1800" b="1" dirty="0">
                <a:solidFill>
                  <a:srgbClr val="C00000"/>
                </a:solidFill>
              </a:rPr>
              <a:t>decentralizes</a:t>
            </a:r>
            <a:r>
              <a:rPr lang="en-US" sz="1800" dirty="0"/>
              <a:t> judicial review and </a:t>
            </a:r>
            <a:r>
              <a:rPr lang="en-US" sz="1800" b="1" dirty="0">
                <a:solidFill>
                  <a:srgbClr val="C00000"/>
                </a:solidFill>
              </a:rPr>
              <a:t>strengthens venue limits based on geography</a:t>
            </a:r>
            <a:r>
              <a:rPr lang="en-US" sz="1800" dirty="0"/>
              <a:t>.</a:t>
            </a:r>
          </a:p>
          <a:p>
            <a:pPr algn="just"/>
            <a:r>
              <a:rPr lang="en-US" sz="1800" b="1" i="1" dirty="0"/>
              <a:t>EPA v. Calumet Shreveport Refining, LLC </a:t>
            </a:r>
            <a:r>
              <a:rPr lang="en-US" sz="1800" dirty="0"/>
              <a:t>(7–2): Challenges to EPA decision with </a:t>
            </a:r>
            <a:r>
              <a:rPr lang="en-US" sz="1800" b="1" dirty="0">
                <a:solidFill>
                  <a:srgbClr val="C00000"/>
                </a:solidFill>
              </a:rPr>
              <a:t>national </a:t>
            </a:r>
            <a:r>
              <a:rPr lang="en-US" sz="1800" b="1" dirty="0"/>
              <a:t>scope must be filed in the D.C. Circuit</a:t>
            </a:r>
            <a:r>
              <a:rPr lang="en-US" sz="1800" dirty="0"/>
              <a:t>. The ruling limits companies from </a:t>
            </a:r>
            <a:r>
              <a:rPr lang="en-US" sz="1800" b="1" dirty="0"/>
              <a:t>choosing favorable courts </a:t>
            </a:r>
            <a:r>
              <a:rPr lang="en-US" sz="1800" dirty="0"/>
              <a:t>and </a:t>
            </a:r>
            <a:r>
              <a:rPr lang="en-US" sz="1800" b="1" dirty="0">
                <a:solidFill>
                  <a:srgbClr val="C00000"/>
                </a:solidFill>
              </a:rPr>
              <a:t>centralizes</a:t>
            </a:r>
            <a:r>
              <a:rPr lang="en-US" sz="1800" dirty="0"/>
              <a:t> judicial review of national EPA actions.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0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66BBA-46CF-C584-7561-483FB6FCF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A4C3-CA4B-7E66-5D64-E67CF7D0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Recent Supreme Court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1F0F-5674-366C-F87C-829780F98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8361"/>
            <a:ext cx="11139479" cy="4111737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dirty="0"/>
              <a:t>Statutory limits and agency power</a:t>
            </a:r>
            <a:endParaRPr lang="en-US" sz="1800" b="1" i="1" dirty="0"/>
          </a:p>
          <a:p>
            <a:pPr algn="just"/>
            <a:r>
              <a:rPr lang="en-US" sz="1800" b="1" i="1" dirty="0"/>
              <a:t>Diamond Alternative Energy LLC v. EPA </a:t>
            </a:r>
            <a:r>
              <a:rPr lang="en-US" sz="1800" dirty="0"/>
              <a:t>(7–2): Fuel producers had standing to challenge EPA’s waiver allowing California to set its own vehicle emissions standards, based on the regulation’s predicted economic effects. The decision </a:t>
            </a:r>
            <a:r>
              <a:rPr lang="en-US" sz="1800" b="1" dirty="0"/>
              <a:t>expands access to judicial review for indirectly affected parties </a:t>
            </a:r>
            <a:r>
              <a:rPr lang="en-US" sz="1800" dirty="0"/>
              <a:t>in administrative law cases and reflects </a:t>
            </a:r>
            <a:r>
              <a:rPr lang="en-US" sz="1800" b="1" dirty="0"/>
              <a:t>continued scrutiny of agency authority</a:t>
            </a:r>
            <a:r>
              <a:rPr lang="en-US" sz="1800" dirty="0"/>
              <a:t>.</a:t>
            </a:r>
          </a:p>
          <a:p>
            <a:pPr algn="just"/>
            <a:r>
              <a:rPr lang="en-US" sz="1800" b="1" i="1" dirty="0"/>
              <a:t>Bondi v. </a:t>
            </a:r>
            <a:r>
              <a:rPr lang="en-US" sz="1800" b="1" i="1" dirty="0" err="1"/>
              <a:t>VanDerStok</a:t>
            </a:r>
            <a:r>
              <a:rPr lang="en-US" sz="1800" b="1" i="1" dirty="0"/>
              <a:t> </a:t>
            </a:r>
            <a:r>
              <a:rPr lang="en-US" sz="1800" dirty="0"/>
              <a:t>(7–2): ATF has authority under the Gun Control Act of 1968 to regulate firearm parts kits that can readily be assembled into functional weapons. The ruling </a:t>
            </a:r>
            <a:r>
              <a:rPr lang="en-US" sz="1800" dirty="0">
                <a:solidFill>
                  <a:srgbClr val="C00000"/>
                </a:solidFill>
              </a:rPr>
              <a:t>affirmed the agency’s interpretation of its statutory authority, signaling judicial deference that contrasted with other decisions</a:t>
            </a:r>
            <a:r>
              <a:rPr lang="en-US" sz="1800" dirty="0"/>
              <a:t>.</a:t>
            </a:r>
          </a:p>
          <a:p>
            <a:pPr algn="just"/>
            <a:r>
              <a:rPr lang="en-US" sz="1800" b="1" i="1" dirty="0">
                <a:solidFill>
                  <a:srgbClr val="C00000"/>
                </a:solidFill>
              </a:rPr>
              <a:t>Seven County Infrastructure Coalition v. Eagle County, Colorado </a:t>
            </a:r>
            <a:r>
              <a:rPr lang="en-US" sz="1800" dirty="0"/>
              <a:t>(8-0):  Unanimously held the Surface Transportation Board was not required under National Environmental Policy Act (NEPA) to assess environmental impacts of projects beyond its regulatory authority. The ruling </a:t>
            </a:r>
            <a:r>
              <a:rPr lang="en-US" sz="1800" dirty="0">
                <a:solidFill>
                  <a:srgbClr val="C00000"/>
                </a:solidFill>
              </a:rPr>
              <a:t>limited the scope of environmental review obligations</a:t>
            </a:r>
            <a:r>
              <a:rPr lang="en-US" sz="1800" dirty="0"/>
              <a:t> and </a:t>
            </a:r>
            <a:r>
              <a:rPr lang="en-US" sz="1800" b="1" dirty="0"/>
              <a:t>affirmed judicial deference to agency decisions under NEPA</a:t>
            </a:r>
            <a:r>
              <a:rPr lang="en-US" sz="1800" dirty="0"/>
              <a:t>.</a:t>
            </a:r>
          </a:p>
          <a:p>
            <a:pPr algn="just"/>
            <a:r>
              <a:rPr lang="en-US" sz="1800" b="1" i="1" dirty="0"/>
              <a:t>City and County of San Francisco v. EPA </a:t>
            </a:r>
            <a:r>
              <a:rPr lang="en-US" sz="1800" dirty="0"/>
              <a:t>(5–4): EPA exceeded its authority under the Clean Water Act by imposing permitting requirements not explicitly authorized by statute. The ruling </a:t>
            </a:r>
            <a:r>
              <a:rPr lang="en-US" sz="1800" b="1" dirty="0"/>
              <a:t>limits agency discretion in environmental enforcement and constrains regulatory authority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0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10C1-B741-B6AC-08B1-40F6DFA2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286DA-5186-6C45-FAEE-41BE0815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8361"/>
            <a:ext cx="11139479" cy="475259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So, are these changes ephemeral or more permanent?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The political/electoral pendulum – and resulting agency policies – swings wider than before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Major policies change with each new Administration:  climate change, </a:t>
            </a:r>
            <a:r>
              <a:rPr lang="en-US" sz="1800" dirty="0" err="1"/>
              <a:t>WOTUS</a:t>
            </a:r>
            <a:r>
              <a:rPr lang="en-US" sz="1800" dirty="0"/>
              <a:t>, air toxics, chemical regulation, </a:t>
            </a:r>
            <a:r>
              <a:rPr lang="en-US" sz="1800" dirty="0" err="1"/>
              <a:t>EJ</a:t>
            </a:r>
            <a:r>
              <a:rPr lang="en-US" sz="1800" dirty="0"/>
              <a:t> ….</a:t>
            </a:r>
          </a:p>
          <a:p>
            <a:pPr lvl="2">
              <a:spcAft>
                <a:spcPts val="600"/>
              </a:spcAft>
            </a:pPr>
            <a:r>
              <a:rPr lang="en-US" sz="1800" dirty="0"/>
              <a:t>Executive orders, guidance, regulations, laws</a:t>
            </a:r>
          </a:p>
          <a:p>
            <a:pPr lvl="3">
              <a:spcAft>
                <a:spcPts val="600"/>
              </a:spcAft>
            </a:pPr>
            <a:r>
              <a:rPr lang="en-US" sz="1600" dirty="0"/>
              <a:t>Varying levels of staying power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In contrast, the actions of the Supreme Court can not be undone readily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More stringent judicial review of agency rules/determinations – and less deference on issues outside of agency “expertise” (</a:t>
            </a:r>
            <a:r>
              <a:rPr lang="en-US" sz="1800" i="1" dirty="0"/>
              <a:t>e.g.</a:t>
            </a:r>
            <a:r>
              <a:rPr lang="en-US" sz="1800" dirty="0"/>
              <a:t>, what is “the law”) – fundamentally alters the balance of regulatory power 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With recent Court rulings, agencies are on notice that their determinations may be subject to greater scrutiny</a:t>
            </a:r>
          </a:p>
          <a:p>
            <a:pPr lvl="2">
              <a:spcAft>
                <a:spcPts val="600"/>
              </a:spcAft>
            </a:pPr>
            <a:r>
              <a:rPr lang="en-US" sz="1600" dirty="0"/>
              <a:t>Gives industry/the public more leverage during the rulemaking/enforcement process (how much? TBD) </a:t>
            </a:r>
          </a:p>
          <a:p>
            <a:pPr lvl="1">
              <a:spcAft>
                <a:spcPts val="600"/>
              </a:spcAft>
            </a:pPr>
            <a:r>
              <a:rPr lang="en-US" sz="1800" dirty="0"/>
              <a:t>Corollary:  The judiciary lacks the power of the executive and only can review issues properly brought before courts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This is a truly revolutionary time</a:t>
            </a:r>
          </a:p>
        </p:txBody>
      </p:sp>
    </p:spTree>
    <p:extLst>
      <p:ext uri="{BB962C8B-B14F-4D97-AF65-F5344CB8AC3E}">
        <p14:creationId xmlns:p14="http://schemas.microsoft.com/office/powerpoint/2010/main" val="2748188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br>
              <a:rPr lang="en-US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endPara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Joseph J. Green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Kelley Drye &amp; Warren, LLP</a:t>
            </a: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en-US" sz="1200" b="1" cap="none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Green@KelleyDrye.com</a:t>
            </a:r>
            <a:endParaRPr lang="en-US" sz="12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(202) 342-8849</a:t>
            </a:r>
            <a:endParaRPr lang="en-US" sz="1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Arial" panose="020B0604020202020204" pitchFamily="34" charset="0"/>
              </a:rPr>
              <a:t>Follow my blog: </a:t>
            </a:r>
          </a:p>
          <a:p>
            <a:r>
              <a:rPr lang="en-US" sz="1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Arial" panose="020B0604020202020204" pitchFamily="34" charset="0"/>
                <a:hlinkClick r:id="rId2"/>
              </a:rPr>
              <a:t>www.kelleygreenlawblog.com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85" y="2780051"/>
            <a:ext cx="1216831" cy="170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1"/>
            <a:ext cx="11887200" cy="561179"/>
          </a:xfrm>
        </p:spPr>
        <p:txBody>
          <a:bodyPr/>
          <a:lstStyle/>
          <a:p>
            <a:r>
              <a:rPr lang="en-US" sz="3200" dirty="0"/>
              <a:t>Trump Administration:  Environmental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8768"/>
            <a:ext cx="11506200" cy="538107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000" b="1" dirty="0"/>
              <a:t>Broad Themes: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b="1" u="sng" dirty="0"/>
              <a:t>Deregulation</a:t>
            </a:r>
            <a:r>
              <a:rPr lang="en-US" sz="1800" dirty="0"/>
              <a:t>:  Focused on…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Respecting Statutory Limits on EPA’s Authority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Cooperative Federalism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More Transparent Science &amp; Regulatory Analyses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Removing Excess Conservatism in Assessing Risks/Potential Impacts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Reversing Key Biden Administration Policy/Regulatory Efforts:</a:t>
            </a:r>
          </a:p>
          <a:p>
            <a:pPr lvl="3" algn="just">
              <a:lnSpc>
                <a:spcPct val="100000"/>
              </a:lnSpc>
              <a:spcAft>
                <a:spcPts val="300"/>
              </a:spcAft>
            </a:pPr>
            <a:r>
              <a:rPr lang="en-US" sz="1400" dirty="0"/>
              <a:t>Climate Change</a:t>
            </a:r>
          </a:p>
          <a:p>
            <a:pPr lvl="3" algn="just">
              <a:lnSpc>
                <a:spcPct val="100000"/>
              </a:lnSpc>
              <a:spcAft>
                <a:spcPts val="300"/>
              </a:spcAft>
            </a:pPr>
            <a:r>
              <a:rPr lang="en-US" sz="1400" dirty="0"/>
              <a:t>Environmental Justice</a:t>
            </a:r>
          </a:p>
          <a:p>
            <a:pPr lvl="3" algn="just">
              <a:lnSpc>
                <a:spcPct val="100000"/>
              </a:lnSpc>
              <a:spcAft>
                <a:spcPts val="300"/>
              </a:spcAft>
            </a:pPr>
            <a:r>
              <a:rPr lang="en-US" sz="1400" dirty="0"/>
              <a:t>PFAS?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b="1" u="sng" dirty="0"/>
              <a:t>Compliance-Focused Enforcement</a:t>
            </a:r>
            <a:r>
              <a:rPr lang="en-US" sz="1800" dirty="0"/>
              <a:t>  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Reduced Enforcement Pressure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Increased Focus on Compliance Assistance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800" b="1" u="sng" dirty="0"/>
              <a:t>Expedited/Streamlined Permitting</a:t>
            </a:r>
            <a:endParaRPr lang="en-US" sz="1800" b="1" dirty="0"/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Rules and Individual Permitting Decisions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b="1" u="sng" dirty="0"/>
              <a:t>Efficiency and Cost Reductions</a:t>
            </a:r>
            <a:endParaRPr lang="en-US" sz="1800" dirty="0"/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Operational Budget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Headcount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Specific Offices/Programs (</a:t>
            </a:r>
            <a:r>
              <a:rPr lang="en-US" sz="1600" i="1" dirty="0"/>
              <a:t>e.g., </a:t>
            </a:r>
            <a:r>
              <a:rPr lang="en-US" sz="1600" dirty="0" err="1"/>
              <a:t>EJ</a:t>
            </a:r>
            <a:r>
              <a:rPr lang="en-US" sz="1600" dirty="0"/>
              <a:t>) 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Self-Assigned Mandates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 lvl="2" algn="just">
              <a:spcBef>
                <a:spcPts val="0"/>
              </a:spcBef>
            </a:pPr>
            <a:endParaRPr lang="en-US" sz="1800" dirty="0"/>
          </a:p>
          <a:p>
            <a:pPr lvl="2" algn="just">
              <a:spcBef>
                <a:spcPts val="0"/>
              </a:spcBef>
            </a:pPr>
            <a:endParaRPr lang="en-US" sz="1800" dirty="0"/>
          </a:p>
          <a:p>
            <a:pPr lvl="1" algn="just">
              <a:spcBef>
                <a:spcPts val="600"/>
              </a:spcBef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50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4FD5F-4733-1C02-64C7-E3E2CEFB9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5D2C2-EBE1-D9BD-14F9-6AD725A8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9221"/>
            <a:ext cx="11887200" cy="561179"/>
          </a:xfrm>
        </p:spPr>
        <p:txBody>
          <a:bodyPr/>
          <a:lstStyle/>
          <a:p>
            <a:r>
              <a:rPr lang="en-US" sz="3200" dirty="0"/>
              <a:t>Trump Administration:  Environmental Policy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349C-D200-8689-A29D-8181E8346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61292"/>
            <a:ext cx="11506200" cy="5318554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2000" b="1" dirty="0"/>
              <a:t>What can the Trump Administration feasibly accomplish in four years?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endParaRPr lang="en-US" sz="2000" b="1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2000" b="1" dirty="0"/>
              <a:t>What reforms can endure beyond the Trump Administration?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Executive orders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Rulemaking v. Guidance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Legislation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2000" b="1" dirty="0"/>
              <a:t>What can industry do?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Pivot from Reacting/Defending to Proactive Engagement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Establish and Sustain an Ongoing Dialogue with Key Appointees/Personnel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For priority issues, it is not sufficient to file a comment and wait to hear back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Maintain Focus on Key Priorities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600" dirty="0"/>
              <a:t>Avoid advocacy creep and administrative asks that divert agency resources away from key priorities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Credibility:  Help agency build administrative record and defend requested revisions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 lvl="2" algn="just">
              <a:spcBef>
                <a:spcPts val="0"/>
              </a:spcBef>
            </a:pPr>
            <a:endParaRPr lang="en-US" sz="1800" dirty="0"/>
          </a:p>
          <a:p>
            <a:pPr lvl="2" algn="just">
              <a:spcBef>
                <a:spcPts val="0"/>
              </a:spcBef>
            </a:pPr>
            <a:endParaRPr lang="en-US" sz="1800" dirty="0"/>
          </a:p>
          <a:p>
            <a:pPr lvl="1" algn="just">
              <a:spcBef>
                <a:spcPts val="600"/>
              </a:spcBef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95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1"/>
            <a:ext cx="11887200" cy="561179"/>
          </a:xfrm>
        </p:spPr>
        <p:txBody>
          <a:bodyPr/>
          <a:lstStyle/>
          <a:p>
            <a:r>
              <a:rPr lang="en-US" sz="3200" dirty="0"/>
              <a:t>Executive Orders &amp; Early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60400"/>
            <a:ext cx="11506200" cy="561944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900" b="1" dirty="0"/>
              <a:t>EO 14154: </a:t>
            </a:r>
            <a:r>
              <a:rPr lang="en-US" sz="1900" b="1" u="sng" dirty="0"/>
              <a:t>Unleashing American Energy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Applies to </a:t>
            </a:r>
            <a:r>
              <a:rPr lang="en-US" sz="1700" dirty="0">
                <a:solidFill>
                  <a:srgbClr val="FF0000"/>
                </a:solidFill>
              </a:rPr>
              <a:t>energy</a:t>
            </a:r>
            <a:r>
              <a:rPr lang="en-US" sz="1700" dirty="0"/>
              <a:t> as well as </a:t>
            </a:r>
            <a:r>
              <a:rPr lang="en-US" sz="1700" dirty="0">
                <a:solidFill>
                  <a:srgbClr val="FF0000"/>
                </a:solidFill>
              </a:rPr>
              <a:t>critical minerals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Rescinds all Biden </a:t>
            </a:r>
            <a:r>
              <a:rPr lang="en-US" sz="1700" dirty="0">
                <a:solidFill>
                  <a:srgbClr val="FF0000"/>
                </a:solidFill>
              </a:rPr>
              <a:t>climate-related</a:t>
            </a:r>
            <a:r>
              <a:rPr lang="en-US" sz="1700" dirty="0"/>
              <a:t> </a:t>
            </a:r>
            <a:r>
              <a:rPr lang="en-US" sz="1700" dirty="0" err="1"/>
              <a:t>EOs</a:t>
            </a:r>
            <a:endParaRPr lang="en-US" sz="170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Requires rules based on public comment &amp; rigorous, peer-reviewed analysis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Directs multiple agencies (including EPA) to eliminate delays in their </a:t>
            </a:r>
            <a:r>
              <a:rPr lang="en-US" sz="1700" dirty="0">
                <a:solidFill>
                  <a:srgbClr val="FF0000"/>
                </a:solidFill>
              </a:rPr>
              <a:t>permitting</a:t>
            </a:r>
            <a:r>
              <a:rPr lang="en-US" sz="1700" dirty="0"/>
              <a:t> processes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Directs CEQ to rescind </a:t>
            </a:r>
            <a:r>
              <a:rPr lang="en-US" sz="1700" dirty="0">
                <a:solidFill>
                  <a:srgbClr val="FF0000"/>
                </a:solidFill>
              </a:rPr>
              <a:t>NEPA</a:t>
            </a:r>
            <a:r>
              <a:rPr lang="en-US" sz="1700" dirty="0"/>
              <a:t> regulations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Directs OMB to review legality of </a:t>
            </a:r>
            <a:r>
              <a:rPr lang="en-US" sz="1700" dirty="0">
                <a:solidFill>
                  <a:srgbClr val="FF0000"/>
                </a:solidFill>
              </a:rPr>
              <a:t>Endangerment Finding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Terminate “Green New Deal:” pause disbursement of IRA/BIL funds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Promote accuracy in </a:t>
            </a:r>
            <a:r>
              <a:rPr lang="en-US" sz="1700" dirty="0">
                <a:solidFill>
                  <a:srgbClr val="FF0000"/>
                </a:solidFill>
              </a:rPr>
              <a:t>environmental analysis</a:t>
            </a:r>
            <a:r>
              <a:rPr lang="en-US" sz="1700" dirty="0"/>
              <a:t>: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400" dirty="0"/>
              <a:t>Disband Interagency Working Group; rescind SC-GHG and related documents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400" dirty="0"/>
              <a:t>Ensure global effects of rules reported separately from domestic impacts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r>
              <a:rPr lang="en-US" sz="1400" dirty="0"/>
              <a:t>Discount rate &amp; domestic v. international effects in 2003 version of OMB Circular A-4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1900" b="1" dirty="0"/>
              <a:t>EO 14156: </a:t>
            </a:r>
            <a:r>
              <a:rPr lang="en-US" sz="1900" b="1" u="sng" dirty="0"/>
              <a:t>Declaring National Energy Emergency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Applies to energy as well as critical minerals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Use emergency authority under multiple statutes, including CWA (404 permitting) and ESA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1900" b="1" dirty="0"/>
              <a:t>EO 14162: </a:t>
            </a:r>
            <a:r>
              <a:rPr lang="en-US" sz="1900" b="1" u="sng" dirty="0"/>
              <a:t>Putting America First in International Environmental Agreements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Directs withdrawal from </a:t>
            </a:r>
            <a:r>
              <a:rPr lang="en-US" sz="1700" dirty="0">
                <a:solidFill>
                  <a:srgbClr val="FF0000"/>
                </a:solidFill>
              </a:rPr>
              <a:t>Paris Accords </a:t>
            </a:r>
            <a:r>
              <a:rPr lang="en-US" sz="1700" dirty="0"/>
              <a:t>and other climate agreements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1900" b="1" dirty="0"/>
              <a:t>EO 14151: </a:t>
            </a:r>
            <a:r>
              <a:rPr lang="en-US" sz="1900" b="1" u="sng" dirty="0"/>
              <a:t>Ending Radical and Wasteful Government </a:t>
            </a:r>
            <a:r>
              <a:rPr lang="en-US" sz="1900" b="1" u="sng" dirty="0">
                <a:solidFill>
                  <a:srgbClr val="FF0000"/>
                </a:solidFill>
              </a:rPr>
              <a:t>DEI</a:t>
            </a:r>
            <a:r>
              <a:rPr lang="en-US" sz="1900" b="1" u="sng" dirty="0"/>
              <a:t> Programs and Preferencing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1900" b="1" dirty="0"/>
              <a:t>EO 14172: </a:t>
            </a:r>
            <a:r>
              <a:rPr lang="en-US" sz="1900" b="1" u="sng" dirty="0"/>
              <a:t>Ending Illegal Discrimination and Restoring Merit-Based Opportunity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Rescinds Clinton EO 12898 and all Biden-Era EJ orders, policies, and memoranda;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>
                <a:solidFill>
                  <a:srgbClr val="FF0000"/>
                </a:solidFill>
              </a:rPr>
              <a:t>Eliminates all EJ </a:t>
            </a:r>
            <a:r>
              <a:rPr lang="en-US" sz="1700" dirty="0"/>
              <a:t>offices and personnel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Rescinds </a:t>
            </a:r>
            <a:r>
              <a:rPr lang="en-US" sz="1700" dirty="0" err="1"/>
              <a:t>Justice40</a:t>
            </a:r>
            <a:r>
              <a:rPr lang="en-US" sz="1700" dirty="0"/>
              <a:t> Initiative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700" dirty="0"/>
              <a:t>Removes the Climate and Economic Justice Screening Tool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 lvl="2" algn="just">
              <a:spcBef>
                <a:spcPts val="0"/>
              </a:spcBef>
            </a:pPr>
            <a:endParaRPr lang="en-US" sz="1800" dirty="0"/>
          </a:p>
          <a:p>
            <a:pPr lvl="2" algn="just">
              <a:spcBef>
                <a:spcPts val="0"/>
              </a:spcBef>
            </a:pPr>
            <a:endParaRPr lang="en-US" sz="1800" dirty="0"/>
          </a:p>
          <a:p>
            <a:pPr lvl="1" algn="just">
              <a:spcBef>
                <a:spcPts val="600"/>
              </a:spcBef>
            </a:pP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0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221"/>
            <a:ext cx="11887200" cy="561179"/>
          </a:xfrm>
        </p:spPr>
        <p:txBody>
          <a:bodyPr/>
          <a:lstStyle/>
          <a:p>
            <a:r>
              <a:rPr lang="en-US" sz="3200" dirty="0"/>
              <a:t>Executive Orders &amp; Early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741"/>
            <a:ext cx="5843451" cy="5901038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2000" b="1" dirty="0"/>
              <a:t>Presidential Memoranda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Hiring Freeze (1/28/25)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Regulatory Freeze (1/28/25)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Return to In-person Work (1/28/25)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Restoring Accountability for Career Senior Executives (1/30/25)</a:t>
            </a:r>
          </a:p>
          <a:p>
            <a:pPr marL="344488" lvl="1" indent="0" algn="just">
              <a:lnSpc>
                <a:spcPct val="100000"/>
              </a:lnSpc>
              <a:spcAft>
                <a:spcPts val="300"/>
              </a:spcAft>
              <a:buNone/>
            </a:pPr>
            <a:endParaRPr lang="en-US" sz="1800" dirty="0"/>
          </a:p>
          <a:p>
            <a:pPr marL="344488" lvl="1" indent="0" algn="just">
              <a:lnSpc>
                <a:spcPct val="100000"/>
              </a:lnSpc>
              <a:spcAft>
                <a:spcPts val="300"/>
              </a:spcAft>
              <a:buNone/>
            </a:pPr>
            <a:endParaRPr lang="en-US" sz="1800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2000" b="1" dirty="0"/>
              <a:t>Regulatory and Funding Freezes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Rules with stays, extended/reopened comment periods 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Impacts on ongoing litigation/challenges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dirty="0"/>
              <a:t>Funding Freeze Impacts on EPA and States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endParaRPr lang="en-US" sz="200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2000" dirty="0"/>
          </a:p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endParaRPr lang="en-US" sz="2000" dirty="0"/>
          </a:p>
          <a:p>
            <a:pPr lvl="2" algn="just">
              <a:spcBef>
                <a:spcPts val="0"/>
              </a:spcBef>
            </a:pPr>
            <a:endParaRPr lang="en-US" sz="1800" dirty="0"/>
          </a:p>
          <a:p>
            <a:pPr lvl="2" algn="just">
              <a:spcBef>
                <a:spcPts val="0"/>
              </a:spcBef>
            </a:pPr>
            <a:endParaRPr lang="en-US" sz="1800" dirty="0"/>
          </a:p>
          <a:p>
            <a:pPr lvl="1" algn="just">
              <a:spcBef>
                <a:spcPts val="600"/>
              </a:spcBef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379658-BDEA-58F3-036E-814C803234A6}"/>
              </a:ext>
            </a:extLst>
          </p:cNvPr>
          <p:cNvSpPr txBox="1">
            <a:spLocks/>
          </p:cNvSpPr>
          <p:nvPr/>
        </p:nvSpPr>
        <p:spPr bwMode="auto">
          <a:xfrm>
            <a:off x="6196151" y="857741"/>
            <a:ext cx="5437049" cy="590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472" marR="0" indent="-347472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Wingdings 2" panose="05020102010507070707" pitchFamily="18" charset="2"/>
              <a:buChar char=""/>
              <a:tabLst/>
              <a:defRPr sz="24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7388" marR="0" indent="-342900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Pct val="94000"/>
              <a:buFont typeface="Wingdings" panose="05000000000000000000" pitchFamily="2" charset="2"/>
              <a:buChar char="§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2pPr>
            <a:lvl3pPr marL="1027113" marR="0" indent="-341313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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3pPr>
            <a:lvl4pPr marL="1376363" marR="0" indent="-352425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 3" panose="05040102010807070707" pitchFamily="18" charset="2"/>
              <a:buChar char="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4pPr>
            <a:lvl5pPr marL="1716088" marR="0" indent="-339725" algn="l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 sz="2200" baseline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</a:defRPr>
            </a:lvl5pPr>
            <a:lvl6pPr marL="18859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6pPr>
            <a:lvl7pPr marL="22288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7pPr>
            <a:lvl8pPr marL="25717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8pPr>
            <a:lvl9pPr marL="2914650" indent="-171450" algn="l" rtl="0" eaLnBrk="1" fontAlgn="base" hangingPunct="1">
              <a:lnSpc>
                <a:spcPts val="135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200">
                <a:solidFill>
                  <a:srgbClr val="296785"/>
                </a:solidFill>
                <a:latin typeface="+mn-lt"/>
              </a:defRPr>
            </a:lvl9pPr>
          </a:lstStyle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2000" b="1" kern="0" dirty="0"/>
              <a:t>Personnel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kern="0" dirty="0"/>
              <a:t>Dismissal of all SAB and </a:t>
            </a:r>
            <a:r>
              <a:rPr lang="en-US" sz="1800" kern="0" dirty="0" err="1"/>
              <a:t>CASAC</a:t>
            </a:r>
            <a:r>
              <a:rPr lang="en-US" sz="1800" kern="0" dirty="0"/>
              <a:t> Members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kern="0" dirty="0"/>
              <a:t>Hiring Freeze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kern="0" dirty="0" err="1"/>
              <a:t>OPM</a:t>
            </a:r>
            <a:r>
              <a:rPr lang="en-US" sz="1800" kern="0" dirty="0"/>
              <a:t> Buy-out Offers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kern="0" dirty="0"/>
              <a:t>Termination of EPA IG and others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r>
              <a:rPr lang="en-US" sz="1800" kern="0" dirty="0"/>
              <a:t>Presidential Environmental Advisory Group</a:t>
            </a:r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kern="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kern="0" dirty="0"/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en-US" sz="2000" b="1" kern="0" dirty="0">
                <a:solidFill>
                  <a:srgbClr val="FF0000"/>
                </a:solidFill>
              </a:rPr>
              <a:t>EPA/Administrator Zeldin “5 Pillars”</a:t>
            </a:r>
          </a:p>
          <a:p>
            <a:pPr marL="344488" lvl="1" indent="0" algn="just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kern="0" dirty="0">
                <a:solidFill>
                  <a:srgbClr val="FF0000"/>
                </a:solidFill>
              </a:rPr>
              <a:t>1. Clean Air &amp; Water</a:t>
            </a:r>
          </a:p>
          <a:p>
            <a:pPr marL="344488" lvl="1" indent="0" algn="just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kern="0" dirty="0">
                <a:solidFill>
                  <a:srgbClr val="FF0000"/>
                </a:solidFill>
              </a:rPr>
              <a:t>2. Energy Dominance </a:t>
            </a:r>
          </a:p>
          <a:p>
            <a:pPr marL="344488" lvl="1" indent="0" algn="just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kern="0" dirty="0">
                <a:solidFill>
                  <a:srgbClr val="FF0000"/>
                </a:solidFill>
              </a:rPr>
              <a:t>3. Permitting Reform </a:t>
            </a:r>
          </a:p>
          <a:p>
            <a:pPr marL="344488" lvl="1" indent="0" algn="just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kern="0" dirty="0">
                <a:solidFill>
                  <a:srgbClr val="FF0000"/>
                </a:solidFill>
              </a:rPr>
              <a:t>4. Bolstering Infrastructure for AI</a:t>
            </a:r>
          </a:p>
          <a:p>
            <a:pPr marL="344488" lvl="1" indent="0" algn="just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1800" kern="0" dirty="0">
                <a:solidFill>
                  <a:srgbClr val="FF0000"/>
                </a:solidFill>
              </a:rPr>
              <a:t>5. Bringing Back Auto Jobs</a:t>
            </a: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endParaRPr lang="en-US" sz="2000" kern="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kern="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1800" kern="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2000" kern="0" dirty="0"/>
          </a:p>
          <a:p>
            <a:pPr lvl="1" algn="just">
              <a:lnSpc>
                <a:spcPct val="100000"/>
              </a:lnSpc>
              <a:spcAft>
                <a:spcPts val="300"/>
              </a:spcAft>
            </a:pPr>
            <a:endParaRPr lang="en-US" sz="2000" kern="0" dirty="0"/>
          </a:p>
          <a:p>
            <a:pPr lvl="2" algn="just"/>
            <a:endParaRPr lang="en-US" sz="1800" kern="0" dirty="0"/>
          </a:p>
          <a:p>
            <a:pPr lvl="2" algn="just"/>
            <a:endParaRPr lang="en-US" sz="1800" kern="0" dirty="0"/>
          </a:p>
          <a:p>
            <a:pPr lvl="1" algn="just">
              <a:spcBef>
                <a:spcPts val="600"/>
              </a:spcBef>
            </a:pPr>
            <a:endParaRPr lang="en-US" kern="0" dirty="0"/>
          </a:p>
          <a:p>
            <a:pPr algn="just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4968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C5F23-83EC-5630-86E7-B8DE550B2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BF68-02E8-B4E5-778E-887F6DEA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31387"/>
            <a:ext cx="9677400" cy="51827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Policy and Administrative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BF143-466D-F17A-49B6-4A38CCCA3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849568"/>
            <a:ext cx="11458575" cy="5754686"/>
          </a:xfrm>
        </p:spPr>
        <p:txBody>
          <a:bodyPr>
            <a:noAutofit/>
          </a:bodyPr>
          <a:lstStyle/>
          <a:p>
            <a:pPr marL="222441"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ea typeface="Calibri" panose="020F0502020204030204" pitchFamily="34" charset="0"/>
                <a:cs typeface="Arial" panose="020B0604020202020204" pitchFamily="34" charset="0"/>
              </a:rPr>
              <a:t>Deregulation</a:t>
            </a:r>
          </a:p>
          <a:p>
            <a:pPr marL="679641" lvl="2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March 12: EPA Announcement of </a:t>
            </a:r>
            <a:r>
              <a:rPr lang="en-US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31 Deregulatory Priorities</a:t>
            </a:r>
          </a:p>
          <a:p>
            <a:pPr marL="1028891" lvl="3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WOTUS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PM2.5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, GHG reporting, Social Cost of Carbon, “Good Neighbor Policy”,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EJ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, Multiple air toxics rules</a:t>
            </a:r>
          </a:p>
          <a:p>
            <a:pPr marL="1028891" lvl="3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Examples in action:</a:t>
            </a:r>
          </a:p>
          <a:p>
            <a:pPr marL="1368616" lvl="4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March 2025:  Reconsideration and possible recission of 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GHG Reporting Rule</a:t>
            </a:r>
          </a:p>
          <a:p>
            <a:pPr marL="1368616" lvl="4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March 2025:  SEC announces no longer will defend 2024 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Climate Disclosure Rule</a:t>
            </a:r>
          </a:p>
          <a:p>
            <a:pPr marL="1368616" lvl="4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March 2025:  New EPA guidance on 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scope of Clean Water Act 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(“Waters of the US”) and wetlands (continuous surface connection to a relatively permanent body of water)</a:t>
            </a:r>
          </a:p>
          <a:p>
            <a:pPr marL="1368616" lvl="4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June 2025 proposed repeal of Mercury Air Toxics Standard (MATS) Rule for Electric Utilities; Compliance exemptions issued to ~50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EGUs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68616" lvl="4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July 2025 proposed repeal of Obama-era “</a:t>
            </a:r>
            <a:r>
              <a:rPr lang="en-US" sz="1600" b="1" dirty="0">
                <a:ea typeface="Calibri" panose="020F0502020204030204" pitchFamily="34" charset="0"/>
                <a:cs typeface="Arial" panose="020B0604020202020204" pitchFamily="34" charset="0"/>
              </a:rPr>
              <a:t>Endangerment Finding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”:  Legal prerequisite to justify regulation of emissions from motor vehicles and GHG emission standards. </a:t>
            </a:r>
          </a:p>
          <a:p>
            <a:pPr marL="338328" lvl="2" indent="0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800" u="sng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169EF-1A64-499C-CD5F-600B9A072A9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1000" y="6419850"/>
            <a:ext cx="3124200" cy="476250"/>
          </a:xfrm>
        </p:spPr>
        <p:txBody>
          <a:bodyPr/>
          <a:lstStyle/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024122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EEB7CC0-3104-442A-9B95-3A2816200380}"/>
              </a:ext>
            </a:extLst>
          </p:cNvPr>
          <p:cNvSpPr txBox="1"/>
          <p:nvPr/>
        </p:nvSpPr>
        <p:spPr>
          <a:xfrm>
            <a:off x="531446" y="275277"/>
            <a:ext cx="11160369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UNLEASHING AMERICAN ENERGY  </a:t>
            </a:r>
          </a:p>
          <a:p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regulations on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power plants </a:t>
            </a:r>
            <a:r>
              <a:rPr lang="en-US" sz="1200" dirty="0"/>
              <a:t>(Clean Power Plan 2.0)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regulations throttling the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oil and gas </a:t>
            </a:r>
            <a:r>
              <a:rPr lang="en-US" sz="1200" dirty="0"/>
              <a:t>industry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Mercury and Air Toxics Standards that improperly targeted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coal-fired power plants </a:t>
            </a:r>
            <a:r>
              <a:rPr lang="en-US" sz="1200" dirty="0"/>
              <a:t>(MATS)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mandatory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Greenhouse Gas Reporting Program </a:t>
            </a:r>
            <a:r>
              <a:rPr lang="en-US" sz="1200" dirty="0"/>
              <a:t>that imposed significant costs on the American energy supply (GHG Reporting Program)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</a:t>
            </a:r>
            <a:r>
              <a:rPr lang="en-US" sz="1200" dirty="0" err="1"/>
              <a:t>ELGs</a:t>
            </a:r>
            <a:r>
              <a:rPr lang="en-US" sz="1200" dirty="0"/>
              <a:t> for the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Steam Electric Power Generating </a:t>
            </a:r>
            <a:r>
              <a:rPr lang="en-US" sz="1200" dirty="0"/>
              <a:t>Industry to ensure low-cost electricity while protecting water resources (Steam Electric ELG)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wastewater regulations for oil and gas development to help unleash American energy (Oil and Gas ELG)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Biden-Harris Administration Risk Management Program rule that made America’s oil and natural gas refineries and chemical facilities less safe (Risk Management Program Rule) </a:t>
            </a:r>
          </a:p>
          <a:p>
            <a:endParaRPr lang="en-US" sz="1200" dirty="0"/>
          </a:p>
          <a:p>
            <a:r>
              <a:rPr lang="en-US" sz="1200" b="1" dirty="0"/>
              <a:t>LOWERING THE COST OF LIVING FOR AMERICAN FAMILIES </a:t>
            </a:r>
          </a:p>
          <a:p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vehicle regulations </a:t>
            </a:r>
            <a:r>
              <a:rPr lang="en-US" sz="1200" dirty="0"/>
              <a:t>that provided the foundation for the Biden-Harris electric vehicle mandate (Car GHG Rules)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the 2009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Endangerment Finding </a:t>
            </a:r>
            <a:r>
              <a:rPr lang="en-US" sz="1200" dirty="0"/>
              <a:t>and regulations and actions that rely on that Finding (Endangerment Finding)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technology transition rule that forces companies to use certain technologies that increased costs on food at grocery stores and semiconductor manufacturing (Technology Transition Rule)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Particulate Matter </a:t>
            </a:r>
            <a:r>
              <a:rPr lang="en-US" sz="1200" dirty="0"/>
              <a:t>National Ambient Air Quality Standards that shut down opportunities for American manufacturing and small businesses (PM 2.5 </a:t>
            </a:r>
            <a:r>
              <a:rPr lang="en-US" sz="1200" dirty="0" err="1"/>
              <a:t>NAAQS</a:t>
            </a:r>
            <a:r>
              <a:rPr lang="en-US" sz="1200" dirty="0"/>
              <a:t>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multiple National Emission Standards for Hazardous Air Pollutants for American energy and manufacturing sectors (</a:t>
            </a:r>
            <a:r>
              <a:rPr lang="en-US" sz="1200" dirty="0" err="1"/>
              <a:t>NESHAPs</a:t>
            </a:r>
            <a:r>
              <a:rPr lang="en-US" sz="1200" dirty="0"/>
              <a:t>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Restructuring the Regional Haze Program that threatened the supply of affordable energy for American families (Regional Haze)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Overhauling Biden-Harris Administration’s “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Social Cost of Carbon</a:t>
            </a:r>
            <a:r>
              <a:rPr lang="en-US" sz="1200" dirty="0"/>
              <a:t>” </a:t>
            </a:r>
          </a:p>
          <a:p>
            <a:pPr marL="171450" indent="-171450">
              <a:buFontTx/>
              <a:buChar char="-"/>
            </a:pP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Redirecting enforcement resources </a:t>
            </a:r>
            <a:r>
              <a:rPr lang="en-US" sz="1200" dirty="0"/>
              <a:t>to EPA’s core mission to relieve the economy of unnecessary bureaucratic burdens that drive up costs for American consumers (Enforcement Discretion)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Terminating Biden’s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Environmental Justice and DEI </a:t>
            </a:r>
            <a:r>
              <a:rPr lang="en-US" sz="1200" dirty="0"/>
              <a:t>arms of the agency (</a:t>
            </a:r>
            <a:r>
              <a:rPr lang="en-US" sz="1200" dirty="0" err="1"/>
              <a:t>EJ</a:t>
            </a:r>
            <a:r>
              <a:rPr lang="en-US" sz="1200" dirty="0"/>
              <a:t>/DEI) </a:t>
            </a:r>
          </a:p>
          <a:p>
            <a:endParaRPr lang="en-US" sz="1200" dirty="0"/>
          </a:p>
          <a:p>
            <a:r>
              <a:rPr lang="en-US" sz="1200" b="1" dirty="0"/>
              <a:t>ADVANCING COOPERATIVE FEDERALISM  </a:t>
            </a:r>
          </a:p>
          <a:p>
            <a:endParaRPr lang="en-US" sz="1200" dirty="0"/>
          </a:p>
          <a:p>
            <a:pPr marL="171450" indent="-171450">
              <a:buFontTx/>
              <a:buChar char="-"/>
            </a:pPr>
            <a:r>
              <a:rPr lang="en-US" sz="1200" dirty="0"/>
              <a:t>Ending so-called “Good Neighbor Plan” which the Biden-Harris Administration used to expand federal rules to more states and sectors beyond the program’s traditional focus and led to the rejection of nearly all State Implementation Plans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Working with states and tribes to resolve massive backlog with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State Implementation Plans </a:t>
            </a:r>
            <a:r>
              <a:rPr lang="en-US" sz="1200" dirty="0"/>
              <a:t>that the Biden-Harris Administration refused to resolve (</a:t>
            </a:r>
            <a:r>
              <a:rPr lang="en-US" sz="1200" dirty="0" err="1"/>
              <a:t>SIPs</a:t>
            </a:r>
            <a:r>
              <a:rPr lang="en-US" sz="1200" dirty="0"/>
              <a:t>/</a:t>
            </a:r>
            <a:r>
              <a:rPr lang="en-US" sz="1200" dirty="0" err="1"/>
              <a:t>TIPs</a:t>
            </a:r>
            <a:r>
              <a:rPr lang="en-US" sz="1200" dirty="0"/>
              <a:t>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Reconsideration of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exceptional eve</a:t>
            </a:r>
            <a:r>
              <a:rPr lang="en-US" sz="1200" dirty="0"/>
              <a:t>nts rulemaking to work with states to prioritize the allowance of prescribed fires within State and Tribal Implementation Plans - Reconstituting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Science Advisory Board and Clean Air Scientific Advisory Committee </a:t>
            </a:r>
            <a:r>
              <a:rPr lang="en-US" sz="1200" dirty="0"/>
              <a:t>(SAB/</a:t>
            </a:r>
            <a:r>
              <a:rPr lang="en-US" sz="1200" dirty="0" err="1"/>
              <a:t>CASAC</a:t>
            </a:r>
            <a:r>
              <a:rPr lang="en-US" sz="1200" dirty="0"/>
              <a:t>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Prioritizing coal ash program to expedite state permit reviews and update coal ash regulations (CCR Rule)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Utilizing </a:t>
            </a:r>
            <a:r>
              <a:rPr lang="en-US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enforcement discretion </a:t>
            </a:r>
            <a:r>
              <a:rPr lang="en-US" sz="1200" dirty="0"/>
              <a:t>to further North Carolina’s recovery from Hurricane Helene </a:t>
            </a:r>
          </a:p>
        </p:txBody>
      </p:sp>
    </p:spTree>
    <p:extLst>
      <p:ext uri="{BB962C8B-B14F-4D97-AF65-F5344CB8AC3E}">
        <p14:creationId xmlns:p14="http://schemas.microsoft.com/office/powerpoint/2010/main" val="419851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C8AA1-28E2-458F-83D1-96CBC8837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5E7DF-ACD5-F736-DE1E-8E03B9DC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131387"/>
            <a:ext cx="9677400" cy="518277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Policy and Administrative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A0D2A-BC81-437D-2344-E66DC9035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849568"/>
            <a:ext cx="11458575" cy="5754686"/>
          </a:xfrm>
        </p:spPr>
        <p:txBody>
          <a:bodyPr>
            <a:noAutofit/>
          </a:bodyPr>
          <a:lstStyle/>
          <a:p>
            <a:pPr marL="222441" lvl="1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dirty="0">
                <a:ea typeface="Calibri" panose="020F0502020204030204" pitchFamily="34" charset="0"/>
                <a:cs typeface="Arial" panose="020B0604020202020204" pitchFamily="34" charset="0"/>
              </a:rPr>
              <a:t>Deregulation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9641" lvl="2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April 8:  </a:t>
            </a:r>
            <a:r>
              <a:rPr lang="en-US" sz="1800" u="sng" dirty="0" err="1">
                <a:ea typeface="Calibri" panose="020F0502020204030204" pitchFamily="34" charset="0"/>
                <a:cs typeface="Arial" panose="020B0604020202020204" pitchFamily="34" charset="0"/>
              </a:rPr>
              <a:t>EO</a:t>
            </a: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 14260 “Protecting American </a:t>
            </a:r>
            <a:r>
              <a:rPr lang="en-US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Energy </a:t>
            </a: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from State Overreach”</a:t>
            </a:r>
          </a:p>
          <a:p>
            <a:pPr marL="1028891" lvl="3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AG must identify all state/local laws that burden/limit development, production, &amp; use of energy resources</a:t>
            </a:r>
          </a:p>
          <a:p>
            <a:pPr marL="1368616" lvl="4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If unconstitutional, preempted, or otherwise unenforceable</a:t>
            </a:r>
          </a:p>
          <a:p>
            <a:pPr marL="1368616" lvl="4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Climate,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ESG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EJ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, GHG reduction; Carbon taxes/penalties</a:t>
            </a:r>
          </a:p>
          <a:p>
            <a:pPr marL="1368616" lvl="4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DOJ: Apr. 30 suits to block state climate lawsuits (MI, HI) and climate superfund laws (NY, VT)</a:t>
            </a:r>
          </a:p>
          <a:p>
            <a:pPr marL="679641" lvl="2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April 9: Presidential Memorandum “Directing the </a:t>
            </a:r>
            <a:r>
              <a:rPr lang="en-US" sz="1800" b="1" u="sng" dirty="0">
                <a:ea typeface="Calibri" panose="020F0502020204030204" pitchFamily="34" charset="0"/>
                <a:cs typeface="Arial" panose="020B0604020202020204" pitchFamily="34" charset="0"/>
              </a:rPr>
              <a:t>Repeal</a:t>
            </a: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 of Unlawful Regulations”</a:t>
            </a:r>
          </a:p>
          <a:p>
            <a:pPr marL="1136841" lvl="3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i="1" dirty="0">
                <a:ea typeface="Calibri" panose="020F0502020204030204" pitchFamily="34" charset="0"/>
                <a:cs typeface="Arial" panose="020B0604020202020204" pitchFamily="34" charset="0"/>
              </a:rPr>
              <a:t>E.g., 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Loper Bright; Sackett; WV v. EPA, Ohio v. EPA, Michigan v. EPA; SEC v. 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Jarkesy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; Students for Fair Emissions v. Harvard</a:t>
            </a:r>
          </a:p>
          <a:p>
            <a:pPr marL="1136841" lvl="3">
              <a:lnSpc>
                <a:spcPts val="2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Utilize “good cause” exemption to APA to finalize rules without notice and comment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u="sng" dirty="0">
                <a:ea typeface="Calibri" panose="020F0502020204030204" pitchFamily="34" charset="0"/>
                <a:cs typeface="Arial" panose="020B0604020202020204" pitchFamily="34" charset="0"/>
              </a:rPr>
              <a:t>April 11:  OMB Request for Information on Deregulatory Ideas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OMB seek proposals “to rescind or replace regulations that stifle American businesses and American ingenuity”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Regulations that are “</a:t>
            </a:r>
            <a:r>
              <a:rPr lang="en-US" sz="1400" dirty="0"/>
              <a:t>unnecessary, unlawful, unduly burdensome or unsound”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600" dirty="0"/>
              <a:t>Particular attention to regulations:</a:t>
            </a:r>
          </a:p>
          <a:p>
            <a:pPr lvl="3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Inconsistent with statutory text or the Construction;</a:t>
            </a:r>
          </a:p>
          <a:p>
            <a:pPr lvl="3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Where costs exceed benefits;</a:t>
            </a:r>
          </a:p>
          <a:p>
            <a:pPr lvl="3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Where outdated or unnecessary; or</a:t>
            </a:r>
          </a:p>
          <a:p>
            <a:pPr lvl="3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Where regulation is burdening American businesses in unforeseen ways.</a:t>
            </a:r>
          </a:p>
          <a:p>
            <a:pPr lvl="2" algn="just">
              <a:lnSpc>
                <a:spcPct val="100000"/>
              </a:lnSpc>
              <a:spcAft>
                <a:spcPts val="300"/>
              </a:spcAft>
            </a:pPr>
            <a:endParaRPr lang="en-US" sz="1400" dirty="0"/>
          </a:p>
          <a:p>
            <a:pPr marL="679641" lvl="2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u="sng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39916" lvl="1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 panose="020F0502020204030204" pitchFamily="34" charset="0"/>
            </a:endParaRPr>
          </a:p>
          <a:p>
            <a:pPr marL="192881" indent="-192881">
              <a:lnSpc>
                <a:spcPts val="2000"/>
              </a:lnSpc>
              <a:spcAft>
                <a:spcPts val="0"/>
              </a:spcAft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2BD5F-CB1A-5460-DAE0-5D5C3534B5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1000" y="6419850"/>
            <a:ext cx="3124200" cy="476250"/>
          </a:xfrm>
        </p:spPr>
        <p:txBody>
          <a:bodyPr/>
          <a:lstStyle/>
          <a:p>
            <a:r>
              <a:rPr lang="en-US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14979403"/>
      </p:ext>
    </p:extLst>
  </p:cSld>
  <p:clrMapOvr>
    <a:masterClrMapping/>
  </p:clrMapOvr>
</p:sld>
</file>

<file path=ppt/theme/theme1.xml><?xml version="1.0" encoding="utf-8"?>
<a:theme xmlns:a="http://schemas.openxmlformats.org/drawingml/2006/main" name="2023_Brand_Wide_PPT_template Office Theme">
  <a:themeElements>
    <a:clrScheme name="Brand 2023">
      <a:dk1>
        <a:srgbClr val="606060"/>
      </a:dk1>
      <a:lt1>
        <a:srgbClr val="FFFFFF"/>
      </a:lt1>
      <a:dk2>
        <a:srgbClr val="000043"/>
      </a:dk2>
      <a:lt2>
        <a:srgbClr val="808080"/>
      </a:lt2>
      <a:accent1>
        <a:srgbClr val="00AAEE"/>
      </a:accent1>
      <a:accent2>
        <a:srgbClr val="33AA44"/>
      </a:accent2>
      <a:accent3>
        <a:srgbClr val="FF733E"/>
      </a:accent3>
      <a:accent4>
        <a:srgbClr val="56ED80"/>
      </a:accent4>
      <a:accent5>
        <a:srgbClr val="63006E"/>
      </a:accent5>
      <a:accent6>
        <a:srgbClr val="142E7E"/>
      </a:accent6>
      <a:hlink>
        <a:srgbClr val="00AAEE"/>
      </a:hlink>
      <a:folHlink>
        <a:srgbClr val="00AAEE"/>
      </a:folHlink>
    </a:clrScheme>
    <a:fontScheme name="NB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3_Brand_Wide_PPT_template Office Theme" id="{A364056A-FA4D-4C78-9902-52CFA8198E30}" vid="{E9B48EB8-51B1-4346-8A79-F12AC368DE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_KDW</Template>
  <TotalTime>487</TotalTime>
  <Words>4031</Words>
  <Application>Microsoft Office PowerPoint</Application>
  <PresentationFormat>Widescreen</PresentationFormat>
  <Paragraphs>383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Aptos</vt:lpstr>
      <vt:lpstr>Arial</vt:lpstr>
      <vt:lpstr>Arial Narrow</vt:lpstr>
      <vt:lpstr>Calibri</vt:lpstr>
      <vt:lpstr>Open Sans</vt:lpstr>
      <vt:lpstr>Tahoma</vt:lpstr>
      <vt:lpstr>Wingdings</vt:lpstr>
      <vt:lpstr>Wingdings 2</vt:lpstr>
      <vt:lpstr>Wingdings 3</vt:lpstr>
      <vt:lpstr>2023_Brand_Wide_PPT_template Office Theme</vt:lpstr>
      <vt:lpstr>Environmental Regulation in a “De-Regulatory” Era:   Lasting Change or Mirage?</vt:lpstr>
      <vt:lpstr>Themes</vt:lpstr>
      <vt:lpstr>Trump Administration:  Environmental Policy</vt:lpstr>
      <vt:lpstr>Trump Administration:  Environmental Policy Outlook</vt:lpstr>
      <vt:lpstr>Executive Orders &amp; Early Actions</vt:lpstr>
      <vt:lpstr>Executive Orders &amp; Early Actions</vt:lpstr>
      <vt:lpstr>Policy and Administrative Actions</vt:lpstr>
      <vt:lpstr>PowerPoint Presentation</vt:lpstr>
      <vt:lpstr>Policy and Administrative Actions</vt:lpstr>
      <vt:lpstr>Policy and Administrative Actions</vt:lpstr>
      <vt:lpstr>Policy and Administrative Actions</vt:lpstr>
      <vt:lpstr>Supreme Court  Administrative Law Decisions</vt:lpstr>
      <vt:lpstr>Chevron v. Natural Resources Defense Council, 467 U.S. 837 (1984)</vt:lpstr>
      <vt:lpstr>Chevron Deference</vt:lpstr>
      <vt:lpstr>Loper Bright Enterprises v. Raimondo</vt:lpstr>
      <vt:lpstr>Loper Bright Enterprises v. Raimondo</vt:lpstr>
      <vt:lpstr>June 28, 2024 Loper Decision  </vt:lpstr>
      <vt:lpstr>End of an Error</vt:lpstr>
      <vt:lpstr>Majority Opinion</vt:lpstr>
      <vt:lpstr>Majority on Chevron</vt:lpstr>
      <vt:lpstr>Loper:  Key Takeaways</vt:lpstr>
      <vt:lpstr>Loper:  Key Takeaways</vt:lpstr>
      <vt:lpstr>Corner Post v. Federal Reserve</vt:lpstr>
      <vt:lpstr>Other Recent Supreme Court Decisions</vt:lpstr>
      <vt:lpstr>Other Recent Supreme Court Decisions</vt:lpstr>
      <vt:lpstr>Other Recent Supreme Court Decisions</vt:lpstr>
      <vt:lpstr>Closing Thoughts</vt:lpstr>
      <vt:lpstr> Questions?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Green, Joseph J.</dc:creator>
  <cp:lastModifiedBy>Green, Joseph J.</cp:lastModifiedBy>
  <cp:revision>6</cp:revision>
  <dcterms:created xsi:type="dcterms:W3CDTF">2025-08-21T16:32:46Z</dcterms:created>
  <dcterms:modified xsi:type="dcterms:W3CDTF">2025-08-22T17:54:47Z</dcterms:modified>
</cp:coreProperties>
</file>