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7" r:id="rId3"/>
    <p:sldId id="268" r:id="rId4"/>
    <p:sldId id="257" r:id="rId5"/>
    <p:sldId id="258" r:id="rId6"/>
    <p:sldId id="279" r:id="rId7"/>
    <p:sldId id="266" r:id="rId8"/>
    <p:sldId id="261" r:id="rId9"/>
    <p:sldId id="263" r:id="rId10"/>
    <p:sldId id="260" r:id="rId11"/>
    <p:sldId id="262" r:id="rId12"/>
    <p:sldId id="273" r:id="rId13"/>
    <p:sldId id="272" r:id="rId14"/>
    <p:sldId id="275" r:id="rId15"/>
    <p:sldId id="280" r:id="rId16"/>
    <p:sldId id="278" r:id="rId17"/>
    <p:sldId id="269" r:id="rId18"/>
    <p:sldId id="281" r:id="rId19"/>
    <p:sldId id="276" r:id="rId20"/>
    <p:sldId id="277" r:id="rId2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339"/>
    <a:srgbClr val="18453B"/>
    <a:srgbClr val="0C533A"/>
    <a:srgbClr val="23B010"/>
    <a:srgbClr val="67C521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57"/>
    <p:restoredTop sz="83458" autoAdjust="0"/>
  </p:normalViewPr>
  <p:slideViewPr>
    <p:cSldViewPr snapToGrid="0" snapToObjects="1" showGuides="1">
      <p:cViewPr>
        <p:scale>
          <a:sx n="100" d="100"/>
          <a:sy n="100" d="100"/>
        </p:scale>
        <p:origin x="2016" y="3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4:18:17.42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13 1 24575,'-1'0'0,"-1"1"0,1 1 0,0 3 0,0 0 0,-1 0 0,1 0 0,-1 0 0,1 1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4:19:01.13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4:19:02.56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 24575,'3'36'14,"-2"-29"-186,0 1-1,-1-1 1,1 0 0,-1 0-1,-1 0 1,1 0-1,-3 9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4:19:04.37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1 0 24575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4:19:04.93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54 24575,'0'-1'0,"0"-2"0,0-1 0,0-1 0,0-1 0,0-1 0,0 1 0,0-1 0,0 0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4:19:06.45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39 0 24575,'0'35'0,"-2"-1"0,-11 62 0,-11-28-1365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4:19:15.07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6 532 24575,'-2'-56'0,"0"39"0,1 1 0,0 0 0,1-1 0,1 1 0,1-1 0,0 1 0,9-29 0,-6 32 0,-1 1 0,-1-1 0,0 0 0,0 0 0,-2 0 0,2-19 0,-1 6 0,11-60 0,0 13 0,-8 52-1365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4:19:16.96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1 119 24575,'14'-53'0,"-15"-7"-1365,1 54-5461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4:19:19.77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1 357 24575,'0'20'0,"2"-36"0,5-33 0,16-40 0,-19 55 0,-3 24 0,1 0 0,0-1 0,0 1 0,4-11 0,-3 7 0,0 0 0,-1 0 0,0 0 0,-2-21 0,1 24 0,-1-8-1365,0 13-5461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4:18:18.70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1 24575,'0'1'0,"0"1"0,0 3 0,0 0 0,0 1 0,0 0 0,0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4:18:18.80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21 0 24575,'0'11'-170,"-1"0"-1,1 0 0,-2 0 1,0 0-1,0-1 0,-1 1 1,-7 19-1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4:18:19.09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15 0 24575,'0'1'0,"0"2"0,0 1 0,0 1 0,0 1 0,0 1 0,0 0 0,-1-2 0,-1 1 0,1-1 0,0 1 0,0 0 0,0 0 0,0 0 0,-1 1 0,0-2 0,-1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4:18:20.85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33 0 24575,'-10'64'0,"-13"-9"-1365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4:18:22.85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51 0 24575,'0'7'0,"-1"0"0,-1-1 0,1 1 0,-1-1 0,-5 12 0,-6 24 0,-11 33-1365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4:18:23.66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0 24575,'0'1'0,"0"2"0,0 1 0,0 1 0,0 1 0,0 1 0,0 0 0,0-1 0,0 1 0,0 0 0,0 0 0,0 0 0,0-1 0,0 1 0,0 0 0,0-1 0,0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4:18:24.661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90 0 24575,'0'13'0,"0"0"0,-1 0 0,-1 0 0,0 0 0,0-1 0,-2 1 0,-7 20 0,-56 138-1365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4:18:59.55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92B7F-DD53-45C0-AA10-DB0FC4241B13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02B46-2BEB-4C95-A487-2493075F3E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488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02B46-2BEB-4C95-A487-2493075F3ED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240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02B46-2BEB-4C95-A487-2493075F3E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35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02B46-2BEB-4C95-A487-2493075F3E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02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02B46-2BEB-4C95-A487-2493075F3E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7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02B46-2BEB-4C95-A487-2493075F3E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15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02B46-2BEB-4C95-A487-2493075F3E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39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24143-4D7B-C027-9E2B-6AD5A57F8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76A26B-1BD4-5CAD-619E-CE67887A36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70FC09-4C6A-4B27-6C35-219FAC40D3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6F4FE-2FB2-4B0B-0F39-1CB84BE3F0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02B46-2BEB-4C95-A487-2493075F3E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55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D46BF-ACBD-684A-76FF-06B1BE913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A917FC-FEE1-0172-6972-755F670B75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E51094-C30B-9FBB-C5A5-F9DE4C980D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E47DF-8EC0-E9FD-8815-808B83DB5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02B46-2BEB-4C95-A487-2493075F3E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78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CF02E-14AE-6923-8F20-F6FD942B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5471C0-FFBD-FB9E-8B1C-8CB0A6C2C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EED206-A16E-897E-130B-F6E85697F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6EFBA-B0A6-93E6-7488-12F473F28B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02B46-2BEB-4C95-A487-2493075F3E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40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5882A-D6FD-2294-85F2-F147626DF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BA3696-2C85-1E00-AD2C-39EC5F4192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58FB52-D1EB-C4EF-65F6-F9CE31B276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D4AB0-5A99-22FB-A717-4145AEAF0F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02B46-2BEB-4C95-A487-2493075F3E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022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02B46-2BEB-4C95-A487-2493075F3E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96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7C8FD-0106-98BC-EE4E-1AD7813CC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A5A3D6-10A2-7EF8-B0C4-992A532842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BC99C5-B9E6-B3DC-BDB1-AF2E86B13F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4B3F1-CB9C-A86D-97EC-F779F798E2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02B46-2BEB-4C95-A487-2493075F3ED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013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F0985-D152-9169-2ABC-54D42775C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E9EEAF-7ADC-6018-337B-20BFF13D02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059DE5-178B-D59A-D47F-6B0AA63EC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2FB90-12C1-3EC4-C589-A9D8529FF3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02B46-2BEB-4C95-A487-2493075F3ED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878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02B46-2BEB-4C95-A487-2493075F3ED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583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02B46-2BEB-4C95-A487-2493075F3ED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944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4556C-58B0-5B76-8B03-32FC64A02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170EC7-B2C5-562A-2E03-A073B214E7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C76C41-00CE-E35F-A640-3BCB8AB5B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0E917-C422-5AA6-6557-A4A2D2886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02B46-2BEB-4C95-A487-2493075F3ED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160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3C0C1-1162-EDD7-2977-A075126D0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916FFD-481F-67D3-2124-9800759C76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124E3E-9893-A749-EF19-635A7D95DB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F07DC-4BBF-24FC-3FDA-4AFCF8416C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02B46-2BEB-4C95-A487-2493075F3E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78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02B46-2BEB-4C95-A487-2493075F3E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68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02B46-2BEB-4C95-A487-2493075F3E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38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296631"/>
            <a:ext cx="7772400" cy="97647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 baseline="0">
                <a:ln>
                  <a:noFill/>
                </a:ln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73105"/>
            <a:ext cx="7772400" cy="15767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C4B4D7BB-A72B-4835-9EAF-AE8FCF67BEB4}" type="datetime1">
              <a:rPr lang="en-US" smtClean="0"/>
              <a:t>9/9/2025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205D934E-3E61-264D-8682-F58928E18B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36455"/>
            <a:ext cx="8229600" cy="3601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 baseline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1 column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4752"/>
            <a:ext cx="8229600" cy="3049871"/>
          </a:xfrm>
          <a:prstGeom prst="rect">
            <a:avLst/>
          </a:prstGeom>
        </p:spPr>
        <p:txBody>
          <a:bodyPr/>
          <a:lstStyle>
            <a:lvl1pPr>
              <a:buClr>
                <a:srgbClr val="18453B"/>
              </a:buClr>
              <a:buFont typeface="Arial"/>
              <a:buChar char="•"/>
              <a:defRPr sz="2100" b="0" i="0">
                <a:solidFill>
                  <a:srgbClr val="595959"/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SzPct val="85000"/>
              <a:buFont typeface="Arial"/>
              <a:buChar char="•"/>
              <a:defRPr sz="1800" b="0" i="0">
                <a:solidFill>
                  <a:srgbClr val="595959"/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37DD0D41-1121-4A5E-A153-0833EA470912}" type="datetime1">
              <a:rPr lang="en-US" smtClean="0"/>
              <a:t>9/9/2025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0B4461CB-4CA9-2A43-A3FA-624E1DA48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52366"/>
            <a:ext cx="8229600" cy="6563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 baseline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2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4751"/>
            <a:ext cx="3950704" cy="3222512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SzPct val="85000"/>
              <a:buFont typeface="Arial"/>
              <a:buChar char="•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F68E5ED6-977D-4947-8416-F87E6BD8DF47}" type="datetime1">
              <a:rPr lang="en-US" smtClean="0"/>
              <a:t>9/9/2025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4599938D-0427-3542-974E-F7CD887B38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736096" y="1544751"/>
            <a:ext cx="3950704" cy="3222512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832405"/>
            <a:ext cx="8229600" cy="61629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1 column, no bullets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0759"/>
            <a:ext cx="8229600" cy="3018124"/>
          </a:xfrm>
          <a:prstGeom prst="rect">
            <a:avLst/>
          </a:prstGeom>
        </p:spPr>
        <p:txBody>
          <a:bodyPr wrap="square" numCol="1" anchor="t"/>
          <a:lstStyle>
            <a:lvl1pPr marL="0" indent="0" algn="l"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8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 marL="0" indent="0" algn="l"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89A334E8-084D-495E-AE04-9A0C7442C979}" type="datetime1">
              <a:rPr lang="en-US" smtClean="0"/>
              <a:t>9/9/2025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4DCE0E26-47BB-FF4B-814B-E43C1B98F5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656319"/>
            <a:ext cx="8229600" cy="54383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1 column with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6179"/>
            <a:ext cx="8229600" cy="3314700"/>
          </a:xfrm>
          <a:prstGeom prst="rect">
            <a:avLst/>
          </a:prstGeom>
        </p:spPr>
        <p:txBody>
          <a:bodyPr wrap="square" numCol="1" anchor="t"/>
          <a:lstStyle>
            <a:lvl1pPr marL="342900" indent="-342900" algn="l"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  <a:defRPr sz="18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 marL="342900" indent="137160" algn="l">
              <a:buClr>
                <a:schemeClr val="tx1">
                  <a:lumMod val="75000"/>
                  <a:lumOff val="25000"/>
                </a:schemeClr>
              </a:buClr>
              <a:buSzPct val="85000"/>
              <a:buFont typeface="Arial"/>
              <a:buChar char="•"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73C9123A-0B1E-461C-B949-CF21B97DCD7B}" type="datetime1">
              <a:rPr lang="en-US" smtClean="0"/>
              <a:t>9/9/2025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>
              <a:defRPr/>
            </a:pPr>
            <a:fld id="{14362E17-3E5F-5C4D-AFD9-BBBB918BE2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Masthead" descr="Green bar with white Michigan State University logo">
            <a:extLst>
              <a:ext uri="{FF2B5EF4-FFF2-40B4-BE49-F238E27FC236}">
                <a16:creationId xmlns:a16="http://schemas.microsoft.com/office/drawing/2014/main" id="{F751423D-460A-8D48-BFE6-94DFB5FF1A34}"/>
              </a:ext>
            </a:extLst>
          </p:cNvPr>
          <p:cNvGrpSpPr/>
          <p:nvPr userDrawn="1"/>
        </p:nvGrpSpPr>
        <p:grpSpPr>
          <a:xfrm>
            <a:off x="0" y="0"/>
            <a:ext cx="9144000" cy="525931"/>
            <a:chOff x="0" y="0"/>
            <a:chExt cx="9144000" cy="52593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353D9AC-16D2-B046-844D-A5AA6F592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0212"/>
              <a:ext cx="9144000" cy="45719"/>
            </a:xfrm>
            <a:prstGeom prst="rect">
              <a:avLst/>
            </a:prstGeom>
            <a:solidFill>
              <a:srgbClr val="67C52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0306FB2-2B78-0E4C-A04D-646E74CE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9144000" cy="490559"/>
            </a:xfrm>
            <a:prstGeom prst="rect">
              <a:avLst/>
            </a:prstGeom>
            <a:solidFill>
              <a:srgbClr val="18453B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 descr="Michigan State University logo">
              <a:extLst>
                <a:ext uri="{FF2B5EF4-FFF2-40B4-BE49-F238E27FC236}">
                  <a16:creationId xmlns:a16="http://schemas.microsoft.com/office/drawing/2014/main" id="{A35C5DD8-D6DD-3C44-AEF7-4C8A984CF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109791" y="124350"/>
              <a:ext cx="2914883" cy="246063"/>
            </a:xfrm>
            <a:prstGeom prst="rect">
              <a:avLst/>
            </a:prstGeom>
          </p:spPr>
        </p:pic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ea typeface="+mn-ea"/>
                <a:cs typeface="+mn-cs"/>
              </a:defRPr>
            </a:lvl1pPr>
          </a:lstStyle>
          <a:p>
            <a:pPr>
              <a:defRPr/>
            </a:pPr>
            <a:fld id="{3822D484-22B9-4877-9FC8-9E96B6B349AF}" type="datetime1">
              <a:rPr lang="en-US" smtClean="0"/>
              <a:t>9/9/2025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ea typeface="+mn-ea"/>
                <a:cs typeface="+mn-cs"/>
              </a:defRPr>
            </a:lvl1pPr>
          </a:lstStyle>
          <a:p>
            <a:pPr>
              <a:defRPr/>
            </a:pPr>
            <a:fld id="{E1544D71-77D6-5B4F-A1FC-5CA064DBD1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8" r:id="rId4"/>
    <p:sldLayoutId id="2147483697" r:id="rId5"/>
  </p:sldLayoutIdLst>
  <p:hf hdr="0" ftr="0" dt="0"/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Gotham Book"/>
          <a:ea typeface="ＭＳ Ｐゴシック" charset="-128"/>
          <a:cs typeface="ＭＳ Ｐゴシック" charset="-128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Gotham Book"/>
          <a:ea typeface="ＭＳ Ｐゴシック" charset="-128"/>
          <a:cs typeface="ＭＳ Ｐゴシック" charset="-128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g"/><Relationship Id="rId4" Type="http://schemas.openxmlformats.org/officeDocument/2006/relationships/image" Target="../media/image33.JPEG"/><Relationship Id="rId9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svg"/><Relationship Id="rId11" Type="http://schemas.openxmlformats.org/officeDocument/2006/relationships/image" Target="../media/image44.pn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7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Relationship Id="rId9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customXml" Target="../ink/ink7.xml"/><Relationship Id="rId26" Type="http://schemas.openxmlformats.org/officeDocument/2006/relationships/image" Target="../media/image54.png"/><Relationship Id="rId21" Type="http://schemas.openxmlformats.org/officeDocument/2006/relationships/image" Target="../media/image52.png"/><Relationship Id="rId34" Type="http://schemas.openxmlformats.org/officeDocument/2006/relationships/customXml" Target="../ink/ink16.xml"/><Relationship Id="rId7" Type="http://schemas.openxmlformats.org/officeDocument/2006/relationships/image" Target="../media/image45.png"/><Relationship Id="rId12" Type="http://schemas.openxmlformats.org/officeDocument/2006/relationships/customXml" Target="../ink/ink4.xml"/><Relationship Id="rId17" Type="http://schemas.openxmlformats.org/officeDocument/2006/relationships/image" Target="../media/image50.png"/><Relationship Id="rId25" Type="http://schemas.openxmlformats.org/officeDocument/2006/relationships/customXml" Target="../ink/ink11.xml"/><Relationship Id="rId3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.xml"/><Relationship Id="rId11" Type="http://schemas.openxmlformats.org/officeDocument/2006/relationships/image" Target="../media/image47.png"/><Relationship Id="rId24" Type="http://schemas.openxmlformats.org/officeDocument/2006/relationships/customXml" Target="../ink/ink10.xml"/><Relationship Id="rId32" Type="http://schemas.openxmlformats.org/officeDocument/2006/relationships/customXml" Target="../ink/ink15.xml"/><Relationship Id="rId37" Type="http://schemas.openxmlformats.org/officeDocument/2006/relationships/image" Target="../media/image59.png"/><Relationship Id="rId5" Type="http://schemas.openxmlformats.org/officeDocument/2006/relationships/image" Target="../media/image31.jpeg"/><Relationship Id="rId15" Type="http://schemas.openxmlformats.org/officeDocument/2006/relationships/image" Target="../media/image49.png"/><Relationship Id="rId23" Type="http://schemas.openxmlformats.org/officeDocument/2006/relationships/image" Target="../media/image53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10" Type="http://schemas.openxmlformats.org/officeDocument/2006/relationships/customXml" Target="../ink/ink3.xml"/><Relationship Id="rId19" Type="http://schemas.openxmlformats.org/officeDocument/2006/relationships/image" Target="../media/image51.png"/><Relationship Id="rId31" Type="http://schemas.openxmlformats.org/officeDocument/2006/relationships/image" Target="../media/image56.png"/><Relationship Id="rId4" Type="http://schemas.openxmlformats.org/officeDocument/2006/relationships/image" Target="../media/image30.JPEG"/><Relationship Id="rId9" Type="http://schemas.openxmlformats.org/officeDocument/2006/relationships/image" Target="../media/image46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customXml" Target="../ink/ink12.xml"/><Relationship Id="rId30" Type="http://schemas.openxmlformats.org/officeDocument/2006/relationships/customXml" Target="../ink/ink14.xml"/><Relationship Id="rId35" Type="http://schemas.openxmlformats.org/officeDocument/2006/relationships/image" Target="../media/image58.png"/><Relationship Id="rId8" Type="http://schemas.openxmlformats.org/officeDocument/2006/relationships/customXml" Target="../ink/ink2.xml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 bwMode="auto">
          <a:xfrm>
            <a:off x="0" y="889606"/>
            <a:ext cx="9144000" cy="1152525"/>
          </a:xfr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Experimental and Numerical Analyses of Leachate from Air Cooled Blast Furnace Slag Materials</a:t>
            </a:r>
            <a:endParaRPr lang="en-US" sz="2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4420" y="2457595"/>
            <a:ext cx="4992153" cy="921855"/>
          </a:xfrm>
        </p:spPr>
        <p:txBody>
          <a:bodyPr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r-TR" sz="1600" u="sng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Ali Arda CAKALOGLU – </a:t>
            </a:r>
            <a:r>
              <a:rPr lang="en-US" sz="1600" u="sng" noProof="0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Graduate Research Assistant</a:t>
            </a:r>
            <a:endParaRPr lang="tr-TR" sz="1600" u="sng" dirty="0">
              <a:solidFill>
                <a:schemeClr val="tx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Dr. Angela FARINA - </a:t>
            </a:r>
            <a:r>
              <a:rPr lang="en-US" sz="1600" noProof="0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Postdoctoral Research Associate</a:t>
            </a:r>
            <a:endParaRPr lang="tr-TR" sz="1600" dirty="0">
              <a:solidFill>
                <a:schemeClr val="tx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Dr. Bora CETIN - </a:t>
            </a:r>
            <a:r>
              <a:rPr lang="en-US" sz="1600" noProof="0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Principal investigator</a:t>
            </a:r>
          </a:p>
          <a:p>
            <a:pPr algn="ctr" fontAlgn="auto">
              <a:spcAft>
                <a:spcPts val="0"/>
              </a:spcAft>
              <a:defRPr/>
            </a:pPr>
            <a:endParaRPr lang="tr-TR" sz="1600" u="sng" dirty="0">
              <a:solidFill>
                <a:schemeClr val="tx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Immagine 132">
            <a:extLst>
              <a:ext uri="{FF2B5EF4-FFF2-40B4-BE49-F238E27FC236}">
                <a16:creationId xmlns:a16="http://schemas.microsoft.com/office/drawing/2014/main" id="{064229C4-D7AA-A3B8-4EC9-715945852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51" y="3288523"/>
            <a:ext cx="1395875" cy="146438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C558E26-A73C-1526-19BA-495798CDD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064" y="3288522"/>
            <a:ext cx="1464385" cy="146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4B7377-0827-72AA-984F-7E611FEE5DAB}"/>
              </a:ext>
            </a:extLst>
          </p:cNvPr>
          <p:cNvSpPr txBox="1"/>
          <p:nvPr/>
        </p:nvSpPr>
        <p:spPr>
          <a:xfrm>
            <a:off x="2174420" y="3917568"/>
            <a:ext cx="480248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sz="1600" b="1" i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2025 National Slag Association Annual Meeting</a:t>
            </a:r>
          </a:p>
          <a:p>
            <a:pPr algn="ctr" fontAlgn="base">
              <a:buNone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Ritz-Carlton Naples, Tiburon, Florida</a:t>
            </a:r>
            <a:endParaRPr lang="tr-TR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buNone/>
            </a:pPr>
            <a:r>
              <a:rPr lang="en-US" sz="1400" i="1" noProof="0" dirty="0"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lang="tr-TR" sz="1400" i="1" dirty="0">
                <a:latin typeface="Arial" panose="020B0604020202020204" pitchFamily="34" charset="0"/>
                <a:cs typeface="Arial" panose="020B0604020202020204" pitchFamily="34" charset="0"/>
              </a:rPr>
              <a:t> 15-18, 2025</a:t>
            </a:r>
            <a:endParaRPr lang="en-US" sz="1400" i="1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883E7-9299-99F0-8636-8F75A35EB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56CB9D2-C456-7103-0D4F-B9CA49694C42}"/>
              </a:ext>
            </a:extLst>
          </p:cNvPr>
          <p:cNvSpPr txBox="1">
            <a:spLocks/>
          </p:cNvSpPr>
          <p:nvPr/>
        </p:nvSpPr>
        <p:spPr>
          <a:xfrm>
            <a:off x="352271" y="563877"/>
            <a:ext cx="907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C533A"/>
                </a:solidFill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tr-TR"/>
              <a:t>STOCKPILES</a:t>
            </a:r>
            <a:endParaRPr lang="en-US"/>
          </a:p>
        </p:txBody>
      </p:sp>
      <p:grpSp>
        <p:nvGrpSpPr>
          <p:cNvPr id="2" name="Gruppo 108">
            <a:extLst>
              <a:ext uri="{FF2B5EF4-FFF2-40B4-BE49-F238E27FC236}">
                <a16:creationId xmlns:a16="http://schemas.microsoft.com/office/drawing/2014/main" id="{C68966D1-57E7-695F-9B9A-E32D1C7A4CFD}"/>
              </a:ext>
            </a:extLst>
          </p:cNvPr>
          <p:cNvGrpSpPr/>
          <p:nvPr/>
        </p:nvGrpSpPr>
        <p:grpSpPr>
          <a:xfrm>
            <a:off x="4479726" y="1602949"/>
            <a:ext cx="3842107" cy="2623115"/>
            <a:chOff x="13586462" y="20896241"/>
            <a:chExt cx="10002663" cy="4177514"/>
          </a:xfrm>
        </p:grpSpPr>
        <p:pic>
          <p:nvPicPr>
            <p:cNvPr id="3" name="Immagine 45">
              <a:extLst>
                <a:ext uri="{FF2B5EF4-FFF2-40B4-BE49-F238E27FC236}">
                  <a16:creationId xmlns:a16="http://schemas.microsoft.com/office/drawing/2014/main" id="{E9B00C83-DB9D-FD91-B31A-6F7B10A18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717967" y="20896241"/>
              <a:ext cx="4871156" cy="1984418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Immagine 47">
              <a:extLst>
                <a:ext uri="{FF2B5EF4-FFF2-40B4-BE49-F238E27FC236}">
                  <a16:creationId xmlns:a16="http://schemas.microsoft.com/office/drawing/2014/main" id="{47C7B059-28D3-58B1-B389-02E6E25BB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3586462" y="20896243"/>
              <a:ext cx="4871158" cy="1984418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" name="Immagine 40">
              <a:extLst>
                <a:ext uri="{FF2B5EF4-FFF2-40B4-BE49-F238E27FC236}">
                  <a16:creationId xmlns:a16="http://schemas.microsoft.com/office/drawing/2014/main" id="{8A05E3F1-2A08-05F4-0513-CDAE23581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3586464" y="23089336"/>
              <a:ext cx="4871156" cy="1984419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Immagine 36">
              <a:extLst>
                <a:ext uri="{FF2B5EF4-FFF2-40B4-BE49-F238E27FC236}">
                  <a16:creationId xmlns:a16="http://schemas.microsoft.com/office/drawing/2014/main" id="{C2964844-BF48-5D27-5B55-A4B262732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8717967" y="23089336"/>
              <a:ext cx="4871158" cy="1984419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51B0373-150D-6131-BD23-5C6C4271C591}"/>
              </a:ext>
            </a:extLst>
          </p:cNvPr>
          <p:cNvSpPr txBox="1"/>
          <p:nvPr/>
        </p:nvSpPr>
        <p:spPr>
          <a:xfrm>
            <a:off x="4533252" y="1020580"/>
            <a:ext cx="1764000" cy="510778"/>
          </a:xfrm>
          <a:prstGeom prst="round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Harbor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West (U)</a:t>
            </a:r>
            <a:r>
              <a:rPr lang="tr-TR" sz="12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ACBFS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DAC8C1-9B94-C4F3-A640-FD82C06CDA8A}"/>
              </a:ext>
            </a:extLst>
          </p:cNvPr>
          <p:cNvSpPr txBox="1"/>
          <p:nvPr/>
        </p:nvSpPr>
        <p:spPr>
          <a:xfrm>
            <a:off x="6504306" y="1020158"/>
            <a:ext cx="1764000" cy="511200"/>
          </a:xfrm>
          <a:prstGeom prst="round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r-TR" sz="1300" b="1" noProof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Burns</a:t>
            </a:r>
            <a:r>
              <a:rPr lang="tr-TR" sz="13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300" b="1" noProof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Harbor</a:t>
            </a:r>
            <a:r>
              <a:rPr lang="tr-TR" sz="13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(T) ACBFS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BEB699-803F-144C-7118-7A3DCCA5BDBA}"/>
              </a:ext>
            </a:extLst>
          </p:cNvPr>
          <p:cNvSpPr txBox="1"/>
          <p:nvPr/>
        </p:nvSpPr>
        <p:spPr>
          <a:xfrm>
            <a:off x="6504306" y="4310429"/>
            <a:ext cx="1764000" cy="323493"/>
          </a:xfrm>
          <a:prstGeom prst="round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r-TR" sz="13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Holcim</a:t>
            </a:r>
            <a:r>
              <a:rPr lang="tr-TR" sz="13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ACBFS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CED159-4CAB-183D-D9F5-38C874EACB20}"/>
              </a:ext>
            </a:extLst>
          </p:cNvPr>
          <p:cNvSpPr txBox="1"/>
          <p:nvPr/>
        </p:nvSpPr>
        <p:spPr>
          <a:xfrm>
            <a:off x="4533252" y="4302809"/>
            <a:ext cx="1764000" cy="323493"/>
          </a:xfrm>
          <a:prstGeom prst="round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r-TR" sz="1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Gary Works</a:t>
            </a:r>
            <a:r>
              <a:rPr lang="tr-TR" sz="13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ACBFS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3CB670-8644-31B2-A529-E29DFA049B20}"/>
              </a:ext>
            </a:extLst>
          </p:cNvPr>
          <p:cNvSpPr txBox="1">
            <a:spLocks/>
          </p:cNvSpPr>
          <p:nvPr/>
        </p:nvSpPr>
        <p:spPr>
          <a:xfrm>
            <a:off x="0" y="74392"/>
            <a:ext cx="9076268" cy="6904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 b="0" i="0" kern="1200" baseline="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tr-TR"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en-US" sz="2000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wooden box with a black material inside&#10;&#10;AI-generated content may be incorrect.">
            <a:extLst>
              <a:ext uri="{FF2B5EF4-FFF2-40B4-BE49-F238E27FC236}">
                <a16:creationId xmlns:a16="http://schemas.microsoft.com/office/drawing/2014/main" id="{0B62BCF8-C672-CF18-8604-7594D7374A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413" y="2001591"/>
            <a:ext cx="1622656" cy="91291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 descr="A wooden box with a grid&#10;&#10;AI-generated content may be incorrect.">
            <a:extLst>
              <a:ext uri="{FF2B5EF4-FFF2-40B4-BE49-F238E27FC236}">
                <a16:creationId xmlns:a16="http://schemas.microsoft.com/office/drawing/2014/main" id="{03B0670E-F575-6872-4F6E-15E78473EF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8414" y="988007"/>
            <a:ext cx="1622656" cy="91291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8AC0C28A-D06F-6DD3-4CD4-F08F3A1E2433}"/>
              </a:ext>
            </a:extLst>
          </p:cNvPr>
          <p:cNvCxnSpPr>
            <a:cxnSpLocks/>
          </p:cNvCxnSpPr>
          <p:nvPr/>
        </p:nvCxnSpPr>
        <p:spPr>
          <a:xfrm rot="10800000">
            <a:off x="1102817" y="2438162"/>
            <a:ext cx="687620" cy="24208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C7FD924-F931-38DB-BA11-5EB88E1EFCF8}"/>
              </a:ext>
            </a:extLst>
          </p:cNvPr>
          <p:cNvSpPr txBox="1"/>
          <p:nvPr/>
        </p:nvSpPr>
        <p:spPr>
          <a:xfrm>
            <a:off x="-117326" y="2232252"/>
            <a:ext cx="13827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Geotextile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3C4717-179D-980F-8FE3-2154026ED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CE0E26-47BB-FF4B-814B-E43C1B98F5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1" name="Picture 10" descr="A black tray under a wood board&#10;&#10;AI-generated content may be incorrect.">
            <a:extLst>
              <a:ext uri="{FF2B5EF4-FFF2-40B4-BE49-F238E27FC236}">
                <a16:creationId xmlns:a16="http://schemas.microsoft.com/office/drawing/2014/main" id="{CF3E7E48-77A4-2BA3-CBCC-99172B31DC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8415" y="3015176"/>
            <a:ext cx="1622655" cy="91274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Two wooden boxes with dirt in them&#10;&#10;AI-generated content may be incorrect.">
            <a:extLst>
              <a:ext uri="{FF2B5EF4-FFF2-40B4-BE49-F238E27FC236}">
                <a16:creationId xmlns:a16="http://schemas.microsoft.com/office/drawing/2014/main" id="{3FEB1F86-E7BD-7DE9-8FAC-A6F96CDA49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8413" y="4028588"/>
            <a:ext cx="1622656" cy="91274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95E8A42E-385C-9A95-194B-30B4688623B8}"/>
              </a:ext>
            </a:extLst>
          </p:cNvPr>
          <p:cNvSpPr/>
          <p:nvPr/>
        </p:nvSpPr>
        <p:spPr>
          <a:xfrm>
            <a:off x="3234456" y="2505026"/>
            <a:ext cx="1104900" cy="69042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CDCCC-E21E-2D0B-A95E-2651881A0300}"/>
              </a:ext>
            </a:extLst>
          </p:cNvPr>
          <p:cNvSpPr txBox="1"/>
          <p:nvPr/>
        </p:nvSpPr>
        <p:spPr>
          <a:xfrm>
            <a:off x="4870894" y="4765685"/>
            <a:ext cx="29597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00" noProof="0" dirty="0"/>
              <a:t>(</a:t>
            </a:r>
            <a:r>
              <a:rPr lang="tr-TR" sz="1100" noProof="0" dirty="0"/>
              <a:t> </a:t>
            </a:r>
            <a:r>
              <a:rPr lang="en-US" sz="1100" noProof="0" dirty="0"/>
              <a:t>U : Untreated, T : Treated )</a:t>
            </a:r>
          </a:p>
        </p:txBody>
      </p:sp>
    </p:spTree>
    <p:extLst>
      <p:ext uri="{BB962C8B-B14F-4D97-AF65-F5344CB8AC3E}">
        <p14:creationId xmlns:p14="http://schemas.microsoft.com/office/powerpoint/2010/main" val="411441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51FB4B0E-6E96-9DAB-2D07-986240332413}"/>
              </a:ext>
            </a:extLst>
          </p:cNvPr>
          <p:cNvSpPr txBox="1"/>
          <p:nvPr/>
        </p:nvSpPr>
        <p:spPr>
          <a:xfrm>
            <a:off x="2541944" y="580107"/>
            <a:ext cx="1104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>
                <a:solidFill>
                  <a:srgbClr val="18453B"/>
                </a:solidFill>
                <a:latin typeface="Gotham Book"/>
              </a:rPr>
              <a:t>ITM-212</a:t>
            </a:r>
            <a:endParaRPr lang="en-US" b="1">
              <a:solidFill>
                <a:srgbClr val="18453B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C2D0CB-C515-D07F-23E3-C853D7B52590}"/>
              </a:ext>
            </a:extLst>
          </p:cNvPr>
          <p:cNvSpPr txBox="1"/>
          <p:nvPr/>
        </p:nvSpPr>
        <p:spPr>
          <a:xfrm>
            <a:off x="5157588" y="585640"/>
            <a:ext cx="209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>
                <a:solidFill>
                  <a:srgbClr val="18453B"/>
                </a:solidFill>
                <a:latin typeface="Gotham Book"/>
              </a:rPr>
              <a:t>Stagnant Batch Test</a:t>
            </a:r>
            <a:endParaRPr lang="en-US" b="1">
              <a:solidFill>
                <a:srgbClr val="18453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6527EF-6014-1E33-B835-6267BC887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8775" y="924682"/>
            <a:ext cx="3600000" cy="35254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263661-7DE6-85CF-A2BF-D1FC593C841A}"/>
              </a:ext>
            </a:extLst>
          </p:cNvPr>
          <p:cNvSpPr txBox="1"/>
          <p:nvPr/>
        </p:nvSpPr>
        <p:spPr>
          <a:xfrm>
            <a:off x="1465004" y="1051750"/>
            <a:ext cx="88933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Upper limit</a:t>
            </a:r>
            <a:endParaRPr lang="en-US" sz="8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E902A4-9205-EC64-87A6-85A2DBD63F68}"/>
              </a:ext>
            </a:extLst>
          </p:cNvPr>
          <p:cNvSpPr txBox="1"/>
          <p:nvPr/>
        </p:nvSpPr>
        <p:spPr>
          <a:xfrm>
            <a:off x="1465004" y="1879435"/>
            <a:ext cx="70173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Lower limit</a:t>
            </a:r>
            <a:endParaRPr lang="en-US" sz="8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079BFF1-0CC3-7965-FF2C-26EEFB23F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368141" y="924682"/>
            <a:ext cx="3378290" cy="347233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CAB90C8D-E3B4-55F9-32F3-12911683343A}"/>
              </a:ext>
            </a:extLst>
          </p:cNvPr>
          <p:cNvSpPr txBox="1"/>
          <p:nvPr/>
        </p:nvSpPr>
        <p:spPr>
          <a:xfrm>
            <a:off x="4974370" y="1064743"/>
            <a:ext cx="88933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Upper limit</a:t>
            </a:r>
            <a:endParaRPr lang="en-US" sz="8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983B727-ABCF-D9F1-B06F-5EB7D243DFCF}"/>
              </a:ext>
            </a:extLst>
          </p:cNvPr>
          <p:cNvSpPr txBox="1"/>
          <p:nvPr/>
        </p:nvSpPr>
        <p:spPr>
          <a:xfrm>
            <a:off x="4994753" y="1944680"/>
            <a:ext cx="107195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Lower limit</a:t>
            </a:r>
            <a:endParaRPr lang="en-US" sz="8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835FB-FD55-B3A4-6711-EFD491BF7F1D}"/>
              </a:ext>
            </a:extLst>
          </p:cNvPr>
          <p:cNvSpPr txBox="1">
            <a:spLocks/>
          </p:cNvSpPr>
          <p:nvPr/>
        </p:nvSpPr>
        <p:spPr>
          <a:xfrm>
            <a:off x="0" y="74392"/>
            <a:ext cx="9076268" cy="6904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 b="0" i="0" kern="1200" baseline="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tr-TR"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endParaRPr lang="tr-TR" sz="2000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3F2B9B0-997D-12EE-7C4C-FA89129E1A92}"/>
              </a:ext>
            </a:extLst>
          </p:cNvPr>
          <p:cNvSpPr/>
          <p:nvPr/>
        </p:nvSpPr>
        <p:spPr>
          <a:xfrm>
            <a:off x="7746431" y="1720295"/>
            <a:ext cx="1284158" cy="209148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>
                <a:solidFill>
                  <a:srgbClr val="064339"/>
                </a:solidFill>
              </a:rPr>
              <a:t>The Upper and lower limits are  imposed by ITM 212 protocol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C3DBF-864F-219F-1FCC-0D3FC403A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9938D-0427-3542-974E-F7CD887B386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2C4117-4759-7706-31A0-49CF616181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0085" y="4450148"/>
            <a:ext cx="3803829" cy="47442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06E6FB-A86E-53CB-F76B-ECD6E64A3309}"/>
              </a:ext>
            </a:extLst>
          </p:cNvPr>
          <p:cNvSpPr txBox="1"/>
          <p:nvPr/>
        </p:nvSpPr>
        <p:spPr>
          <a:xfrm>
            <a:off x="0" y="4563393"/>
            <a:ext cx="29597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00" noProof="0" dirty="0"/>
              <a:t>(</a:t>
            </a:r>
            <a:r>
              <a:rPr lang="tr-TR" sz="1100" noProof="0" dirty="0"/>
              <a:t> </a:t>
            </a:r>
            <a:r>
              <a:rPr lang="en-US" sz="1100" noProof="0" dirty="0"/>
              <a:t>U : Untreated, T : Treated )</a:t>
            </a:r>
          </a:p>
        </p:txBody>
      </p:sp>
    </p:spTree>
    <p:extLst>
      <p:ext uri="{BB962C8B-B14F-4D97-AF65-F5344CB8AC3E}">
        <p14:creationId xmlns:p14="http://schemas.microsoft.com/office/powerpoint/2010/main" val="3775616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D5963-B906-D97E-68B9-9C92B46AD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10172" y="1005982"/>
            <a:ext cx="3196214" cy="1685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1C9BA2-71B7-F4BF-2708-A40C8B8178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09316" y="1005982"/>
            <a:ext cx="3175962" cy="16747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30C305-6782-48D8-138D-4BE7FCBCDF5A}"/>
              </a:ext>
            </a:extLst>
          </p:cNvPr>
          <p:cNvSpPr txBox="1"/>
          <p:nvPr/>
        </p:nvSpPr>
        <p:spPr>
          <a:xfrm>
            <a:off x="2502084" y="555213"/>
            <a:ext cx="1104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>
                <a:solidFill>
                  <a:srgbClr val="18453B"/>
                </a:solidFill>
                <a:latin typeface="Gotham Book"/>
              </a:rPr>
              <a:t>ITM-212</a:t>
            </a:r>
            <a:endParaRPr lang="en-US" b="1">
              <a:solidFill>
                <a:srgbClr val="18453B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E4E1DC-1748-1698-E71D-030989EA6D4B}"/>
              </a:ext>
            </a:extLst>
          </p:cNvPr>
          <p:cNvSpPr txBox="1"/>
          <p:nvPr/>
        </p:nvSpPr>
        <p:spPr>
          <a:xfrm>
            <a:off x="5117728" y="560746"/>
            <a:ext cx="209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>
                <a:solidFill>
                  <a:srgbClr val="18453B"/>
                </a:solidFill>
                <a:latin typeface="Gotham Book"/>
              </a:rPr>
              <a:t>Stagnant Batch Test</a:t>
            </a:r>
            <a:endParaRPr lang="en-US" b="1">
              <a:solidFill>
                <a:srgbClr val="18453B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38178E-5617-1B0D-29C4-D4A73F795DA2}"/>
              </a:ext>
            </a:extLst>
          </p:cNvPr>
          <p:cNvCxnSpPr>
            <a:cxnSpLocks/>
          </p:cNvCxnSpPr>
          <p:nvPr/>
        </p:nvCxnSpPr>
        <p:spPr>
          <a:xfrm>
            <a:off x="1640451" y="2215272"/>
            <a:ext cx="2527300" cy="0"/>
          </a:xfrm>
          <a:prstGeom prst="line">
            <a:avLst/>
          </a:prstGeom>
          <a:ln w="63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1D30F80-7413-155A-CEF0-468ED01320C9}"/>
              </a:ext>
            </a:extLst>
          </p:cNvPr>
          <p:cNvCxnSpPr>
            <a:cxnSpLocks/>
          </p:cNvCxnSpPr>
          <p:nvPr/>
        </p:nvCxnSpPr>
        <p:spPr>
          <a:xfrm>
            <a:off x="4918242" y="2215272"/>
            <a:ext cx="2593182" cy="0"/>
          </a:xfrm>
          <a:prstGeom prst="line">
            <a:avLst/>
          </a:prstGeom>
          <a:ln w="63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49FDE31-E79F-ABC0-5A87-12F5399C94B9}"/>
              </a:ext>
            </a:extLst>
          </p:cNvPr>
          <p:cNvSpPr txBox="1"/>
          <p:nvPr/>
        </p:nvSpPr>
        <p:spPr>
          <a:xfrm>
            <a:off x="3658611" y="2045421"/>
            <a:ext cx="61324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EPA limit</a:t>
            </a:r>
            <a:endParaRPr lang="en-US" sz="7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E34495-B8DB-B19B-49E2-0E106CD08DCA}"/>
              </a:ext>
            </a:extLst>
          </p:cNvPr>
          <p:cNvSpPr txBox="1"/>
          <p:nvPr/>
        </p:nvSpPr>
        <p:spPr>
          <a:xfrm>
            <a:off x="6993145" y="2044914"/>
            <a:ext cx="61324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EPA limit</a:t>
            </a:r>
            <a:endParaRPr lang="en-US" sz="7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9708C1-CFA5-A365-F2C8-A9CA11E83C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125417" y="2691381"/>
            <a:ext cx="3146436" cy="16747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B82C47-2F66-D2EC-294D-2EAE7B0B97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383565" y="2680701"/>
            <a:ext cx="3226147" cy="16905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CDDD5-88E8-37EB-B79A-7CE17120D7F1}"/>
              </a:ext>
            </a:extLst>
          </p:cNvPr>
          <p:cNvSpPr txBox="1">
            <a:spLocks/>
          </p:cNvSpPr>
          <p:nvPr/>
        </p:nvSpPr>
        <p:spPr>
          <a:xfrm>
            <a:off x="0" y="74392"/>
            <a:ext cx="9076268" cy="6904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 b="0" i="0" kern="1200" baseline="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tr-TR"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endParaRPr lang="tr-TR" sz="2000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3B5E4BF-B85E-C90C-0D5C-6EAB0B985684}"/>
              </a:ext>
            </a:extLst>
          </p:cNvPr>
          <p:cNvSpPr/>
          <p:nvPr/>
        </p:nvSpPr>
        <p:spPr>
          <a:xfrm>
            <a:off x="7632993" y="1427692"/>
            <a:ext cx="1413345" cy="270934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64339"/>
                </a:solidFill>
              </a:rPr>
              <a:t>The 250 mg/L EPA thresholds are secondary drinking water regulations. They are not mandatory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D37F8F-D3F3-1246-92A3-0120CDEEBFFE}"/>
              </a:ext>
            </a:extLst>
          </p:cNvPr>
          <p:cNvCxnSpPr>
            <a:cxnSpLocks/>
          </p:cNvCxnSpPr>
          <p:nvPr/>
        </p:nvCxnSpPr>
        <p:spPr>
          <a:xfrm>
            <a:off x="1655421" y="3567955"/>
            <a:ext cx="2538754" cy="0"/>
          </a:xfrm>
          <a:prstGeom prst="line">
            <a:avLst/>
          </a:prstGeom>
          <a:ln w="63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F8C1DD-74E2-A921-4D1D-EB6E07E90B80}"/>
              </a:ext>
            </a:extLst>
          </p:cNvPr>
          <p:cNvCxnSpPr>
            <a:cxnSpLocks/>
          </p:cNvCxnSpPr>
          <p:nvPr/>
        </p:nvCxnSpPr>
        <p:spPr>
          <a:xfrm>
            <a:off x="4918242" y="3535204"/>
            <a:ext cx="2621757" cy="0"/>
          </a:xfrm>
          <a:prstGeom prst="line">
            <a:avLst/>
          </a:prstGeom>
          <a:ln w="63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BDA25A1-7224-CAA0-2884-7CF7BA25A071}"/>
              </a:ext>
            </a:extLst>
          </p:cNvPr>
          <p:cNvSpPr txBox="1"/>
          <p:nvPr/>
        </p:nvSpPr>
        <p:spPr>
          <a:xfrm>
            <a:off x="3744348" y="3566278"/>
            <a:ext cx="61324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EPA limit</a:t>
            </a:r>
            <a:endParaRPr lang="en-US" sz="7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959086-A3C8-8AEA-78DB-2951BD24EDC5}"/>
              </a:ext>
            </a:extLst>
          </p:cNvPr>
          <p:cNvSpPr txBox="1"/>
          <p:nvPr/>
        </p:nvSpPr>
        <p:spPr>
          <a:xfrm>
            <a:off x="7011521" y="3376534"/>
            <a:ext cx="61324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EPA limit</a:t>
            </a:r>
            <a:endParaRPr lang="en-US" sz="7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C492FC-6CAA-0DD6-32D3-6D2CCB10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9938D-0427-3542-974E-F7CD887B386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16EA6EA3-0B79-6C80-C555-1F6D191814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70085" y="4450148"/>
            <a:ext cx="3803829" cy="47442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6DC58E-16A8-AE9F-1473-6DFA4193788D}"/>
              </a:ext>
            </a:extLst>
          </p:cNvPr>
          <p:cNvSpPr txBox="1"/>
          <p:nvPr/>
        </p:nvSpPr>
        <p:spPr>
          <a:xfrm>
            <a:off x="0" y="4563393"/>
            <a:ext cx="29597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00" noProof="0" dirty="0"/>
              <a:t>(</a:t>
            </a:r>
            <a:r>
              <a:rPr lang="tr-TR" sz="1100" noProof="0" dirty="0"/>
              <a:t> </a:t>
            </a:r>
            <a:r>
              <a:rPr lang="en-US" sz="1100" noProof="0" dirty="0"/>
              <a:t>U : Untreated, T : Treated )</a:t>
            </a:r>
          </a:p>
        </p:txBody>
      </p:sp>
    </p:spTree>
    <p:extLst>
      <p:ext uri="{BB962C8B-B14F-4D97-AF65-F5344CB8AC3E}">
        <p14:creationId xmlns:p14="http://schemas.microsoft.com/office/powerpoint/2010/main" val="2348664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F891A9D-E1A9-FDE5-144E-C64B27DCD15C}"/>
              </a:ext>
            </a:extLst>
          </p:cNvPr>
          <p:cNvSpPr txBox="1">
            <a:spLocks/>
          </p:cNvSpPr>
          <p:nvPr/>
        </p:nvSpPr>
        <p:spPr>
          <a:xfrm>
            <a:off x="0" y="74392"/>
            <a:ext cx="9076268" cy="6904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 b="0" i="0" kern="1200" baseline="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tr-TR"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endParaRPr lang="tr-TR" sz="2000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B7877B-7098-CD32-0E9C-EC206E062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9938D-0427-3542-974E-F7CD887B386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86E27D-7A03-78CB-F5CD-CF01A36307E5}"/>
              </a:ext>
            </a:extLst>
          </p:cNvPr>
          <p:cNvSpPr txBox="1"/>
          <p:nvPr/>
        </p:nvSpPr>
        <p:spPr>
          <a:xfrm>
            <a:off x="213360" y="648607"/>
            <a:ext cx="369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rgbClr val="18453B"/>
                </a:solidFill>
                <a:latin typeface="Gotham Book"/>
              </a:rPr>
              <a:t>SEQUENTIAL STAGNANT BATCH TEST</a:t>
            </a:r>
            <a:endParaRPr lang="en-US" b="1" noProof="0" dirty="0">
              <a:solidFill>
                <a:srgbClr val="18453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16EEB6-82D4-571C-90E7-101254552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6" y="928132"/>
            <a:ext cx="9144000" cy="34118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377EEE-941C-8611-530F-37FC72455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085" y="4450148"/>
            <a:ext cx="3803829" cy="47442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3BF2EA-070D-3301-1208-FF683824D633}"/>
              </a:ext>
            </a:extLst>
          </p:cNvPr>
          <p:cNvSpPr txBox="1"/>
          <p:nvPr/>
        </p:nvSpPr>
        <p:spPr>
          <a:xfrm>
            <a:off x="0" y="4563393"/>
            <a:ext cx="29597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00" noProof="0" dirty="0"/>
              <a:t>(</a:t>
            </a:r>
            <a:r>
              <a:rPr lang="tr-TR" sz="1100" noProof="0" dirty="0"/>
              <a:t> </a:t>
            </a:r>
            <a:r>
              <a:rPr lang="en-US" sz="1100" noProof="0" dirty="0"/>
              <a:t>U : Untreated, T : Treated )</a:t>
            </a:r>
          </a:p>
        </p:txBody>
      </p:sp>
    </p:spTree>
    <p:extLst>
      <p:ext uri="{BB962C8B-B14F-4D97-AF65-F5344CB8AC3E}">
        <p14:creationId xmlns:p14="http://schemas.microsoft.com/office/powerpoint/2010/main" val="1705208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5EE1C7-9573-1445-114E-25066FFF5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9164" y="924345"/>
            <a:ext cx="8805672" cy="195681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690368D-B320-A40B-2DA3-CCDBDEC950D8}"/>
              </a:ext>
            </a:extLst>
          </p:cNvPr>
          <p:cNvCxnSpPr>
            <a:cxnSpLocks/>
          </p:cNvCxnSpPr>
          <p:nvPr/>
        </p:nvCxnSpPr>
        <p:spPr>
          <a:xfrm>
            <a:off x="641007" y="1952898"/>
            <a:ext cx="2435225" cy="2857"/>
          </a:xfrm>
          <a:prstGeom prst="line">
            <a:avLst/>
          </a:prstGeom>
          <a:ln w="63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544E58-4471-B0BA-32D5-6A6B33A85385}"/>
              </a:ext>
            </a:extLst>
          </p:cNvPr>
          <p:cNvCxnSpPr>
            <a:cxnSpLocks/>
          </p:cNvCxnSpPr>
          <p:nvPr/>
        </p:nvCxnSpPr>
        <p:spPr>
          <a:xfrm>
            <a:off x="3527425" y="1963647"/>
            <a:ext cx="2466181" cy="0"/>
          </a:xfrm>
          <a:prstGeom prst="line">
            <a:avLst/>
          </a:prstGeom>
          <a:ln w="63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DD3CD2-3AC6-3DC8-1AA9-034D5F499413}"/>
              </a:ext>
            </a:extLst>
          </p:cNvPr>
          <p:cNvCxnSpPr>
            <a:cxnSpLocks/>
          </p:cNvCxnSpPr>
          <p:nvPr/>
        </p:nvCxnSpPr>
        <p:spPr>
          <a:xfrm>
            <a:off x="6473913" y="1955755"/>
            <a:ext cx="2405768" cy="7892"/>
          </a:xfrm>
          <a:prstGeom prst="line">
            <a:avLst/>
          </a:prstGeom>
          <a:ln w="63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A564447-757A-3FF4-9964-465B8D099513}"/>
              </a:ext>
            </a:extLst>
          </p:cNvPr>
          <p:cNvSpPr txBox="1"/>
          <p:nvPr/>
        </p:nvSpPr>
        <p:spPr>
          <a:xfrm>
            <a:off x="8405578" y="1746864"/>
            <a:ext cx="61324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EPA limit</a:t>
            </a:r>
            <a:endParaRPr lang="en-US" sz="7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B31689-4444-59E6-E61E-BFA1108A8A71}"/>
              </a:ext>
            </a:extLst>
          </p:cNvPr>
          <p:cNvSpPr txBox="1"/>
          <p:nvPr/>
        </p:nvSpPr>
        <p:spPr>
          <a:xfrm>
            <a:off x="5524687" y="1754271"/>
            <a:ext cx="61324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EPA limit</a:t>
            </a:r>
            <a:endParaRPr lang="en-US" sz="7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D57936-E3A6-3E55-7A85-87EF0D22FF95}"/>
              </a:ext>
            </a:extLst>
          </p:cNvPr>
          <p:cNvSpPr txBox="1"/>
          <p:nvPr/>
        </p:nvSpPr>
        <p:spPr>
          <a:xfrm>
            <a:off x="2560498" y="1746865"/>
            <a:ext cx="61324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EPA limit</a:t>
            </a:r>
            <a:endParaRPr lang="en-US" sz="7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FF2508-E5B0-193F-0C62-199B22B574F0}"/>
              </a:ext>
            </a:extLst>
          </p:cNvPr>
          <p:cNvSpPr txBox="1"/>
          <p:nvPr/>
        </p:nvSpPr>
        <p:spPr>
          <a:xfrm>
            <a:off x="676726" y="3848132"/>
            <a:ext cx="7790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When used together with soils, ACBFS shows significantly reduced leachate sulfate concentrations due to soil buffering.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4B3D5D-2262-D5B0-24DD-DE3B3DC1C7CB}"/>
              </a:ext>
            </a:extLst>
          </p:cNvPr>
          <p:cNvSpPr txBox="1">
            <a:spLocks/>
          </p:cNvSpPr>
          <p:nvPr/>
        </p:nvSpPr>
        <p:spPr>
          <a:xfrm>
            <a:off x="0" y="74392"/>
            <a:ext cx="9076268" cy="6904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 b="0" i="0" kern="1200" baseline="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tr-TR"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endParaRPr lang="tr-TR" sz="2000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8919AD-A16E-A50C-87DC-3166B6898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9938D-0427-3542-974E-F7CD887B386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D24164-2A99-0F63-0D70-5C9685D87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084" y="2987166"/>
            <a:ext cx="3803829" cy="47442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70654F-8BAC-30D3-6767-D23C274F6034}"/>
              </a:ext>
            </a:extLst>
          </p:cNvPr>
          <p:cNvSpPr txBox="1"/>
          <p:nvPr/>
        </p:nvSpPr>
        <p:spPr>
          <a:xfrm>
            <a:off x="213360" y="648607"/>
            <a:ext cx="369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rgbClr val="18453B"/>
                </a:solidFill>
                <a:latin typeface="Gotham Book"/>
              </a:rPr>
              <a:t>SEQUENTIAL STAGNANT BATCH TEST</a:t>
            </a:r>
            <a:endParaRPr lang="en-US" b="1" noProof="0" dirty="0">
              <a:solidFill>
                <a:srgbClr val="18453B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8B33C6-871E-6CFA-B28C-EE3F022A7D3F}"/>
              </a:ext>
            </a:extLst>
          </p:cNvPr>
          <p:cNvSpPr txBox="1"/>
          <p:nvPr/>
        </p:nvSpPr>
        <p:spPr>
          <a:xfrm>
            <a:off x="0" y="4563393"/>
            <a:ext cx="29597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00" noProof="0" dirty="0"/>
              <a:t>(</a:t>
            </a:r>
            <a:r>
              <a:rPr lang="tr-TR" sz="1100" noProof="0" dirty="0"/>
              <a:t> </a:t>
            </a:r>
            <a:r>
              <a:rPr lang="en-US" sz="1100" noProof="0" dirty="0"/>
              <a:t>U : Untreated, T : Treated )</a:t>
            </a:r>
          </a:p>
        </p:txBody>
      </p:sp>
    </p:spTree>
    <p:extLst>
      <p:ext uri="{BB962C8B-B14F-4D97-AF65-F5344CB8AC3E}">
        <p14:creationId xmlns:p14="http://schemas.microsoft.com/office/powerpoint/2010/main" val="932505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0071B-4074-DE86-8644-56903C4DA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F9B41DC-BF22-79B8-6062-0CED7F614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682" y="2947045"/>
            <a:ext cx="4256558" cy="2056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F791AE-4FAA-B945-9969-227F674E2085}"/>
              </a:ext>
            </a:extLst>
          </p:cNvPr>
          <p:cNvSpPr txBox="1">
            <a:spLocks/>
          </p:cNvSpPr>
          <p:nvPr/>
        </p:nvSpPr>
        <p:spPr>
          <a:xfrm>
            <a:off x="0" y="74392"/>
            <a:ext cx="9076268" cy="6904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 b="0" i="0" kern="1200" baseline="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tr-TR"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endParaRPr lang="tr-TR" sz="2000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37E75B-B42A-530E-ABBA-9B105F5EE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25514" y="1070616"/>
            <a:ext cx="4056900" cy="18463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F8965B-C8E0-25DA-B9EC-9A087D9E8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723790" y="945909"/>
            <a:ext cx="4136615" cy="193740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E0363C-656A-4BB6-0742-6DC9AC5F31F7}"/>
              </a:ext>
            </a:extLst>
          </p:cNvPr>
          <p:cNvCxnSpPr>
            <a:cxnSpLocks/>
          </p:cNvCxnSpPr>
          <p:nvPr/>
        </p:nvCxnSpPr>
        <p:spPr>
          <a:xfrm>
            <a:off x="810213" y="2304035"/>
            <a:ext cx="3323637" cy="0"/>
          </a:xfrm>
          <a:prstGeom prst="line">
            <a:avLst/>
          </a:prstGeom>
          <a:ln w="9525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1C48B23-00C9-DF2E-FE5F-C99BAD5A7E43}"/>
              </a:ext>
            </a:extLst>
          </p:cNvPr>
          <p:cNvCxnSpPr>
            <a:cxnSpLocks/>
          </p:cNvCxnSpPr>
          <p:nvPr/>
        </p:nvCxnSpPr>
        <p:spPr>
          <a:xfrm>
            <a:off x="810213" y="1378136"/>
            <a:ext cx="3300163" cy="0"/>
          </a:xfrm>
          <a:prstGeom prst="line">
            <a:avLst/>
          </a:prstGeom>
          <a:ln w="9525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41CB2BE-7DC7-0BA3-478F-18C5DC15ED57}"/>
              </a:ext>
            </a:extLst>
          </p:cNvPr>
          <p:cNvSpPr txBox="1"/>
          <p:nvPr/>
        </p:nvSpPr>
        <p:spPr>
          <a:xfrm>
            <a:off x="3221037" y="1178566"/>
            <a:ext cx="102647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Upper limit</a:t>
            </a:r>
            <a:endParaRPr lang="en-US" sz="105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7E0BEA-0919-3540-6F3B-0411D948C872}"/>
              </a:ext>
            </a:extLst>
          </p:cNvPr>
          <p:cNvSpPr txBox="1"/>
          <p:nvPr/>
        </p:nvSpPr>
        <p:spPr>
          <a:xfrm>
            <a:off x="3221036" y="2106169"/>
            <a:ext cx="91281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Lower limit</a:t>
            </a:r>
            <a:endParaRPr lang="en-US" sz="105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D2D9E5D-6659-CA7D-F8A8-ACCE666F9286}"/>
              </a:ext>
            </a:extLst>
          </p:cNvPr>
          <p:cNvSpPr txBox="1">
            <a:spLocks/>
          </p:cNvSpPr>
          <p:nvPr/>
        </p:nvSpPr>
        <p:spPr>
          <a:xfrm>
            <a:off x="0" y="606702"/>
            <a:ext cx="9076268" cy="6904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 b="0" i="0" kern="1200" baseline="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tr-TR" sz="1800" b="1">
                <a:latin typeface="Arial" panose="020B0604020202020204" pitchFamily="34" charset="0"/>
                <a:cs typeface="Arial" panose="020B0604020202020204" pitchFamily="34" charset="0"/>
              </a:rPr>
              <a:t>SEQUENTIAL COLUMN LEACHING TEST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1C07F82-94C2-0D1C-1CD9-9C20539B9666}"/>
              </a:ext>
            </a:extLst>
          </p:cNvPr>
          <p:cNvCxnSpPr/>
          <p:nvPr/>
        </p:nvCxnSpPr>
        <p:spPr>
          <a:xfrm flipV="1">
            <a:off x="5848350" y="3879850"/>
            <a:ext cx="155575" cy="88900"/>
          </a:xfrm>
          <a:prstGeom prst="line">
            <a:avLst/>
          </a:prstGeom>
          <a:ln w="635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288826A-91DE-AF89-73C7-B82CF77ACF8D}"/>
              </a:ext>
            </a:extLst>
          </p:cNvPr>
          <p:cNvCxnSpPr>
            <a:cxnSpLocks/>
          </p:cNvCxnSpPr>
          <p:nvPr/>
        </p:nvCxnSpPr>
        <p:spPr>
          <a:xfrm>
            <a:off x="3006725" y="3587750"/>
            <a:ext cx="279400" cy="130315"/>
          </a:xfrm>
          <a:prstGeom prst="line">
            <a:avLst/>
          </a:prstGeom>
          <a:ln w="635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B097E16-8BE1-EB7D-D218-F44BD95E71C1}"/>
              </a:ext>
            </a:extLst>
          </p:cNvPr>
          <p:cNvCxnSpPr>
            <a:cxnSpLocks/>
          </p:cNvCxnSpPr>
          <p:nvPr/>
        </p:nvCxnSpPr>
        <p:spPr>
          <a:xfrm>
            <a:off x="3470275" y="3743325"/>
            <a:ext cx="195431" cy="47625"/>
          </a:xfrm>
          <a:prstGeom prst="line">
            <a:avLst/>
          </a:prstGeom>
          <a:ln w="635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4303EFA-E3D0-1B5B-8538-DFD1D9AA79E5}"/>
              </a:ext>
            </a:extLst>
          </p:cNvPr>
          <p:cNvCxnSpPr>
            <a:cxnSpLocks/>
          </p:cNvCxnSpPr>
          <p:nvPr/>
        </p:nvCxnSpPr>
        <p:spPr>
          <a:xfrm flipV="1">
            <a:off x="3962400" y="3767137"/>
            <a:ext cx="171450" cy="23813"/>
          </a:xfrm>
          <a:prstGeom prst="line">
            <a:avLst/>
          </a:prstGeom>
          <a:ln w="635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082A7E1-9ED1-ECBC-42B9-4A8E223AD0CE}"/>
              </a:ext>
            </a:extLst>
          </p:cNvPr>
          <p:cNvCxnSpPr>
            <a:cxnSpLocks/>
          </p:cNvCxnSpPr>
          <p:nvPr/>
        </p:nvCxnSpPr>
        <p:spPr>
          <a:xfrm flipV="1">
            <a:off x="5162550" y="3817144"/>
            <a:ext cx="188119" cy="38893"/>
          </a:xfrm>
          <a:prstGeom prst="line">
            <a:avLst/>
          </a:prstGeom>
          <a:ln w="635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B3D769B-9C97-A053-7A20-727B096916DA}"/>
              </a:ext>
            </a:extLst>
          </p:cNvPr>
          <p:cNvCxnSpPr>
            <a:cxnSpLocks/>
          </p:cNvCxnSpPr>
          <p:nvPr/>
        </p:nvCxnSpPr>
        <p:spPr>
          <a:xfrm flipV="1">
            <a:off x="4929188" y="3836590"/>
            <a:ext cx="54768" cy="132160"/>
          </a:xfrm>
          <a:prstGeom prst="line">
            <a:avLst/>
          </a:prstGeom>
          <a:ln w="635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861DBEF-2BF2-A258-2980-F19F69297BCC}"/>
              </a:ext>
            </a:extLst>
          </p:cNvPr>
          <p:cNvCxnSpPr>
            <a:cxnSpLocks/>
          </p:cNvCxnSpPr>
          <p:nvPr/>
        </p:nvCxnSpPr>
        <p:spPr>
          <a:xfrm>
            <a:off x="4665825" y="3787775"/>
            <a:ext cx="206213" cy="180975"/>
          </a:xfrm>
          <a:prstGeom prst="line">
            <a:avLst/>
          </a:prstGeom>
          <a:ln w="635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FB0DAC52-7C26-90DB-2518-016801B71E32}"/>
              </a:ext>
            </a:extLst>
          </p:cNvPr>
          <p:cNvSpPr txBox="1"/>
          <p:nvPr/>
        </p:nvSpPr>
        <p:spPr>
          <a:xfrm>
            <a:off x="2854651" y="3830848"/>
            <a:ext cx="8164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EPA limit</a:t>
            </a:r>
            <a:endParaRPr lang="en-US" sz="1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C013C1F-F0A1-FE42-9384-1E6498D72798}"/>
              </a:ext>
            </a:extLst>
          </p:cNvPr>
          <p:cNvCxnSpPr>
            <a:cxnSpLocks/>
          </p:cNvCxnSpPr>
          <p:nvPr/>
        </p:nvCxnSpPr>
        <p:spPr>
          <a:xfrm>
            <a:off x="2854651" y="4251901"/>
            <a:ext cx="3448350" cy="0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E912F53-CD8B-09AD-461E-8255825ED9B9}"/>
              </a:ext>
            </a:extLst>
          </p:cNvPr>
          <p:cNvCxnSpPr>
            <a:cxnSpLocks/>
          </p:cNvCxnSpPr>
          <p:nvPr/>
        </p:nvCxnSpPr>
        <p:spPr>
          <a:xfrm flipH="1" flipV="1">
            <a:off x="3262878" y="4017139"/>
            <a:ext cx="114812" cy="2047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986909-99DD-1724-D494-0A6C486ECA47}"/>
              </a:ext>
            </a:extLst>
          </p:cNvPr>
          <p:cNvSpPr txBox="1"/>
          <p:nvPr/>
        </p:nvSpPr>
        <p:spPr>
          <a:xfrm>
            <a:off x="0" y="4650181"/>
            <a:ext cx="29597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00" noProof="0" dirty="0"/>
              <a:t>(</a:t>
            </a:r>
            <a:r>
              <a:rPr lang="tr-TR" sz="1100" noProof="0" dirty="0"/>
              <a:t> </a:t>
            </a:r>
            <a:r>
              <a:rPr lang="en-US" sz="1100" noProof="0" dirty="0"/>
              <a:t>U : Untreated, T : Treated )</a:t>
            </a:r>
          </a:p>
        </p:txBody>
      </p:sp>
    </p:spTree>
    <p:extLst>
      <p:ext uri="{BB962C8B-B14F-4D97-AF65-F5344CB8AC3E}">
        <p14:creationId xmlns:p14="http://schemas.microsoft.com/office/powerpoint/2010/main" val="1067858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169D7-FCE3-4707-9230-AFCE25393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D21CB-FC14-E97A-A860-BB167D8D209F}"/>
              </a:ext>
            </a:extLst>
          </p:cNvPr>
          <p:cNvSpPr txBox="1">
            <a:spLocks/>
          </p:cNvSpPr>
          <p:nvPr/>
        </p:nvSpPr>
        <p:spPr>
          <a:xfrm>
            <a:off x="0" y="74392"/>
            <a:ext cx="9076268" cy="6904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 b="0" i="0" kern="1200" baseline="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tr-TR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endParaRPr lang="tr-TR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A8C082-823E-9FC5-8819-A543721E1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83224" y="898106"/>
            <a:ext cx="3631165" cy="20315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740CE6-D578-41AA-FCBB-A7A4EB4C3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CE0E26-47BB-FF4B-814B-E43C1B98F5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E17018-2785-24A5-93AE-67CDAD8AE8B3}"/>
              </a:ext>
            </a:extLst>
          </p:cNvPr>
          <p:cNvSpPr txBox="1">
            <a:spLocks/>
          </p:cNvSpPr>
          <p:nvPr/>
        </p:nvSpPr>
        <p:spPr>
          <a:xfrm>
            <a:off x="183885" y="560524"/>
            <a:ext cx="9076268" cy="6904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 b="0" i="0" kern="1200" baseline="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tr-TR" sz="1800" b="1" dirty="0">
                <a:solidFill>
                  <a:srgbClr val="064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STOCKPILES</a:t>
            </a:r>
            <a:endParaRPr lang="en-US" sz="2000" b="1" dirty="0">
              <a:solidFill>
                <a:srgbClr val="0643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0D3114-ED81-D274-01E2-1241E8E6DCA3}"/>
              </a:ext>
            </a:extLst>
          </p:cNvPr>
          <p:cNvSpPr txBox="1"/>
          <p:nvPr/>
        </p:nvSpPr>
        <p:spPr>
          <a:xfrm>
            <a:off x="3072307" y="1157811"/>
            <a:ext cx="8674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Upper limit</a:t>
            </a:r>
            <a:endParaRPr lang="en-US" sz="11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1D3B4530-875E-98AE-9FB7-C286BB286D2C}"/>
              </a:ext>
            </a:extLst>
          </p:cNvPr>
          <p:cNvSpPr/>
          <p:nvPr/>
        </p:nvSpPr>
        <p:spPr>
          <a:xfrm>
            <a:off x="6724195" y="3049631"/>
            <a:ext cx="2133600" cy="144658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>
                <a:solidFill>
                  <a:srgbClr val="064339"/>
                </a:solidFill>
              </a:rPr>
              <a:t>The test started in February, and the results cover the period from February to September.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CB9EFD-072C-5796-6AD2-D18292F28543}"/>
              </a:ext>
            </a:extLst>
          </p:cNvPr>
          <p:cNvSpPr txBox="1"/>
          <p:nvPr/>
        </p:nvSpPr>
        <p:spPr>
          <a:xfrm>
            <a:off x="986011" y="2670682"/>
            <a:ext cx="8575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Lower limit</a:t>
            </a:r>
            <a:endParaRPr lang="en-US" sz="11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3D4BFD-79CE-6F11-70BB-B82B06ED23D9}"/>
              </a:ext>
            </a:extLst>
          </p:cNvPr>
          <p:cNvCxnSpPr>
            <a:cxnSpLocks/>
          </p:cNvCxnSpPr>
          <p:nvPr/>
        </p:nvCxnSpPr>
        <p:spPr>
          <a:xfrm flipH="1" flipV="1">
            <a:off x="1148465" y="2332991"/>
            <a:ext cx="157095" cy="37849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CABD5E1F-B6CD-CDB4-8F8A-05AEF1E2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558428" y="866116"/>
            <a:ext cx="3693233" cy="20955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80786CD-0A67-2BFB-4149-DAB9B73D20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816461" y="2719109"/>
            <a:ext cx="3458585" cy="1948101"/>
          </a:xfrm>
          <a:prstGeom prst="rect">
            <a:avLst/>
          </a:prstGeom>
        </p:spPr>
      </p:pic>
      <p:pic>
        <p:nvPicPr>
          <p:cNvPr id="31" name="Picture 30" descr="A close-up of a blue and grey square&#10;&#10;AI-generated content may be incorrect.">
            <a:extLst>
              <a:ext uri="{FF2B5EF4-FFF2-40B4-BE49-F238E27FC236}">
                <a16:creationId xmlns:a16="http://schemas.microsoft.com/office/drawing/2014/main" id="{FB2BAA40-E068-DFB7-578E-A595178AE6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77" y="4473355"/>
            <a:ext cx="3473727" cy="57289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69B1FA9-79F4-4A12-6102-49EF66E2BB33}"/>
              </a:ext>
            </a:extLst>
          </p:cNvPr>
          <p:cNvSpPr txBox="1"/>
          <p:nvPr/>
        </p:nvSpPr>
        <p:spPr>
          <a:xfrm>
            <a:off x="5450972" y="3620238"/>
            <a:ext cx="8164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EPA limit</a:t>
            </a:r>
            <a:endParaRPr lang="en-US" sz="1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4D26EA8-ADD1-F0E2-5BBB-8660AD034EFE}"/>
              </a:ext>
            </a:extLst>
          </p:cNvPr>
          <p:cNvCxnSpPr>
            <a:cxnSpLocks/>
          </p:cNvCxnSpPr>
          <p:nvPr/>
        </p:nvCxnSpPr>
        <p:spPr>
          <a:xfrm>
            <a:off x="3493285" y="4216709"/>
            <a:ext cx="2686059" cy="0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540EFC2-14AA-8C17-06B7-C76F4F90DE59}"/>
              </a:ext>
            </a:extLst>
          </p:cNvPr>
          <p:cNvCxnSpPr>
            <a:cxnSpLocks/>
            <a:endCxn id="35" idx="2"/>
          </p:cNvCxnSpPr>
          <p:nvPr/>
        </p:nvCxnSpPr>
        <p:spPr>
          <a:xfrm flipH="1" flipV="1">
            <a:off x="5859199" y="3866459"/>
            <a:ext cx="153457" cy="3179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B17DD30-331C-4F05-82C5-3907083506AC}"/>
              </a:ext>
            </a:extLst>
          </p:cNvPr>
          <p:cNvSpPr txBox="1"/>
          <p:nvPr/>
        </p:nvSpPr>
        <p:spPr>
          <a:xfrm>
            <a:off x="-299820" y="4166572"/>
            <a:ext cx="29597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00" noProof="0" dirty="0"/>
              <a:t>(</a:t>
            </a:r>
            <a:r>
              <a:rPr lang="tr-TR" sz="1100" noProof="0" dirty="0"/>
              <a:t> </a:t>
            </a:r>
            <a:r>
              <a:rPr lang="en-US" sz="1100" noProof="0" dirty="0"/>
              <a:t>U : Untreated, T : Treated )</a:t>
            </a:r>
          </a:p>
        </p:txBody>
      </p:sp>
    </p:spTree>
    <p:extLst>
      <p:ext uri="{BB962C8B-B14F-4D97-AF65-F5344CB8AC3E}">
        <p14:creationId xmlns:p14="http://schemas.microsoft.com/office/powerpoint/2010/main" val="3006360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D631D-642C-F0E0-6B8D-DFE328168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24349C0-CDFC-FB29-0256-7E41DB17338A}"/>
              </a:ext>
            </a:extLst>
          </p:cNvPr>
          <p:cNvSpPr txBox="1">
            <a:spLocks/>
          </p:cNvSpPr>
          <p:nvPr/>
        </p:nvSpPr>
        <p:spPr>
          <a:xfrm>
            <a:off x="0" y="72912"/>
            <a:ext cx="9076268" cy="6904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 b="0" i="0" kern="1200" baseline="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tr-TR"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000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915DA4C-8C4A-DA98-AB3D-F87FCCBE440D}"/>
              </a:ext>
            </a:extLst>
          </p:cNvPr>
          <p:cNvSpPr txBox="1">
            <a:spLocks/>
          </p:cNvSpPr>
          <p:nvPr/>
        </p:nvSpPr>
        <p:spPr>
          <a:xfrm>
            <a:off x="219075" y="961336"/>
            <a:ext cx="6003201" cy="3372539"/>
          </a:xfrm>
          <a:prstGeom prst="rect">
            <a:avLst/>
          </a:prstGeom>
          <a:solidFill>
            <a:schemeClr val="bg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Gotham Book"/>
                <a:ea typeface="ＭＳ Ｐゴシック" charset="-128"/>
                <a:cs typeface="ＭＳ Ｐゴシック" charset="-128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Gotham Book"/>
                <a:ea typeface="ＭＳ Ｐゴシック" charset="-128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Gotham Book"/>
                <a:ea typeface="ＭＳ Ｐゴシック" charset="-128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Gotham Book"/>
                <a:ea typeface="ＭＳ Ｐゴシック" charset="-128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Gotham Book"/>
                <a:ea typeface="ＭＳ Ｐゴシック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vary </a:t>
            </a:r>
            <a:r>
              <a:rPr lang="en-US" sz="18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depending on the </a:t>
            </a:r>
            <a:r>
              <a:rPr lang="en-US" sz="1800" b="1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 methodology</a:t>
            </a:r>
            <a:endParaRPr lang="tr-TR" sz="1800" b="1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tr-TR" sz="1100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with </a:t>
            </a:r>
            <a:r>
              <a:rPr lang="en-US" sz="1800" b="1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soils can mitigate potential environmental impacts</a:t>
            </a:r>
            <a:endParaRPr lang="tr-TR" sz="1800" b="1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tr-TR" sz="1100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noProof="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treatment method provides </a:t>
            </a:r>
            <a:r>
              <a:rPr lang="en-US" sz="1800" b="1" noProof="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electrical conductivity, lower sulfate and sulfur concentrations</a:t>
            </a:r>
            <a:endParaRPr lang="tr-TR" sz="1800" b="1" noProof="0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tr-TR" sz="1100" noProof="0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noProof="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observations highlight the potential value of developing a </a:t>
            </a:r>
            <a:r>
              <a:rPr lang="en-US" sz="1800" b="1" noProof="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representative testing approach </a:t>
            </a:r>
            <a:r>
              <a:rPr lang="en-US" sz="1800" noProof="0" dirty="0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rather than relying on a single standardized protocol.</a:t>
            </a:r>
            <a:endParaRPr lang="tr-TR" sz="1800" noProof="0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tr-TR" sz="1800" dirty="0">
              <a:solidFill>
                <a:srgbClr val="1845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The Road to Sustainability: Using Steel Slag for Asphalt Roads – Official  POSCO Group Newsroom">
            <a:extLst>
              <a:ext uri="{FF2B5EF4-FFF2-40B4-BE49-F238E27FC236}">
                <a16:creationId xmlns:a16="http://schemas.microsoft.com/office/drawing/2014/main" id="{44C4D719-2DB1-B8DA-BD5A-20B6C48F8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63"/>
          <a:stretch>
            <a:fillRect/>
          </a:stretch>
        </p:blipFill>
        <p:spPr bwMode="auto">
          <a:xfrm>
            <a:off x="6297628" y="1538624"/>
            <a:ext cx="2838752" cy="257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B1ED2-0B8C-68E4-44F9-1C44FF6DA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CE0E26-47BB-FF4B-814B-E43C1B98F5D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044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6A4CB-9D03-7150-F9E0-F366D6005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9DCE8E-ED81-B1C5-9729-26DFE3E13FD9}"/>
              </a:ext>
            </a:extLst>
          </p:cNvPr>
          <p:cNvSpPr txBox="1">
            <a:spLocks/>
          </p:cNvSpPr>
          <p:nvPr/>
        </p:nvSpPr>
        <p:spPr>
          <a:xfrm>
            <a:off x="0" y="72912"/>
            <a:ext cx="9076268" cy="6904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 b="0" i="0" kern="1200" baseline="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000" b="1" noProof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4D338-4558-CD7D-6017-ABD50FB75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CE0E26-47BB-FF4B-814B-E43C1B98F5D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0EDD33-3F13-01ED-E581-ADFBB4579568}"/>
              </a:ext>
            </a:extLst>
          </p:cNvPr>
          <p:cNvSpPr txBox="1">
            <a:spLocks/>
          </p:cNvSpPr>
          <p:nvPr/>
        </p:nvSpPr>
        <p:spPr>
          <a:xfrm>
            <a:off x="183885" y="560524"/>
            <a:ext cx="9076268" cy="6904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 b="0" i="0" kern="1200" baseline="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000" b="1" noProof="0" dirty="0">
                <a:solidFill>
                  <a:srgbClr val="064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FATE AND TRANSPORT MODELLING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2C2DB1-3FFA-89A0-C9D5-30B0D3CD17B2}"/>
              </a:ext>
            </a:extLst>
          </p:cNvPr>
          <p:cNvSpPr txBox="1"/>
          <p:nvPr/>
        </p:nvSpPr>
        <p:spPr>
          <a:xfrm>
            <a:off x="345320" y="1338765"/>
            <a:ext cx="7884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Numerical modeling is needed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serve as a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bridge between laboratory experiments and real field conditions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to achieve 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better understanding of 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leachate behavior of the material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diagram of a plant life cycle&#10;&#10;AI-generated content may be incorrect.">
            <a:extLst>
              <a:ext uri="{FF2B5EF4-FFF2-40B4-BE49-F238E27FC236}">
                <a16:creationId xmlns:a16="http://schemas.microsoft.com/office/drawing/2014/main" id="{DC6D756A-7B1D-CA8F-4722-2560F11C1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7206" b="20279"/>
          <a:stretch>
            <a:fillRect/>
          </a:stretch>
        </p:blipFill>
        <p:spPr>
          <a:xfrm>
            <a:off x="604937" y="2523447"/>
            <a:ext cx="4541544" cy="2195513"/>
          </a:xfrm>
          <a:prstGeom prst="round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D48867-1B70-7A38-EDDE-9BE8DFBD9EAF}"/>
              </a:ext>
            </a:extLst>
          </p:cNvPr>
          <p:cNvSpPr/>
          <p:nvPr/>
        </p:nvSpPr>
        <p:spPr>
          <a:xfrm>
            <a:off x="5608864" y="2709864"/>
            <a:ext cx="1387928" cy="24560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HYDRUS1</a:t>
            </a:r>
            <a:r>
              <a:rPr lang="tr-TR" b="1" dirty="0">
                <a:solidFill>
                  <a:sysClr val="windowText" lastClr="000000"/>
                </a:solidFill>
              </a:rPr>
              <a:t>D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BC7CC8F-43CA-4A65-A8E4-1A79192C8111}"/>
              </a:ext>
            </a:extLst>
          </p:cNvPr>
          <p:cNvSpPr/>
          <p:nvPr/>
        </p:nvSpPr>
        <p:spPr>
          <a:xfrm>
            <a:off x="7127422" y="2709863"/>
            <a:ext cx="1387928" cy="2449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PHREEQC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697B7-FA86-8CE5-0C97-ADF6FED01FC7}"/>
              </a:ext>
            </a:extLst>
          </p:cNvPr>
          <p:cNvCxnSpPr>
            <a:cxnSpLocks/>
            <a:stCxn id="7" idx="2"/>
            <a:endCxn id="15" idx="0"/>
          </p:cNvCxnSpPr>
          <p:nvPr/>
        </p:nvCxnSpPr>
        <p:spPr>
          <a:xfrm>
            <a:off x="6302828" y="2955471"/>
            <a:ext cx="767443" cy="6606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6D004B7-714F-0F1C-7C45-026AE9890CD1}"/>
              </a:ext>
            </a:extLst>
          </p:cNvPr>
          <p:cNvCxnSpPr>
            <a:cxnSpLocks/>
            <a:stCxn id="9" idx="2"/>
            <a:endCxn id="15" idx="0"/>
          </p:cNvCxnSpPr>
          <p:nvPr/>
        </p:nvCxnSpPr>
        <p:spPr>
          <a:xfrm flipH="1">
            <a:off x="7070271" y="2954792"/>
            <a:ext cx="751115" cy="6613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49E34B-5196-380D-7F05-EF51C222404D}"/>
              </a:ext>
            </a:extLst>
          </p:cNvPr>
          <p:cNvSpPr/>
          <p:nvPr/>
        </p:nvSpPr>
        <p:spPr>
          <a:xfrm>
            <a:off x="6376307" y="3616099"/>
            <a:ext cx="1387928" cy="2449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ysClr val="windowText" lastClr="000000"/>
                </a:solidFill>
              </a:rPr>
              <a:t>HP1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890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94BB16-1E3D-2F35-5D3C-C4E361F09A51}"/>
              </a:ext>
            </a:extLst>
          </p:cNvPr>
          <p:cNvSpPr txBox="1"/>
          <p:nvPr/>
        </p:nvSpPr>
        <p:spPr>
          <a:xfrm>
            <a:off x="2963182" y="566041"/>
            <a:ext cx="3117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noProof="1">
                <a:solidFill>
                  <a:srgbClr val="184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pic>
        <p:nvPicPr>
          <p:cNvPr id="6" name="Immagine 132">
            <a:extLst>
              <a:ext uri="{FF2B5EF4-FFF2-40B4-BE49-F238E27FC236}">
                <a16:creationId xmlns:a16="http://schemas.microsoft.com/office/drawing/2014/main" id="{518B314D-FC1E-C44F-F619-7CDE3C974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404477"/>
            <a:ext cx="1299029" cy="136278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EB771B9-3AE8-2DF0-36E7-7DA42B915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833" y="3369604"/>
            <a:ext cx="1534581" cy="153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C9C61A-9A62-C85C-E264-FEED901DD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CE0E26-47BB-FF4B-814B-E43C1B98F5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08C2B5-D96C-1724-580F-D87D8C5E8562}"/>
              </a:ext>
            </a:extLst>
          </p:cNvPr>
          <p:cNvSpPr txBox="1"/>
          <p:nvPr/>
        </p:nvSpPr>
        <p:spPr>
          <a:xfrm>
            <a:off x="1935779" y="1274572"/>
            <a:ext cx="59182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Dr. Bora Cetin </a:t>
            </a:r>
            <a:r>
              <a:rPr lang="tr-TR" dirty="0"/>
              <a:t>– </a:t>
            </a:r>
            <a:r>
              <a:rPr lang="en-US" noProof="0" dirty="0"/>
              <a:t>Michigan State University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Dr. Angela Farina </a:t>
            </a:r>
            <a:r>
              <a:rPr lang="tr-TR" dirty="0"/>
              <a:t>- </a:t>
            </a:r>
            <a:r>
              <a:rPr lang="en-US" noProof="0" dirty="0"/>
              <a:t>Michigan State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Charles Ochola – </a:t>
            </a:r>
            <a:r>
              <a:rPr lang="en-US" noProof="0" dirty="0"/>
              <a:t>National Slag Association</a:t>
            </a:r>
            <a:endParaRPr lang="tr-TR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Kelly Cook - </a:t>
            </a:r>
            <a:r>
              <a:rPr lang="en-US" dirty="0"/>
              <a:t>National Slag Association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Shawn </a:t>
            </a:r>
            <a:r>
              <a:rPr lang="en-US" noProof="0" dirty="0" err="1"/>
              <a:t>Hahney</a:t>
            </a:r>
            <a:r>
              <a:rPr lang="en-US" noProof="0" dirty="0"/>
              <a:t> </a:t>
            </a:r>
            <a:r>
              <a:rPr lang="tr-TR" dirty="0"/>
              <a:t>- Phoenix Global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Paul Thomas </a:t>
            </a:r>
            <a:r>
              <a:rPr lang="tr-TR" dirty="0"/>
              <a:t>– </a:t>
            </a:r>
            <a:r>
              <a:rPr lang="en-US" dirty="0"/>
              <a:t>Holcim 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Sean Marshall- Holcim 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Francis Mark - Unites States Steel Corporation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Scott Flynn - Beemsterboer Companies (Gary Works)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24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1E6FE-EC3F-8C8C-0388-EBFA8C20D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B66F5-41D7-3D40-6E31-AA3E354C0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60441"/>
            <a:ext cx="8229600" cy="360175"/>
          </a:xfrm>
        </p:spPr>
        <p:txBody>
          <a:bodyPr>
            <a:noAutofit/>
          </a:bodyPr>
          <a:lstStyle/>
          <a:p>
            <a:r>
              <a:rPr lang="tr-TR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stone road with trees and blue sky&#10;&#10;AI-generated content may be incorrect.">
            <a:extLst>
              <a:ext uri="{FF2B5EF4-FFF2-40B4-BE49-F238E27FC236}">
                <a16:creationId xmlns:a16="http://schemas.microsoft.com/office/drawing/2014/main" id="{9AF26279-B8E1-5E65-CC74-7A3FE9068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75" y="1538190"/>
            <a:ext cx="3294274" cy="219618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machine on the road&#10;&#10;AI-generated content may be incorrect.">
            <a:extLst>
              <a:ext uri="{FF2B5EF4-FFF2-40B4-BE49-F238E27FC236}">
                <a16:creationId xmlns:a16="http://schemas.microsoft.com/office/drawing/2014/main" id="{3CF5B844-E1CE-167C-B334-D34E8B5DA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952" y="1532156"/>
            <a:ext cx="3303323" cy="220221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3D011A-9BCF-9D1E-8ADF-FA99F3723B44}"/>
              </a:ext>
            </a:extLst>
          </p:cNvPr>
          <p:cNvSpPr txBox="1"/>
          <p:nvPr/>
        </p:nvSpPr>
        <p:spPr>
          <a:xfrm>
            <a:off x="201402" y="636580"/>
            <a:ext cx="4619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noProof="0" dirty="0">
                <a:solidFill>
                  <a:srgbClr val="0643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SLAG</a:t>
            </a:r>
            <a:r>
              <a:rPr lang="tr-TR" sz="1800" b="1" noProof="0" dirty="0">
                <a:solidFill>
                  <a:srgbClr val="0643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AS A CONSTRUCT</a:t>
            </a:r>
            <a:r>
              <a:rPr lang="en-US" sz="1800" b="1" noProof="0" dirty="0">
                <a:solidFill>
                  <a:srgbClr val="0643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tr-TR" sz="1800" b="1" noProof="0" dirty="0">
                <a:solidFill>
                  <a:srgbClr val="0643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</a:t>
            </a:r>
            <a:r>
              <a:rPr lang="en-US" sz="1800" b="1" noProof="0" dirty="0">
                <a:solidFill>
                  <a:srgbClr val="0643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MATERIAL</a:t>
            </a:r>
            <a:endParaRPr lang="en-US" dirty="0">
              <a:solidFill>
                <a:srgbClr val="06433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C1E2B5-E414-A795-1E2C-B543DB888B1B}"/>
              </a:ext>
            </a:extLst>
          </p:cNvPr>
          <p:cNvSpPr txBox="1"/>
          <p:nvPr/>
        </p:nvSpPr>
        <p:spPr>
          <a:xfrm>
            <a:off x="-91549" y="4217120"/>
            <a:ext cx="40407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rgbClr val="FF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‘</a:t>
            </a:r>
            <a:r>
              <a:rPr lang="en-US" sz="1600" b="1" noProof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Appian Way</a:t>
            </a:r>
            <a:r>
              <a:rPr lang="en-US" sz="1600" b="1" noProof="0" dirty="0">
                <a:solidFill>
                  <a:srgbClr val="FF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’</a:t>
            </a:r>
            <a:r>
              <a:rPr lang="en-US" sz="1600" b="1" noProof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in Italy (312 BC)</a:t>
            </a:r>
            <a:endParaRPr lang="en-US" sz="1600" b="1" noProof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8BFFD882-3B2B-33A6-0654-433E61F88FC3}"/>
              </a:ext>
            </a:extLst>
          </p:cNvPr>
          <p:cNvCxnSpPr>
            <a:cxnSpLocks/>
            <a:stCxn id="13" idx="0"/>
            <a:endCxn id="4" idx="2"/>
          </p:cNvCxnSpPr>
          <p:nvPr/>
        </p:nvCxnSpPr>
        <p:spPr>
          <a:xfrm rot="5400000" flipH="1" flipV="1">
            <a:off x="1975005" y="3688214"/>
            <a:ext cx="482746" cy="575067"/>
          </a:xfrm>
          <a:prstGeom prst="curvedConnector3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868F67E-CC3C-D782-AC46-35AB57ECE1B1}"/>
              </a:ext>
            </a:extLst>
          </p:cNvPr>
          <p:cNvSpPr txBox="1"/>
          <p:nvPr/>
        </p:nvSpPr>
        <p:spPr>
          <a:xfrm>
            <a:off x="5194764" y="4217120"/>
            <a:ext cx="40407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rgbClr val="FF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Modern Road Application</a:t>
            </a:r>
            <a:endParaRPr lang="en-US" sz="1600" b="1" noProof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0ED9EAC7-286B-84BB-09E2-ED5E8852E305}"/>
              </a:ext>
            </a:extLst>
          </p:cNvPr>
          <p:cNvCxnSpPr>
            <a:cxnSpLocks/>
            <a:stCxn id="18" idx="0"/>
            <a:endCxn id="11" idx="2"/>
          </p:cNvCxnSpPr>
          <p:nvPr/>
        </p:nvCxnSpPr>
        <p:spPr>
          <a:xfrm rot="16200000" flipV="1">
            <a:off x="6688512" y="3690474"/>
            <a:ext cx="482748" cy="570544"/>
          </a:xfrm>
          <a:prstGeom prst="curvedConnector3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198A8D-BFC3-B341-E729-85DA1C6D7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99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11FCAB4-C9EE-CCC4-D0A9-6B9E0919241B}"/>
              </a:ext>
            </a:extLst>
          </p:cNvPr>
          <p:cNvSpPr txBox="1"/>
          <p:nvPr/>
        </p:nvSpPr>
        <p:spPr>
          <a:xfrm>
            <a:off x="457200" y="752366"/>
            <a:ext cx="8229600" cy="65631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defTabSz="342900">
              <a:spcAft>
                <a:spcPts val="600"/>
              </a:spcAft>
            </a:pPr>
            <a:r>
              <a:rPr lang="en-US" sz="2700" b="0" i="0" kern="1200" baseline="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rPr>
              <a:t>Thank you all for your kind attendence</a:t>
            </a:r>
          </a:p>
        </p:txBody>
      </p:sp>
      <p:pic>
        <p:nvPicPr>
          <p:cNvPr id="1026" name="Picture 2" descr="At the end of any presentation: &quot;Any Questions?&quot; : r/notinteresting">
            <a:extLst>
              <a:ext uri="{FF2B5EF4-FFF2-40B4-BE49-F238E27FC236}">
                <a16:creationId xmlns:a16="http://schemas.microsoft.com/office/drawing/2014/main" id="{1074255B-BF36-81F1-F72D-B71ADF8E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296" y="1544751"/>
            <a:ext cx="3222512" cy="3222512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3249D9-2A2B-B500-B538-C705D5270186}"/>
              </a:ext>
            </a:extLst>
          </p:cNvPr>
          <p:cNvSpPr txBox="1"/>
          <p:nvPr/>
        </p:nvSpPr>
        <p:spPr>
          <a:xfrm>
            <a:off x="4736096" y="1544751"/>
            <a:ext cx="3950704" cy="322251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257175" indent="-257175" defTabSz="3429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</a:pPr>
            <a:r>
              <a:rPr lang="en-US" sz="210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</a:rPr>
              <a:t>Any Questions 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A617BD-BAE6-6E4C-09DA-9D569F853C19}"/>
              </a:ext>
            </a:extLst>
          </p:cNvPr>
          <p:cNvSpPr txBox="1"/>
          <p:nvPr/>
        </p:nvSpPr>
        <p:spPr>
          <a:xfrm>
            <a:off x="6640286" y="4289534"/>
            <a:ext cx="239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rgbClr val="0C533A"/>
                </a:solidFill>
              </a:rPr>
              <a:t>cakalogl@msu.edu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D8A9A7-3977-ECA8-C505-D55659C3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9938D-0427-3542-974E-F7CD887B386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289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62888-25EE-B52D-2FFE-E9B54A46D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3D85F-B4CA-7B0E-0241-4EB650D2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60441"/>
            <a:ext cx="8229600" cy="360175"/>
          </a:xfrm>
        </p:spPr>
        <p:txBody>
          <a:bodyPr>
            <a:noAutofit/>
          </a:bodyPr>
          <a:lstStyle/>
          <a:p>
            <a:r>
              <a:rPr lang="tr-TR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9B0753-FF41-EFBF-7211-663471F2E1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50" b="11150"/>
          <a:stretch/>
        </p:blipFill>
        <p:spPr>
          <a:xfrm>
            <a:off x="314548" y="1257870"/>
            <a:ext cx="3613547" cy="210582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magine 1">
            <a:extLst>
              <a:ext uri="{FF2B5EF4-FFF2-40B4-BE49-F238E27FC236}">
                <a16:creationId xmlns:a16="http://schemas.microsoft.com/office/drawing/2014/main" id="{73A94A08-4545-7933-05D7-F177307779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17"/>
          <a:stretch>
            <a:fillRect/>
          </a:stretch>
        </p:blipFill>
        <p:spPr>
          <a:xfrm>
            <a:off x="4294414" y="898660"/>
            <a:ext cx="4669972" cy="152572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magine 15">
            <a:extLst>
              <a:ext uri="{FF2B5EF4-FFF2-40B4-BE49-F238E27FC236}">
                <a16:creationId xmlns:a16="http://schemas.microsoft.com/office/drawing/2014/main" id="{6595207A-7906-10C1-91E0-343FAA91D0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41" r="4539"/>
          <a:stretch>
            <a:fillRect/>
          </a:stretch>
        </p:blipFill>
        <p:spPr>
          <a:xfrm>
            <a:off x="4294414" y="2902428"/>
            <a:ext cx="4669972" cy="160939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928054-8408-D37C-90AA-2BAAB181537A}"/>
              </a:ext>
            </a:extLst>
          </p:cNvPr>
          <p:cNvSpPr txBox="1"/>
          <p:nvPr/>
        </p:nvSpPr>
        <p:spPr>
          <a:xfrm>
            <a:off x="4788664" y="2457507"/>
            <a:ext cx="4040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i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Blast furnace slag production process.(Pasetto et al., 2023)</a:t>
            </a:r>
            <a:r>
              <a:rPr lang="en-US" sz="105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4A4F1B-6188-B362-0C7B-8C9CF835BF07}"/>
              </a:ext>
            </a:extLst>
          </p:cNvPr>
          <p:cNvSpPr txBox="1"/>
          <p:nvPr/>
        </p:nvSpPr>
        <p:spPr>
          <a:xfrm>
            <a:off x="4873427" y="4537923"/>
            <a:ext cx="388947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i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050" b="0" i="1" u="none" strike="noStrike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teel slag production and disposal routes </a:t>
            </a:r>
            <a:r>
              <a:rPr lang="en-US" sz="1050" i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(Song et al., 2021)</a:t>
            </a:r>
            <a:r>
              <a:rPr lang="en-US" sz="105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DAB57E-DADE-6E28-EB22-392186B7191F}"/>
              </a:ext>
            </a:extLst>
          </p:cNvPr>
          <p:cNvSpPr txBox="1"/>
          <p:nvPr/>
        </p:nvSpPr>
        <p:spPr>
          <a:xfrm>
            <a:off x="314548" y="3377640"/>
            <a:ext cx="3613547" cy="120032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16 million tons produced annually</a:t>
            </a:r>
          </a:p>
          <a:p>
            <a:pPr algn="ctr"/>
            <a:r>
              <a:rPr lang="en-US" b="1" noProof="0" dirty="0"/>
              <a:t>54% Blast furnace slag</a:t>
            </a:r>
          </a:p>
          <a:p>
            <a:pPr algn="ctr"/>
            <a:r>
              <a:rPr lang="en-US" b="1" noProof="0" dirty="0"/>
              <a:t>(USGS, 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D0B4BC-9BBE-5D6C-2A3E-3E80EEB6E4C1}"/>
              </a:ext>
            </a:extLst>
          </p:cNvPr>
          <p:cNvSpPr txBox="1"/>
          <p:nvPr/>
        </p:nvSpPr>
        <p:spPr>
          <a:xfrm>
            <a:off x="201402" y="636580"/>
            <a:ext cx="4619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noProof="0" dirty="0">
                <a:solidFill>
                  <a:srgbClr val="0643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SLAG PRODUCTION</a:t>
            </a:r>
            <a:endParaRPr lang="en-US" noProof="0" dirty="0">
              <a:solidFill>
                <a:srgbClr val="06433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ABB9B-D632-B49C-A48F-F22923577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628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62C8E-3CB9-2B4F-B0E6-4F3D257B1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60441"/>
            <a:ext cx="8229600" cy="360175"/>
          </a:xfrm>
        </p:spPr>
        <p:txBody>
          <a:bodyPr>
            <a:noAutofit/>
          </a:bodyPr>
          <a:lstStyle/>
          <a:p>
            <a:r>
              <a:rPr lang="tr-TR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OF THE PROJECT</a:t>
            </a:r>
            <a:endParaRPr 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1D619-7C37-C64B-8190-994B319AE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448" y="2745385"/>
            <a:ext cx="5792790" cy="2021878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Clr>
                <a:schemeClr val="bg1"/>
              </a:buClr>
              <a:buSzPct val="150000"/>
              <a:buNone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 new test method to evaluate whether ACBFS are properly tested from the environmental perspective before their use in construction applications</a:t>
            </a:r>
          </a:p>
          <a:p>
            <a:pPr marL="0" indent="0" algn="ctr">
              <a:buClr>
                <a:schemeClr val="bg1"/>
              </a:buClr>
              <a:buSzPct val="150000"/>
              <a:buNone/>
            </a:pP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Comparing different leaching tests</a:t>
            </a:r>
          </a:p>
          <a:p>
            <a:pPr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the behavior of leaching</a:t>
            </a:r>
          </a:p>
          <a:p>
            <a:pPr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 potential remediation</a:t>
            </a:r>
            <a:endParaRPr lang="en-US" sz="16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04582-5775-2BC4-AD2D-5F79A195DA55}"/>
              </a:ext>
            </a:extLst>
          </p:cNvPr>
          <p:cNvSpPr txBox="1"/>
          <p:nvPr/>
        </p:nvSpPr>
        <p:spPr>
          <a:xfrm>
            <a:off x="670013" y="1045153"/>
            <a:ext cx="5274129" cy="785343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Industrial 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o-product of the </a:t>
            </a:r>
            <a:r>
              <a:rPr lang="en-US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iron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steel industry</a:t>
            </a:r>
            <a:endParaRPr lang="tr-T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Behavior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varies by slag type &amp; test method</a:t>
            </a:r>
            <a:endParaRPr lang="tr-T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A6EA78-EC90-373E-74C1-3B70E86A0371}"/>
              </a:ext>
            </a:extLst>
          </p:cNvPr>
          <p:cNvSpPr txBox="1"/>
          <p:nvPr/>
        </p:nvSpPr>
        <p:spPr>
          <a:xfrm>
            <a:off x="201401" y="2328405"/>
            <a:ext cx="2464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18453B"/>
                </a:solidFill>
                <a:latin typeface="Gotham Book"/>
              </a:defRPr>
            </a:lvl1pPr>
          </a:lstStyle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MAIN GOAL    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9EC23B-EEBD-B47F-FBB9-092E231918B4}"/>
              </a:ext>
            </a:extLst>
          </p:cNvPr>
          <p:cNvSpPr txBox="1"/>
          <p:nvPr/>
        </p:nvSpPr>
        <p:spPr>
          <a:xfrm>
            <a:off x="201401" y="636580"/>
            <a:ext cx="5840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noProof="0" dirty="0">
                <a:solidFill>
                  <a:srgbClr val="0643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AIR-COOLED BLAST FURNACE SLAGS (ACBFS) </a:t>
            </a:r>
            <a:endParaRPr lang="en-US" dirty="0">
              <a:solidFill>
                <a:srgbClr val="064339"/>
              </a:solidFill>
            </a:endParaRP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CF49E8AB-0653-AEE2-4BFA-CF2DB49D2AF2}"/>
              </a:ext>
            </a:extLst>
          </p:cNvPr>
          <p:cNvSpPr/>
          <p:nvPr/>
        </p:nvSpPr>
        <p:spPr>
          <a:xfrm>
            <a:off x="2963497" y="2033130"/>
            <a:ext cx="638175" cy="590550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Concrete Aggregate | Stronger Concrete | What Is Slag">
            <a:extLst>
              <a:ext uri="{FF2B5EF4-FFF2-40B4-BE49-F238E27FC236}">
                <a16:creationId xmlns:a16="http://schemas.microsoft.com/office/drawing/2014/main" id="{F0A23FFA-892A-F3C8-9B69-340B2C3BD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7" b="89701" l="16250" r="42333">
                        <a14:foregroundMark x1="25417" y1="9967" x2="19500" y2="15449"/>
                        <a14:foregroundMark x1="19500" y1="15449" x2="13583" y2="36379"/>
                        <a14:foregroundMark x1="13583" y1="36379" x2="15083" y2="55648"/>
                        <a14:foregroundMark x1="15083" y1="55648" x2="20083" y2="72924"/>
                        <a14:foregroundMark x1="20083" y1="72924" x2="33583" y2="74585"/>
                        <a14:foregroundMark x1="33583" y1="74585" x2="45417" y2="41030"/>
                        <a14:foregroundMark x1="45417" y1="41030" x2="41083" y2="17276"/>
                        <a14:foregroundMark x1="41083" y1="17276" x2="21250" y2="10963"/>
                        <a14:foregroundMark x1="19250" y1="17276" x2="21583" y2="31229"/>
                        <a14:foregroundMark x1="21583" y1="31229" x2="22417" y2="19934"/>
                        <a14:foregroundMark x1="21167" y1="27907" x2="21583" y2="24086"/>
                        <a14:foregroundMark x1="17750" y1="32392" x2="19583" y2="29236"/>
                        <a14:foregroundMark x1="18333" y1="31063" x2="21750" y2="30731"/>
                        <a14:foregroundMark x1="36750" y1="30066" x2="34417" y2="42691"/>
                        <a14:foregroundMark x1="34417" y1="42691" x2="37917" y2="23754"/>
                        <a14:foregroundMark x1="38833" y1="31063" x2="36583" y2="41860"/>
                        <a14:foregroundMark x1="36583" y1="41860" x2="38333" y2="32060"/>
                        <a14:foregroundMark x1="37833" y1="35216" x2="35667" y2="49668"/>
                        <a14:foregroundMark x1="35667" y1="49668" x2="36833" y2="34053"/>
                        <a14:foregroundMark x1="37583" y1="36379" x2="36833" y2="62458"/>
                        <a14:foregroundMark x1="36833" y1="62458" x2="35917" y2="46179"/>
                        <a14:foregroundMark x1="35917" y1="46179" x2="38417" y2="41860"/>
                        <a14:foregroundMark x1="39583" y1="20764" x2="42333" y2="50831"/>
                        <a14:foregroundMark x1="42333" y1="50831" x2="40000" y2="20764"/>
                        <a14:foregroundMark x1="39250" y1="18771" x2="30083" y2="8804"/>
                        <a14:foregroundMark x1="30083" y1="8804" x2="23250" y2="10299"/>
                        <a14:foregroundMark x1="23250" y1="10299" x2="21667" y2="15449"/>
                        <a14:foregroundMark x1="39333" y1="18937" x2="30500" y2="8970"/>
                        <a14:foregroundMark x1="30500" y1="8970" x2="28250" y2="10631"/>
                        <a14:foregroundMark x1="41167" y1="19269" x2="30250" y2="9635"/>
                        <a14:foregroundMark x1="30250" y1="9635" x2="28500" y2="14452"/>
                        <a14:foregroundMark x1="26750" y1="10465" x2="38667" y2="10299"/>
                        <a14:foregroundMark x1="38667" y1="10299" x2="40917" y2="24086"/>
                        <a14:foregroundMark x1="40917" y1="24086" x2="39333" y2="25083"/>
                        <a14:foregroundMark x1="41000" y1="18605" x2="28167" y2="8638"/>
                        <a14:foregroundMark x1="28167" y1="8638" x2="23500" y2="16445"/>
                        <a14:foregroundMark x1="23500" y1="16445" x2="23500" y2="17608"/>
                        <a14:foregroundMark x1="35000" y1="11462" x2="21083" y2="12458"/>
                        <a14:foregroundMark x1="21083" y1="12458" x2="18917" y2="19435"/>
                        <a14:foregroundMark x1="35333" y1="12791" x2="21917" y2="10797"/>
                        <a14:foregroundMark x1="21917" y1="10797" x2="20500" y2="16777"/>
                        <a14:foregroundMark x1="29917" y1="6977" x2="16917" y2="20266"/>
                        <a14:foregroundMark x1="16917" y1="20266" x2="17333" y2="24751"/>
                        <a14:foregroundMark x1="18750" y1="16445" x2="19333" y2="27076"/>
                        <a14:foregroundMark x1="19333" y1="27076" x2="24333" y2="48173"/>
                        <a14:foregroundMark x1="24333" y1="48173" x2="26583" y2="47342"/>
                        <a14:foregroundMark x1="40500" y1="39037" x2="40167" y2="51329"/>
                        <a14:foregroundMark x1="40167" y1="51329" x2="34667" y2="73256"/>
                        <a14:foregroundMark x1="34667" y1="73256" x2="28000" y2="58638"/>
                        <a14:foregroundMark x1="28000" y1="58638" x2="26500" y2="49169"/>
                        <a14:foregroundMark x1="38833" y1="53488" x2="33833" y2="72757"/>
                        <a14:foregroundMark x1="33833" y1="72757" x2="31250" y2="69103"/>
                        <a14:foregroundMark x1="41083" y1="62126" x2="30167" y2="69767"/>
                        <a14:foregroundMark x1="30167" y1="69767" x2="28167" y2="67442"/>
                        <a14:foregroundMark x1="40500" y1="65947" x2="34667" y2="72093"/>
                        <a14:foregroundMark x1="34667" y1="72093" x2="25500" y2="69103"/>
                        <a14:foregroundMark x1="25500" y1="69103" x2="25167" y2="68439"/>
                        <a14:foregroundMark x1="28417" y1="75249" x2="35500" y2="72425"/>
                        <a14:foregroundMark x1="35500" y1="72425" x2="42333" y2="60133"/>
                        <a14:foregroundMark x1="42333" y1="60133" x2="42333" y2="58638"/>
                        <a14:foregroundMark x1="40750" y1="73754" x2="41500" y2="27076"/>
                        <a14:foregroundMark x1="23333" y1="22093" x2="23333" y2="23588"/>
                        <a14:foregroundMark x1="24500" y1="23256" x2="26750" y2="24585"/>
                        <a14:foregroundMark x1="25667" y1="27741" x2="26250" y2="35382"/>
                        <a14:foregroundMark x1="26250" y1="19601" x2="28333" y2="31229"/>
                        <a14:foregroundMark x1="28333" y1="31229" x2="27167" y2="20764"/>
                        <a14:foregroundMark x1="27167" y1="20764" x2="27167" y2="20764"/>
                        <a14:foregroundMark x1="35667" y1="18605" x2="32750" y2="29568"/>
                        <a14:foregroundMark x1="32750" y1="29568" x2="31917" y2="12791"/>
                        <a14:foregroundMark x1="31917" y1="12791" x2="30583" y2="1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04" r="56964"/>
          <a:stretch>
            <a:fillRect/>
          </a:stretch>
        </p:blipFill>
        <p:spPr bwMode="auto">
          <a:xfrm>
            <a:off x="6331226" y="496302"/>
            <a:ext cx="2688536" cy="5181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F0A12-8BF4-9032-1377-3B2443F7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98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2FC410D-DEFD-C76A-296B-28777226F5A0}"/>
              </a:ext>
            </a:extLst>
          </p:cNvPr>
          <p:cNvSpPr txBox="1">
            <a:spLocks/>
          </p:cNvSpPr>
          <p:nvPr/>
        </p:nvSpPr>
        <p:spPr>
          <a:xfrm>
            <a:off x="0" y="74392"/>
            <a:ext cx="9076268" cy="6904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 b="0" i="0" kern="1200" baseline="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tr-TR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230" descr="Immagine che contiene Stoviglie e teglie, stoviglie, elettrodomestico da cucina, terreno&#10;&#10;Il contenuto generato dall'IA potrebbe non essere corretto.">
            <a:extLst>
              <a:ext uri="{FF2B5EF4-FFF2-40B4-BE49-F238E27FC236}">
                <a16:creationId xmlns:a16="http://schemas.microsoft.com/office/drawing/2014/main" id="{52466446-A01F-DD62-FDF6-BAC860845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2" b="23768"/>
          <a:stretch/>
        </p:blipFill>
        <p:spPr>
          <a:xfrm flipH="1">
            <a:off x="649471" y="1130495"/>
            <a:ext cx="978377" cy="115329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magine 232" descr="Immagine che contiene fornello, Stoviglie e teglie, padella, pentola&#10;&#10;Il contenuto generato dall'IA potrebbe non essere corretto.">
            <a:extLst>
              <a:ext uri="{FF2B5EF4-FFF2-40B4-BE49-F238E27FC236}">
                <a16:creationId xmlns:a16="http://schemas.microsoft.com/office/drawing/2014/main" id="{FC3B6BEC-2B35-D544-3CF1-F92C7911F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" b="18977"/>
          <a:stretch/>
        </p:blipFill>
        <p:spPr>
          <a:xfrm flipH="1">
            <a:off x="2040301" y="1137022"/>
            <a:ext cx="978376" cy="114023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magine 72" descr="Immagine che contiene interno, Stoviglie e teglie, elettrodomestico da cucina, ciotola&#10;&#10;Il contenuto generato dall'IA potrebbe non essere corretto.">
            <a:extLst>
              <a:ext uri="{FF2B5EF4-FFF2-40B4-BE49-F238E27FC236}">
                <a16:creationId xmlns:a16="http://schemas.microsoft.com/office/drawing/2014/main" id="{3E973EB3-A379-BF63-33F4-72975DBCE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9" b="5113"/>
          <a:stretch/>
        </p:blipFill>
        <p:spPr>
          <a:xfrm flipH="1">
            <a:off x="592044" y="3062532"/>
            <a:ext cx="979200" cy="116887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magine 74" descr="Immagine che contiene interno, Stoviglie e teglie, pentola, padella&#10;&#10;Il contenuto generato dall'IA potrebbe non essere corretto.">
            <a:extLst>
              <a:ext uri="{FF2B5EF4-FFF2-40B4-BE49-F238E27FC236}">
                <a16:creationId xmlns:a16="http://schemas.microsoft.com/office/drawing/2014/main" id="{4FC35DA2-F06F-2E1C-7B7A-178AA8E773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t="23805" r="6233" b="11528"/>
          <a:stretch/>
        </p:blipFill>
        <p:spPr>
          <a:xfrm flipH="1">
            <a:off x="2039477" y="3062532"/>
            <a:ext cx="979200" cy="117337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67670A-231C-2CEF-AC84-7462AD22D8A6}"/>
              </a:ext>
            </a:extLst>
          </p:cNvPr>
          <p:cNvSpPr txBox="1"/>
          <p:nvPr/>
        </p:nvSpPr>
        <p:spPr>
          <a:xfrm>
            <a:off x="534739" y="4329209"/>
            <a:ext cx="108320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dirty="0"/>
              <a:t>Gary Works  Indiana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A70111-6DC7-5090-3128-ADEB9B54F79B}"/>
              </a:ext>
            </a:extLst>
          </p:cNvPr>
          <p:cNvSpPr txBox="1"/>
          <p:nvPr/>
        </p:nvSpPr>
        <p:spPr>
          <a:xfrm>
            <a:off x="1959459" y="4329209"/>
            <a:ext cx="11400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dirty="0"/>
              <a:t>Holcim</a:t>
            </a:r>
          </a:p>
          <a:p>
            <a:r>
              <a:rPr lang="en-US" b="0" dirty="0"/>
              <a:t>Pennsylvania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D6E1A-FF63-7184-522D-8AFFA1774E21}"/>
              </a:ext>
            </a:extLst>
          </p:cNvPr>
          <p:cNvSpPr txBox="1"/>
          <p:nvPr/>
        </p:nvSpPr>
        <p:spPr>
          <a:xfrm>
            <a:off x="1877786" y="2355033"/>
            <a:ext cx="1221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dirty="0"/>
              <a:t>Burns Harbor Indiana </a:t>
            </a:r>
          </a:p>
          <a:p>
            <a:r>
              <a:rPr lang="en-US" b="0" dirty="0"/>
              <a:t>(Treated)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ECC7C6-E6E0-EE18-CCB6-A3B927DECF7D}"/>
              </a:ext>
            </a:extLst>
          </p:cNvPr>
          <p:cNvSpPr txBox="1"/>
          <p:nvPr/>
        </p:nvSpPr>
        <p:spPr>
          <a:xfrm>
            <a:off x="517599" y="2355033"/>
            <a:ext cx="1110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Harbor West </a:t>
            </a:r>
          </a:p>
          <a:p>
            <a:pPr algn="ctr"/>
            <a:r>
              <a:rPr lang="en-US" sz="12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Indiana </a:t>
            </a:r>
          </a:p>
          <a:p>
            <a:pPr algn="ctr"/>
            <a:r>
              <a:rPr lang="en-US" sz="12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(Untreated)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C29AA1-3FFC-9D8D-4F40-CB2763F8202C}"/>
              </a:ext>
            </a:extLst>
          </p:cNvPr>
          <p:cNvSpPr txBox="1"/>
          <p:nvPr/>
        </p:nvSpPr>
        <p:spPr>
          <a:xfrm>
            <a:off x="465371" y="536285"/>
            <a:ext cx="1081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noProof="0" dirty="0">
                <a:solidFill>
                  <a:srgbClr val="0C533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ACBFS</a:t>
            </a:r>
            <a:endParaRPr lang="en-US" dirty="0">
              <a:solidFill>
                <a:srgbClr val="0C533A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464F837-779C-95F2-343A-9662FA1E3EA5}"/>
              </a:ext>
            </a:extLst>
          </p:cNvPr>
          <p:cNvSpPr txBox="1"/>
          <p:nvPr/>
        </p:nvSpPr>
        <p:spPr>
          <a:xfrm>
            <a:off x="4238893" y="1116282"/>
            <a:ext cx="41728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noProof="0" dirty="0">
                <a:solidFill>
                  <a:srgbClr val="0C533A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Gradation Distribution of ACBFS Materials</a:t>
            </a:r>
            <a:endParaRPr lang="en-US" sz="1400" b="1" noProof="0" dirty="0">
              <a:solidFill>
                <a:srgbClr val="0C53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AB55D6-50E9-62A3-6C29-3447B60149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163467" y="1373781"/>
            <a:ext cx="4097387" cy="22604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4CEF4-2A25-F0FA-322F-DDF62CDBAE07}"/>
              </a:ext>
            </a:extLst>
          </p:cNvPr>
          <p:cNvSpPr txBox="1"/>
          <p:nvPr/>
        </p:nvSpPr>
        <p:spPr>
          <a:xfrm>
            <a:off x="3367752" y="580146"/>
            <a:ext cx="5231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rgbClr val="FF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</a:t>
            </a:r>
            <a:r>
              <a:rPr lang="en-US" b="1" noProof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ndex and Compaction Properties of ACBFS:</a:t>
            </a:r>
            <a:endParaRPr lang="en-US" b="1" noProof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D795BED-BE36-D4AB-8189-7839F97E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9938D-0427-3542-974E-F7CD887B386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20CEA67-2192-0C94-BCB1-47AA750731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9386" y="3728491"/>
            <a:ext cx="5826882" cy="10623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1FEC9B-9764-6ABA-2093-5ED51187968C}"/>
              </a:ext>
            </a:extLst>
          </p:cNvPr>
          <p:cNvSpPr txBox="1"/>
          <p:nvPr/>
        </p:nvSpPr>
        <p:spPr>
          <a:xfrm>
            <a:off x="289617" y="4855656"/>
            <a:ext cx="29597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00" noProof="0" dirty="0"/>
              <a:t>(</a:t>
            </a:r>
            <a:r>
              <a:rPr lang="tr-TR" sz="1100" noProof="0" dirty="0"/>
              <a:t> </a:t>
            </a:r>
            <a:r>
              <a:rPr lang="en-US" sz="1100" noProof="0" dirty="0"/>
              <a:t>U : Untreated, T : Treated )</a:t>
            </a:r>
          </a:p>
        </p:txBody>
      </p:sp>
    </p:spTree>
    <p:extLst>
      <p:ext uri="{BB962C8B-B14F-4D97-AF65-F5344CB8AC3E}">
        <p14:creationId xmlns:p14="http://schemas.microsoft.com/office/powerpoint/2010/main" val="124039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58CC4-17DA-A415-B08A-44FF2178E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B861E53-6F09-F3D5-0556-9E9C399275C7}"/>
              </a:ext>
            </a:extLst>
          </p:cNvPr>
          <p:cNvSpPr txBox="1">
            <a:spLocks/>
          </p:cNvSpPr>
          <p:nvPr/>
        </p:nvSpPr>
        <p:spPr>
          <a:xfrm>
            <a:off x="0" y="74392"/>
            <a:ext cx="9076268" cy="6904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 b="0" i="0" kern="1200" baseline="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tr-TR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68AE8-8277-C180-C6B7-32CB902C5419}"/>
              </a:ext>
            </a:extLst>
          </p:cNvPr>
          <p:cNvSpPr txBox="1"/>
          <p:nvPr/>
        </p:nvSpPr>
        <p:spPr>
          <a:xfrm>
            <a:off x="43979" y="580146"/>
            <a:ext cx="2530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C5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SUBGRADE SOILS</a:t>
            </a:r>
            <a:endParaRPr lang="en-US" dirty="0">
              <a:solidFill>
                <a:srgbClr val="0C533A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B751F-491D-3276-E3DD-68B3FD3AC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77669" y="1351838"/>
            <a:ext cx="4066121" cy="23355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EB6C45-A059-6FA1-471B-94EFF2F67D4D}"/>
              </a:ext>
            </a:extLst>
          </p:cNvPr>
          <p:cNvSpPr txBox="1"/>
          <p:nvPr/>
        </p:nvSpPr>
        <p:spPr>
          <a:xfrm>
            <a:off x="4170977" y="1115913"/>
            <a:ext cx="41728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noProof="0" dirty="0">
                <a:solidFill>
                  <a:srgbClr val="0C533A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Gradation Distribution of </a:t>
            </a:r>
            <a:r>
              <a:rPr lang="en-US" sz="1400" b="1" noProof="0" dirty="0">
                <a:solidFill>
                  <a:srgbClr val="0C533A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Soil</a:t>
            </a:r>
            <a:r>
              <a:rPr lang="en-US" sz="1400" b="1" noProof="0" dirty="0">
                <a:solidFill>
                  <a:srgbClr val="0C533A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Materials</a:t>
            </a:r>
            <a:endParaRPr lang="en-US" sz="1400" b="1" noProof="0" dirty="0">
              <a:solidFill>
                <a:srgbClr val="0C53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lastic container with small rocks in it&#10;&#10;AI-generated content may be incorrect.">
            <a:extLst>
              <a:ext uri="{FF2B5EF4-FFF2-40B4-BE49-F238E27FC236}">
                <a16:creationId xmlns:a16="http://schemas.microsoft.com/office/drawing/2014/main" id="{22A1A468-5518-DA4F-E425-A93EB933E4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574" t="17290" r="8275" b="19433"/>
          <a:stretch>
            <a:fillRect/>
          </a:stretch>
        </p:blipFill>
        <p:spPr>
          <a:xfrm>
            <a:off x="457109" y="2856194"/>
            <a:ext cx="1278000" cy="1266271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bowl of brown powder&#10;&#10;AI-generated content may be incorrect.">
            <a:extLst>
              <a:ext uri="{FF2B5EF4-FFF2-40B4-BE49-F238E27FC236}">
                <a16:creationId xmlns:a16="http://schemas.microsoft.com/office/drawing/2014/main" id="{135DD619-A1B1-B423-CBCE-72C2226B3C9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657" t="16058" r="7158" b="18762"/>
          <a:stretch>
            <a:fillRect/>
          </a:stretch>
        </p:blipFill>
        <p:spPr>
          <a:xfrm>
            <a:off x="1306150" y="1195805"/>
            <a:ext cx="1278000" cy="1266448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 white container with brown dirt in it&#10;&#10;AI-generated content may be incorrect.">
            <a:extLst>
              <a:ext uri="{FF2B5EF4-FFF2-40B4-BE49-F238E27FC236}">
                <a16:creationId xmlns:a16="http://schemas.microsoft.com/office/drawing/2014/main" id="{A568C465-9061-E0D0-4E27-B96277F8D7E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406" r="1955" b="14270"/>
          <a:stretch>
            <a:fillRect/>
          </a:stretch>
        </p:blipFill>
        <p:spPr>
          <a:xfrm>
            <a:off x="2155190" y="2856018"/>
            <a:ext cx="1278271" cy="1239855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1C0946-9E3D-60FF-9FAF-CB50A57ECD14}"/>
              </a:ext>
            </a:extLst>
          </p:cNvPr>
          <p:cNvSpPr txBox="1"/>
          <p:nvPr/>
        </p:nvSpPr>
        <p:spPr>
          <a:xfrm>
            <a:off x="2239200" y="4235120"/>
            <a:ext cx="11102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4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723638-AE83-4F90-45E4-0B79FF9E2CA6}"/>
              </a:ext>
            </a:extLst>
          </p:cNvPr>
          <p:cNvSpPr txBox="1"/>
          <p:nvPr/>
        </p:nvSpPr>
        <p:spPr>
          <a:xfrm>
            <a:off x="540984" y="4258010"/>
            <a:ext cx="11102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</a:t>
            </a:r>
            <a:endParaRPr lang="en-US" sz="1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42EBDC-7CD1-127E-B6D2-4662473CC943}"/>
              </a:ext>
            </a:extLst>
          </p:cNvPr>
          <p:cNvSpPr txBox="1"/>
          <p:nvPr/>
        </p:nvSpPr>
        <p:spPr>
          <a:xfrm>
            <a:off x="1390025" y="2517639"/>
            <a:ext cx="11102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Clay</a:t>
            </a:r>
            <a:endParaRPr lang="en-US" sz="1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7BA2CE-9395-D3FD-7CBE-F8673C63AF51}"/>
              </a:ext>
            </a:extLst>
          </p:cNvPr>
          <p:cNvSpPr txBox="1"/>
          <p:nvPr/>
        </p:nvSpPr>
        <p:spPr>
          <a:xfrm>
            <a:off x="3367752" y="646297"/>
            <a:ext cx="5231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rgbClr val="FF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</a:t>
            </a:r>
            <a:r>
              <a:rPr lang="en-US" b="1" noProof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ndex and Compaction Properties of Soils:</a:t>
            </a:r>
            <a:endParaRPr lang="en-US" b="1" noProof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0F1CAB-EECA-EE29-3224-CBEFE1E1A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9938D-0427-3542-974E-F7CD887B386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FB37F8-08E9-E8AA-3DD0-FDE85DAD11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3543" y="3823115"/>
            <a:ext cx="4996543" cy="94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3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BED4A-8479-121F-3963-3D285E6D7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41CBF93-2E05-F003-7B17-E913F92F03BC}"/>
              </a:ext>
            </a:extLst>
          </p:cNvPr>
          <p:cNvSpPr txBox="1">
            <a:spLocks/>
          </p:cNvSpPr>
          <p:nvPr/>
        </p:nvSpPr>
        <p:spPr>
          <a:xfrm>
            <a:off x="0" y="74392"/>
            <a:ext cx="9076268" cy="6904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 b="0" i="0" kern="1200" baseline="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tr-TR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asellaDiTesto 260">
            <a:extLst>
              <a:ext uri="{FF2B5EF4-FFF2-40B4-BE49-F238E27FC236}">
                <a16:creationId xmlns:a16="http://schemas.microsoft.com/office/drawing/2014/main" id="{E092FB79-8D2D-C33C-FC67-55AC661D6226}"/>
              </a:ext>
            </a:extLst>
          </p:cNvPr>
          <p:cNvSpPr txBox="1"/>
          <p:nvPr/>
        </p:nvSpPr>
        <p:spPr>
          <a:xfrm>
            <a:off x="107210" y="4232320"/>
            <a:ext cx="8929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i="1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u="sng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conductivity</a:t>
            </a:r>
            <a:r>
              <a:rPr lang="en-US" i="1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Oxidation</a:t>
            </a:r>
            <a:r>
              <a:rPr lang="tr-TR" i="1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tr-TR" i="1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potential, Alkalinity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u="sng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Sulfate</a:t>
            </a:r>
            <a:r>
              <a:rPr lang="tr-TR" b="1" i="1" u="sng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u="sng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Sulfur content</a:t>
            </a:r>
            <a:r>
              <a:rPr lang="en-US" i="1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Color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Odor</a:t>
            </a:r>
            <a:r>
              <a:rPr lang="tr-TR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H₂S</a:t>
            </a:r>
            <a:r>
              <a:rPr lang="tr-TR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Metals concentration</a:t>
            </a:r>
          </a:p>
        </p:txBody>
      </p:sp>
      <p:pic>
        <p:nvPicPr>
          <p:cNvPr id="11" name="Picture 10" descr="A beaker filled with liquid and a pile of black pebbles&#10;&#10;AI-generated content may be incorrect.">
            <a:extLst>
              <a:ext uri="{FF2B5EF4-FFF2-40B4-BE49-F238E27FC236}">
                <a16:creationId xmlns:a16="http://schemas.microsoft.com/office/drawing/2014/main" id="{3200005F-E227-51F6-5E71-388930F4C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237" y="1315056"/>
            <a:ext cx="1110539" cy="1110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wooden box with rocks in it&#10;&#10;AI-generated content may be incorrect.">
            <a:extLst>
              <a:ext uri="{FF2B5EF4-FFF2-40B4-BE49-F238E27FC236}">
                <a16:creationId xmlns:a16="http://schemas.microsoft.com/office/drawing/2014/main" id="{8BC067D0-DEC4-EA78-9B1D-3429CEB4B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9865" y="2746027"/>
            <a:ext cx="1405808" cy="140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1D8539-5CA8-8E15-DA4E-F42BB6D39038}"/>
              </a:ext>
            </a:extLst>
          </p:cNvPr>
          <p:cNvSpPr txBox="1"/>
          <p:nvPr/>
        </p:nvSpPr>
        <p:spPr>
          <a:xfrm>
            <a:off x="465371" y="536285"/>
            <a:ext cx="245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noProof="0" dirty="0">
                <a:solidFill>
                  <a:srgbClr val="0C533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LEACHING TESTING</a:t>
            </a:r>
            <a:endParaRPr lang="en-US" dirty="0">
              <a:solidFill>
                <a:srgbClr val="0C533A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1FC21F-33CA-08CB-C077-7D1E03A28C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31753" y="1860927"/>
            <a:ext cx="1357336" cy="18933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740899-9624-2495-D2E6-DA2B4333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9938D-0427-3542-974E-F7CD887B386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153C0F-DBD4-8964-5B1D-D7D4C13A5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409" y="759787"/>
            <a:ext cx="1110539" cy="1110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E6251C-F58C-C99A-1B8B-F2FAC6B330C5}"/>
              </a:ext>
            </a:extLst>
          </p:cNvPr>
          <p:cNvSpPr txBox="1"/>
          <p:nvPr/>
        </p:nvSpPr>
        <p:spPr>
          <a:xfrm>
            <a:off x="-259161" y="1182756"/>
            <a:ext cx="4665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ITM-212 </a:t>
            </a:r>
            <a:r>
              <a:rPr lang="tr-T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rotocol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0160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(ACBFS only - 1, 3, 7, 15 days)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FC6A3D-5CB5-FC01-B095-B39EC7217709}"/>
              </a:ext>
            </a:extLst>
          </p:cNvPr>
          <p:cNvSpPr txBox="1"/>
          <p:nvPr/>
        </p:nvSpPr>
        <p:spPr>
          <a:xfrm>
            <a:off x="-270834" y="1890273"/>
            <a:ext cx="6244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Stagnant </a:t>
            </a:r>
            <a:r>
              <a:rPr lang="tr-T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equential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atch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0160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(ACBFS and subgrade soil - 1, 7, 30, 90, 180 days)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F93A32-FBFA-E9AC-62A6-6A5FB858E13F}"/>
              </a:ext>
            </a:extLst>
          </p:cNvPr>
          <p:cNvSpPr txBox="1"/>
          <p:nvPr/>
        </p:nvSpPr>
        <p:spPr>
          <a:xfrm>
            <a:off x="-270834" y="2597790"/>
            <a:ext cx="4923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>
              <a:buFont typeface="Arial" panose="020B0604020202020204" pitchFamily="34" charset="0"/>
              <a:buChar char="•"/>
            </a:pPr>
            <a:r>
              <a:rPr lang="tr-TR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Sequential</a:t>
            </a:r>
            <a:r>
              <a:rPr lang="tr-T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</a:t>
            </a:r>
            <a:r>
              <a:rPr lang="tr-T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</a:t>
            </a:r>
          </a:p>
          <a:p>
            <a:pPr marL="101600" indent="0">
              <a:buNone/>
            </a:pPr>
            <a:r>
              <a:rPr lang="tr-T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ACBFS and subgrade soil)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7B78A2-DB2A-6B2F-394C-0E93EEF7B7C5}"/>
              </a:ext>
            </a:extLst>
          </p:cNvPr>
          <p:cNvSpPr txBox="1"/>
          <p:nvPr/>
        </p:nvSpPr>
        <p:spPr>
          <a:xfrm>
            <a:off x="-259161" y="3305307"/>
            <a:ext cx="5197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>
              <a:buFont typeface="Arial" panose="020B0604020202020204" pitchFamily="34" charset="0"/>
              <a:buChar char="•"/>
            </a:pPr>
            <a:r>
              <a:rPr lang="tr-TR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Stockpile</a:t>
            </a:r>
            <a:r>
              <a:rPr lang="tr-T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tr-T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Boxes</a:t>
            </a:r>
            <a:endParaRPr lang="tr-TR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31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3" grpId="0"/>
      <p:bldP spid="7" grpId="0"/>
      <p:bldP spid="9" grpId="0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bucket&#10;&#10;AI-generated content may be incorrect.">
            <a:extLst>
              <a:ext uri="{FF2B5EF4-FFF2-40B4-BE49-F238E27FC236}">
                <a16:creationId xmlns:a16="http://schemas.microsoft.com/office/drawing/2014/main" id="{0E5580DD-4921-012C-A457-4825397AD0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74"/>
          <a:stretch>
            <a:fillRect/>
          </a:stretch>
        </p:blipFill>
        <p:spPr>
          <a:xfrm>
            <a:off x="405390" y="1201104"/>
            <a:ext cx="2571750" cy="2284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7BF7F2-CD14-BF16-943E-FF2D10D8D1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00239" y="1059420"/>
            <a:ext cx="2571750" cy="25717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7B919F-BCBD-C2F7-DE51-40D7626FC5D3}"/>
              </a:ext>
            </a:extLst>
          </p:cNvPr>
          <p:cNvSpPr/>
          <p:nvPr/>
        </p:nvSpPr>
        <p:spPr>
          <a:xfrm>
            <a:off x="104927" y="530679"/>
            <a:ext cx="2588079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630679-F58C-3ECC-B36A-0A9DACF22E08}"/>
              </a:ext>
            </a:extLst>
          </p:cNvPr>
          <p:cNvSpPr/>
          <p:nvPr/>
        </p:nvSpPr>
        <p:spPr>
          <a:xfrm>
            <a:off x="4251382" y="576708"/>
            <a:ext cx="2340428" cy="5027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79E21BC-91F8-9150-BC5D-DD0963946C52}"/>
              </a:ext>
            </a:extLst>
          </p:cNvPr>
          <p:cNvCxnSpPr>
            <a:cxnSpLocks/>
          </p:cNvCxnSpPr>
          <p:nvPr/>
        </p:nvCxnSpPr>
        <p:spPr>
          <a:xfrm flipH="1" flipV="1">
            <a:off x="4538134" y="530679"/>
            <a:ext cx="33866" cy="4612821"/>
          </a:xfrm>
          <a:prstGeom prst="line">
            <a:avLst/>
          </a:prstGeom>
          <a:ln>
            <a:prstDash val="lg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BDA5DFA-D17A-8ED6-CFF3-A8D30B9CFB23}"/>
              </a:ext>
            </a:extLst>
          </p:cNvPr>
          <p:cNvSpPr txBox="1"/>
          <p:nvPr/>
        </p:nvSpPr>
        <p:spPr>
          <a:xfrm>
            <a:off x="405390" y="576708"/>
            <a:ext cx="267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>
                <a:solidFill>
                  <a:srgbClr val="0C533A"/>
                </a:solidFill>
              </a:rPr>
              <a:t>ITM-212 Protocol</a:t>
            </a:r>
            <a:endParaRPr lang="en-US" b="1">
              <a:solidFill>
                <a:srgbClr val="0C533A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F6408E-EF65-9AF1-2F67-477842F36E39}"/>
              </a:ext>
            </a:extLst>
          </p:cNvPr>
          <p:cNvSpPr txBox="1"/>
          <p:nvPr/>
        </p:nvSpPr>
        <p:spPr>
          <a:xfrm>
            <a:off x="4793998" y="562294"/>
            <a:ext cx="325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0C533A"/>
                </a:solidFill>
              </a:rPr>
              <a:t>SEQUENTIAL BATCH TEST</a:t>
            </a:r>
            <a:endParaRPr lang="en-US" b="1" dirty="0">
              <a:solidFill>
                <a:srgbClr val="0C533A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AA634E-61E9-587D-914B-E5DA15C6B84A}"/>
              </a:ext>
            </a:extLst>
          </p:cNvPr>
          <p:cNvSpPr txBox="1"/>
          <p:nvPr/>
        </p:nvSpPr>
        <p:spPr>
          <a:xfrm>
            <a:off x="405390" y="3702456"/>
            <a:ext cx="3109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/>
              <a:t>L/S of 0.4 mL/g-dry</a:t>
            </a:r>
            <a:endParaRPr lang="tr-TR" sz="1600"/>
          </a:p>
          <a:p>
            <a:pPr marL="285750" indent="-285750">
              <a:buFontTx/>
              <a:buChar char="-"/>
            </a:pPr>
            <a:r>
              <a:rPr lang="tr-TR" sz="1600"/>
              <a:t>1, 3, 7, </a:t>
            </a:r>
            <a:r>
              <a:rPr lang="tr-TR" sz="1600" err="1"/>
              <a:t>and</a:t>
            </a:r>
            <a:r>
              <a:rPr lang="tr-TR" sz="1600"/>
              <a:t> 15 </a:t>
            </a:r>
            <a:r>
              <a:rPr lang="tr-TR" sz="1600" err="1"/>
              <a:t>days</a:t>
            </a:r>
            <a:r>
              <a:rPr lang="tr-TR" sz="1600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5BBBBE-D915-C881-46AF-CFDF737FF0E3}"/>
              </a:ext>
            </a:extLst>
          </p:cNvPr>
          <p:cNvSpPr txBox="1"/>
          <p:nvPr/>
        </p:nvSpPr>
        <p:spPr>
          <a:xfrm>
            <a:off x="4805982" y="3702455"/>
            <a:ext cx="3109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L/S of 10 mL/g-dry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1, 7, 30, 90, 180 days</a:t>
            </a:r>
            <a:endParaRPr lang="tr-TR" sz="1600" dirty="0"/>
          </a:p>
          <a:p>
            <a:pPr marL="285750" indent="-285750">
              <a:buFontTx/>
              <a:buChar char="-"/>
            </a:pPr>
            <a:endParaRPr lang="tr-TR" sz="1600" dirty="0">
              <a:highlight>
                <a:srgbClr val="FFFF00"/>
              </a:highlight>
            </a:endParaRPr>
          </a:p>
          <a:p>
            <a:pPr marL="285750" indent="-285750">
              <a:buFontTx/>
              <a:buChar char="-"/>
            </a:pPr>
            <a:endParaRPr lang="tr-TR" sz="1600" dirty="0">
              <a:highlight>
                <a:srgbClr val="FFFF00"/>
              </a:highligh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794CA-F256-1861-DB59-116A622FE2DA}"/>
              </a:ext>
            </a:extLst>
          </p:cNvPr>
          <p:cNvSpPr txBox="1">
            <a:spLocks/>
          </p:cNvSpPr>
          <p:nvPr/>
        </p:nvSpPr>
        <p:spPr>
          <a:xfrm>
            <a:off x="0" y="74392"/>
            <a:ext cx="9076268" cy="6904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 b="0" i="0" kern="1200" baseline="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tr-TR"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en-US" sz="2000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4BBF33-65DA-7115-524B-8D628DDB3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9938D-0427-3542-974E-F7CD887B386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A9F5BF-1299-587D-085E-9031FFA866AE}"/>
              </a:ext>
            </a:extLst>
          </p:cNvPr>
          <p:cNvSpPr/>
          <p:nvPr/>
        </p:nvSpPr>
        <p:spPr>
          <a:xfrm>
            <a:off x="5245100" y="2238375"/>
            <a:ext cx="939800" cy="35480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>
                <a:solidFill>
                  <a:sysClr val="windowText" lastClr="000000"/>
                </a:solidFill>
              </a:rPr>
              <a:t>Deionized water</a:t>
            </a:r>
          </a:p>
        </p:txBody>
      </p:sp>
    </p:spTree>
    <p:extLst>
      <p:ext uri="{BB962C8B-B14F-4D97-AF65-F5344CB8AC3E}">
        <p14:creationId xmlns:p14="http://schemas.microsoft.com/office/powerpoint/2010/main" val="1308067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3996F2C-C78D-4751-78E1-3926E050047B}"/>
              </a:ext>
            </a:extLst>
          </p:cNvPr>
          <p:cNvSpPr txBox="1">
            <a:spLocks/>
          </p:cNvSpPr>
          <p:nvPr/>
        </p:nvSpPr>
        <p:spPr>
          <a:xfrm>
            <a:off x="285748" y="606702"/>
            <a:ext cx="9076268" cy="6904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 b="0" i="0" kern="1200" baseline="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  <a:t>SEQUENTIAL COLUMN LEACHING TEST </a:t>
            </a:r>
          </a:p>
        </p:txBody>
      </p:sp>
      <p:grpSp>
        <p:nvGrpSpPr>
          <p:cNvPr id="6" name="Gruppo 250">
            <a:extLst>
              <a:ext uri="{FF2B5EF4-FFF2-40B4-BE49-F238E27FC236}">
                <a16:creationId xmlns:a16="http://schemas.microsoft.com/office/drawing/2014/main" id="{06577CB3-1884-E534-03D3-85E92C6101B6}"/>
              </a:ext>
            </a:extLst>
          </p:cNvPr>
          <p:cNvGrpSpPr/>
          <p:nvPr/>
        </p:nvGrpSpPr>
        <p:grpSpPr>
          <a:xfrm>
            <a:off x="763127" y="1281901"/>
            <a:ext cx="3654080" cy="3311250"/>
            <a:chOff x="13142718" y="19092806"/>
            <a:chExt cx="5360297" cy="5869894"/>
          </a:xfrm>
        </p:grpSpPr>
        <p:pic>
          <p:nvPicPr>
            <p:cNvPr id="7" name="Immagine 251">
              <a:extLst>
                <a:ext uri="{FF2B5EF4-FFF2-40B4-BE49-F238E27FC236}">
                  <a16:creationId xmlns:a16="http://schemas.microsoft.com/office/drawing/2014/main" id="{1EF77ACB-3E37-9578-E8FF-3BC941A6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75411" y="19804970"/>
              <a:ext cx="4427604" cy="4892464"/>
            </a:xfrm>
            <a:prstGeom prst="rect">
              <a:avLst/>
            </a:prstGeom>
          </p:spPr>
        </p:pic>
        <p:sp>
          <p:nvSpPr>
            <p:cNvPr id="8" name="CasellaDiTesto 252">
              <a:extLst>
                <a:ext uri="{FF2B5EF4-FFF2-40B4-BE49-F238E27FC236}">
                  <a16:creationId xmlns:a16="http://schemas.microsoft.com/office/drawing/2014/main" id="{C11FA120-2347-F148-58EC-883EFD1BF79C}"/>
                </a:ext>
              </a:extLst>
            </p:cNvPr>
            <p:cNvSpPr txBox="1"/>
            <p:nvPr/>
          </p:nvSpPr>
          <p:spPr>
            <a:xfrm>
              <a:off x="14497367" y="22940988"/>
              <a:ext cx="2111058" cy="53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i="1" noProof="0"/>
                <a:t>ACBFS</a:t>
              </a:r>
            </a:p>
          </p:txBody>
        </p:sp>
        <p:sp>
          <p:nvSpPr>
            <p:cNvPr id="9" name="CasellaDiTesto 253">
              <a:extLst>
                <a:ext uri="{FF2B5EF4-FFF2-40B4-BE49-F238E27FC236}">
                  <a16:creationId xmlns:a16="http://schemas.microsoft.com/office/drawing/2014/main" id="{F99BA03D-D6CB-B555-ED6A-A0FA2C588554}"/>
                </a:ext>
              </a:extLst>
            </p:cNvPr>
            <p:cNvSpPr txBox="1"/>
            <p:nvPr/>
          </p:nvSpPr>
          <p:spPr>
            <a:xfrm rot="16200000">
              <a:off x="16408035" y="21407919"/>
              <a:ext cx="2111058" cy="519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noProof="0"/>
                <a:t>Subgrade</a:t>
              </a:r>
              <a:endParaRPr lang="en-US" b="1" i="1" noProof="0"/>
            </a:p>
          </p:txBody>
        </p:sp>
        <p:sp>
          <p:nvSpPr>
            <p:cNvPr id="10" name="Freccia in su 254">
              <a:extLst>
                <a:ext uri="{FF2B5EF4-FFF2-40B4-BE49-F238E27FC236}">
                  <a16:creationId xmlns:a16="http://schemas.microsoft.com/office/drawing/2014/main" id="{A0E05693-171F-5432-81D8-E8E164C74336}"/>
                </a:ext>
              </a:extLst>
            </p:cNvPr>
            <p:cNvSpPr/>
            <p:nvPr/>
          </p:nvSpPr>
          <p:spPr>
            <a:xfrm>
              <a:off x="15420840" y="21377192"/>
              <a:ext cx="238455" cy="470533"/>
            </a:xfrm>
            <a:prstGeom prst="upArrow">
              <a:avLst/>
            </a:prstGeom>
            <a:solidFill>
              <a:srgbClr val="B5C5B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1" name="Esplosione: 14 punte 31">
              <a:extLst>
                <a:ext uri="{FF2B5EF4-FFF2-40B4-BE49-F238E27FC236}">
                  <a16:creationId xmlns:a16="http://schemas.microsoft.com/office/drawing/2014/main" id="{3D7D19AB-B7BE-8211-B7DC-D3203E899AAF}"/>
                </a:ext>
              </a:extLst>
            </p:cNvPr>
            <p:cNvSpPr/>
            <p:nvPr/>
          </p:nvSpPr>
          <p:spPr>
            <a:xfrm>
              <a:off x="15281158" y="20894418"/>
              <a:ext cx="543255" cy="451602"/>
            </a:xfrm>
            <a:prstGeom prst="irregularSeal2">
              <a:avLst/>
            </a:prstGeom>
            <a:solidFill>
              <a:srgbClr val="D3F2E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pic>
          <p:nvPicPr>
            <p:cNvPr id="12" name="Immagine 33" descr="Immagine che contiene macchina, interno, strumento, tavolo&#10;&#10;Il contenuto generato dall'IA potrebbe non essere corretto.">
              <a:extLst>
                <a:ext uri="{FF2B5EF4-FFF2-40B4-BE49-F238E27FC236}">
                  <a16:creationId xmlns:a16="http://schemas.microsoft.com/office/drawing/2014/main" id="{BFDB5F4C-BFC0-CB0A-0F97-0062A0F0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11" t="22726" r="6932" b="30626"/>
            <a:stretch/>
          </p:blipFill>
          <p:spPr>
            <a:xfrm>
              <a:off x="13142718" y="22572039"/>
              <a:ext cx="1284725" cy="1354282"/>
            </a:xfrm>
            <a:prstGeom prst="rect">
              <a:avLst/>
            </a:prstGeom>
          </p:spPr>
        </p:pic>
        <p:sp>
          <p:nvSpPr>
            <p:cNvPr id="13" name="Freccia circolare in su 35">
              <a:extLst>
                <a:ext uri="{FF2B5EF4-FFF2-40B4-BE49-F238E27FC236}">
                  <a16:creationId xmlns:a16="http://schemas.microsoft.com/office/drawing/2014/main" id="{942CC3C9-2A86-9307-C9E5-E83B8CF71BF6}"/>
                </a:ext>
              </a:extLst>
            </p:cNvPr>
            <p:cNvSpPr/>
            <p:nvPr/>
          </p:nvSpPr>
          <p:spPr>
            <a:xfrm>
              <a:off x="13783992" y="24063650"/>
              <a:ext cx="2040421" cy="833912"/>
            </a:xfrm>
            <a:prstGeom prst="curvedUpArrow">
              <a:avLst>
                <a:gd name="adj1" fmla="val 25000"/>
                <a:gd name="adj2" fmla="val 63816"/>
                <a:gd name="adj3" fmla="val 25000"/>
              </a:avLst>
            </a:prstGeom>
            <a:solidFill>
              <a:srgbClr val="B5C5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schemeClr val="tx1"/>
                </a:solidFill>
              </a:endParaRPr>
            </a:p>
          </p:txBody>
        </p:sp>
        <p:sp>
          <p:nvSpPr>
            <p:cNvPr id="14" name="Freccia in su 37">
              <a:extLst>
                <a:ext uri="{FF2B5EF4-FFF2-40B4-BE49-F238E27FC236}">
                  <a16:creationId xmlns:a16="http://schemas.microsoft.com/office/drawing/2014/main" id="{F1B07B3C-405B-05C0-6379-D13D371C4DC9}"/>
                </a:ext>
              </a:extLst>
            </p:cNvPr>
            <p:cNvSpPr/>
            <p:nvPr/>
          </p:nvSpPr>
          <p:spPr>
            <a:xfrm>
              <a:off x="17401231" y="19518268"/>
              <a:ext cx="238455" cy="470533"/>
            </a:xfrm>
            <a:prstGeom prst="upArrow">
              <a:avLst/>
            </a:prstGeom>
            <a:solidFill>
              <a:srgbClr val="B5C5B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5" name="Esplosione: 14 punte 38">
              <a:extLst>
                <a:ext uri="{FF2B5EF4-FFF2-40B4-BE49-F238E27FC236}">
                  <a16:creationId xmlns:a16="http://schemas.microsoft.com/office/drawing/2014/main" id="{4EA18C3F-F71E-F981-43BF-2F5339510BDC}"/>
                </a:ext>
              </a:extLst>
            </p:cNvPr>
            <p:cNvSpPr/>
            <p:nvPr/>
          </p:nvSpPr>
          <p:spPr>
            <a:xfrm>
              <a:off x="17266908" y="19092806"/>
              <a:ext cx="543255" cy="451602"/>
            </a:xfrm>
            <a:prstGeom prst="irregularSeal2">
              <a:avLst/>
            </a:prstGeom>
            <a:solidFill>
              <a:srgbClr val="D3F2E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" name="Freccia circolare in su 52">
              <a:extLst>
                <a:ext uri="{FF2B5EF4-FFF2-40B4-BE49-F238E27FC236}">
                  <a16:creationId xmlns:a16="http://schemas.microsoft.com/office/drawing/2014/main" id="{5281755B-240A-4B81-AB3D-47ADA187AA2C}"/>
                </a:ext>
              </a:extLst>
            </p:cNvPr>
            <p:cNvSpPr/>
            <p:nvPr/>
          </p:nvSpPr>
          <p:spPr>
            <a:xfrm>
              <a:off x="16377273" y="24094490"/>
              <a:ext cx="1472973" cy="868210"/>
            </a:xfrm>
            <a:prstGeom prst="curvedUpArrow">
              <a:avLst/>
            </a:prstGeom>
            <a:solidFill>
              <a:srgbClr val="B5C5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schemeClr val="tx1"/>
                </a:solidFill>
              </a:endParaRPr>
            </a:p>
          </p:txBody>
        </p:sp>
        <p:sp>
          <p:nvSpPr>
            <p:cNvPr id="17" name="Rettangolo 53">
              <a:extLst>
                <a:ext uri="{FF2B5EF4-FFF2-40B4-BE49-F238E27FC236}">
                  <a16:creationId xmlns:a16="http://schemas.microsoft.com/office/drawing/2014/main" id="{7D9EFDA2-9471-5B61-EDEF-43C956D9557D}"/>
                </a:ext>
              </a:extLst>
            </p:cNvPr>
            <p:cNvSpPr/>
            <p:nvPr/>
          </p:nvSpPr>
          <p:spPr>
            <a:xfrm>
              <a:off x="16377276" y="21820003"/>
              <a:ext cx="215275" cy="2285962"/>
            </a:xfrm>
            <a:prstGeom prst="rect">
              <a:avLst/>
            </a:prstGeom>
            <a:solidFill>
              <a:srgbClr val="929E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" name="Freccia circolare in giù 55">
              <a:extLst>
                <a:ext uri="{FF2B5EF4-FFF2-40B4-BE49-F238E27FC236}">
                  <a16:creationId xmlns:a16="http://schemas.microsoft.com/office/drawing/2014/main" id="{67B98CD7-FF5A-E482-7045-2995CF30A6F4}"/>
                </a:ext>
              </a:extLst>
            </p:cNvPr>
            <p:cNvSpPr/>
            <p:nvPr/>
          </p:nvSpPr>
          <p:spPr>
            <a:xfrm>
              <a:off x="15786101" y="21248707"/>
              <a:ext cx="822324" cy="588943"/>
            </a:xfrm>
            <a:prstGeom prst="curvedDownArrow">
              <a:avLst>
                <a:gd name="adj1" fmla="val 36643"/>
                <a:gd name="adj2" fmla="val 42797"/>
                <a:gd name="adj3" fmla="val 1106"/>
              </a:avLst>
            </a:prstGeom>
            <a:solidFill>
              <a:srgbClr val="929E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schemeClr val="tx1"/>
                </a:solidFill>
              </a:endParaRPr>
            </a:p>
          </p:txBody>
        </p:sp>
      </p:grpSp>
      <p:pic>
        <p:nvPicPr>
          <p:cNvPr id="19" name="Picture 18" descr="Several white tubes with blue tags on them&#10;&#10;AI-generated content may be incorrect.">
            <a:extLst>
              <a:ext uri="{FF2B5EF4-FFF2-40B4-BE49-F238E27FC236}">
                <a16:creationId xmlns:a16="http://schemas.microsoft.com/office/drawing/2014/main" id="{20F21CA5-1E86-959A-75A2-F227963713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9" b="6205"/>
          <a:stretch>
            <a:fillRect/>
          </a:stretch>
        </p:blipFill>
        <p:spPr bwMode="auto">
          <a:xfrm>
            <a:off x="5971048" y="1281901"/>
            <a:ext cx="2846216" cy="33112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AD4F9D2C-4EBF-B93F-3FBC-1E87673B4A0B}"/>
              </a:ext>
            </a:extLst>
          </p:cNvPr>
          <p:cNvSpPr/>
          <p:nvPr/>
        </p:nvSpPr>
        <p:spPr>
          <a:xfrm>
            <a:off x="4605866" y="2690871"/>
            <a:ext cx="1104900" cy="69042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64F2EA2-CD9A-152C-0159-393CC1BD2ABF}"/>
              </a:ext>
            </a:extLst>
          </p:cNvPr>
          <p:cNvGrpSpPr/>
          <p:nvPr/>
        </p:nvGrpSpPr>
        <p:grpSpPr>
          <a:xfrm>
            <a:off x="2920193" y="2702614"/>
            <a:ext cx="42120" cy="167760"/>
            <a:chOff x="2920193" y="2702614"/>
            <a:chExt cx="42120" cy="16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C404C7C-FEE0-F3F8-F97A-8528C4CC7323}"/>
                    </a:ext>
                  </a:extLst>
                </p14:cNvPr>
                <p14:cNvContentPartPr/>
                <p14:nvPr/>
              </p14:nvContentPartPr>
              <p14:xfrm>
                <a:off x="2950433" y="2711974"/>
                <a:ext cx="5040" cy="147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C404C7C-FEE0-F3F8-F97A-8528C4CC732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4313" y="2705854"/>
                  <a:ext cx="172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E019E76-D4D9-FDFD-F96E-2982B74B8A98}"/>
                    </a:ext>
                  </a:extLst>
                </p14:cNvPr>
                <p14:cNvContentPartPr/>
                <p14:nvPr/>
              </p14:nvContentPartPr>
              <p14:xfrm>
                <a:off x="2952593" y="2711974"/>
                <a:ext cx="360" cy="118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E019E76-D4D9-FDFD-F96E-2982B74B8A9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946473" y="2705854"/>
                  <a:ext cx="126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99DE6A7-1BAA-CCDC-23F7-29B14893C88D}"/>
                    </a:ext>
                  </a:extLst>
                </p14:cNvPr>
                <p14:cNvContentPartPr/>
                <p14:nvPr/>
              </p14:nvContentPartPr>
              <p14:xfrm>
                <a:off x="2950073" y="2709814"/>
                <a:ext cx="7560" cy="385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99DE6A7-1BAA-CCDC-23F7-29B14893C88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943953" y="2703694"/>
                  <a:ext cx="1980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14AEB7E-D0FD-8581-6D5D-7EDCB7372283}"/>
                    </a:ext>
                  </a:extLst>
                </p14:cNvPr>
                <p14:cNvContentPartPr/>
                <p14:nvPr/>
              </p14:nvContentPartPr>
              <p14:xfrm>
                <a:off x="2949713" y="2702614"/>
                <a:ext cx="5760" cy="32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14AEB7E-D0FD-8581-6D5D-7EDCB737228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943593" y="2696494"/>
                  <a:ext cx="1800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191D53E-3A39-36D4-D98D-72F15D53A263}"/>
                    </a:ext>
                  </a:extLst>
                </p14:cNvPr>
                <p14:cNvContentPartPr/>
                <p14:nvPr/>
              </p14:nvContentPartPr>
              <p14:xfrm>
                <a:off x="2943233" y="2740774"/>
                <a:ext cx="12240" cy="43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191D53E-3A39-36D4-D98D-72F15D53A26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37113" y="2734654"/>
                  <a:ext cx="2448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A51114A-E137-1C4C-9F38-CD2C9E90E217}"/>
                    </a:ext>
                  </a:extLst>
                </p14:cNvPr>
                <p14:cNvContentPartPr/>
                <p14:nvPr/>
              </p14:nvContentPartPr>
              <p14:xfrm>
                <a:off x="2941433" y="2721694"/>
                <a:ext cx="18720" cy="608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A51114A-E137-1C4C-9F38-CD2C9E90E21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935313" y="2715574"/>
                  <a:ext cx="3096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3999C79-2506-B453-DBE8-01E0003D1E8C}"/>
                    </a:ext>
                  </a:extLst>
                </p14:cNvPr>
                <p14:cNvContentPartPr/>
                <p14:nvPr/>
              </p14:nvContentPartPr>
              <p14:xfrm>
                <a:off x="2950073" y="2752654"/>
                <a:ext cx="360" cy="36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3999C79-2506-B453-DBE8-01E0003D1E8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943953" y="2746534"/>
                  <a:ext cx="126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7AFCF00-544F-916B-D38D-9BB4DF584CF4}"/>
                    </a:ext>
                  </a:extLst>
                </p14:cNvPr>
                <p14:cNvContentPartPr/>
                <p14:nvPr/>
              </p14:nvContentPartPr>
              <p14:xfrm>
                <a:off x="2920193" y="2764534"/>
                <a:ext cx="32760" cy="105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7AFCF00-544F-916B-D38D-9BB4DF584CF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14073" y="2758414"/>
                  <a:ext cx="4500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2B13748-A926-E0A2-E449-C291F1DD26B9}"/>
                    </a:ext>
                  </a:extLst>
                </p14:cNvPr>
                <p14:cNvContentPartPr/>
                <p14:nvPr/>
              </p14:nvContentPartPr>
              <p14:xfrm>
                <a:off x="2959793" y="2709754"/>
                <a:ext cx="36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2B13748-A926-E0A2-E449-C291F1DD26B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953673" y="2703634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F6914CE-C471-D5E1-FF0E-BDBF91B5753F}"/>
                    </a:ext>
                  </a:extLst>
                </p14:cNvPr>
                <p14:cNvContentPartPr/>
                <p14:nvPr/>
              </p14:nvContentPartPr>
              <p14:xfrm>
                <a:off x="2961953" y="2714434"/>
                <a:ext cx="36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F6914CE-C471-D5E1-FF0E-BDBF91B5753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955833" y="2708314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8FAA365-EFAF-EB6D-0237-F393B0F566D9}"/>
                    </a:ext>
                  </a:extLst>
                </p14:cNvPr>
                <p14:cNvContentPartPr/>
                <p14:nvPr/>
              </p14:nvContentPartPr>
              <p14:xfrm>
                <a:off x="2933513" y="2781034"/>
                <a:ext cx="2520" cy="370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8FAA365-EFAF-EB6D-0237-F393B0F566D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927393" y="2774914"/>
                  <a:ext cx="1476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0F884BA-5AA1-691F-00DB-B75BBC2B2B49}"/>
                    </a:ext>
                  </a:extLst>
                </p14:cNvPr>
                <p14:cNvContentPartPr/>
                <p14:nvPr/>
              </p14:nvContentPartPr>
              <p14:xfrm>
                <a:off x="2950073" y="2817034"/>
                <a:ext cx="36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0F884BA-5AA1-691F-00DB-B75BBC2B2B4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943953" y="2810914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A0EA062-20B8-53D3-B9C3-4E7D711AF8C5}"/>
                    </a:ext>
                  </a:extLst>
                </p14:cNvPr>
                <p14:cNvContentPartPr/>
                <p14:nvPr/>
              </p14:nvContentPartPr>
              <p14:xfrm>
                <a:off x="2950073" y="2785714"/>
                <a:ext cx="360" cy="19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A0EA062-20B8-53D3-B9C3-4E7D711AF8C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943953" y="2779594"/>
                  <a:ext cx="1260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D00AD41-03B9-F757-5201-3193DCF3C735}"/>
                    </a:ext>
                  </a:extLst>
                </p14:cNvPr>
                <p14:cNvContentPartPr/>
                <p14:nvPr/>
              </p14:nvContentPartPr>
              <p14:xfrm>
                <a:off x="2936393" y="2783554"/>
                <a:ext cx="14400" cy="842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D00AD41-03B9-F757-5201-3193DCF3C73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930273" y="2777434"/>
                  <a:ext cx="26640" cy="9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61C2050-4D6A-AD79-F2FA-9CEF466ABB2C}"/>
              </a:ext>
            </a:extLst>
          </p:cNvPr>
          <p:cNvGrpSpPr/>
          <p:nvPr/>
        </p:nvGrpSpPr>
        <p:grpSpPr>
          <a:xfrm>
            <a:off x="3097673" y="3985414"/>
            <a:ext cx="28800" cy="191520"/>
            <a:chOff x="3097673" y="3985414"/>
            <a:chExt cx="28800" cy="19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DA47870-8439-DEE3-01ED-CD66D76F88C5}"/>
                    </a:ext>
                  </a:extLst>
                </p14:cNvPr>
                <p14:cNvContentPartPr/>
                <p14:nvPr/>
              </p14:nvContentPartPr>
              <p14:xfrm>
                <a:off x="3100553" y="3985414"/>
                <a:ext cx="25920" cy="1915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DA47870-8439-DEE3-01ED-CD66D76F88C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094433" y="3979294"/>
                  <a:ext cx="3816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DCECAFA-1B74-AE9D-CC3C-1FC03ACD771C}"/>
                    </a:ext>
                  </a:extLst>
                </p14:cNvPr>
                <p14:cNvContentPartPr/>
                <p14:nvPr/>
              </p14:nvContentPartPr>
              <p14:xfrm>
                <a:off x="3097673" y="4131574"/>
                <a:ext cx="5400" cy="428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DCECAFA-1B74-AE9D-CC3C-1FC03ACD771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091553" y="4125454"/>
                  <a:ext cx="1764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749BC4B-5C94-AF65-20DB-718653DE4A23}"/>
                    </a:ext>
                  </a:extLst>
                </p14:cNvPr>
                <p14:cNvContentPartPr/>
                <p14:nvPr/>
              </p14:nvContentPartPr>
              <p14:xfrm>
                <a:off x="3097673" y="4029334"/>
                <a:ext cx="21960" cy="1357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749BC4B-5C94-AF65-20DB-718653DE4A2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091553" y="4023214"/>
                  <a:ext cx="34200" cy="14796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76C0DE6-4272-EF89-1280-913A23393D15}"/>
              </a:ext>
            </a:extLst>
          </p:cNvPr>
          <p:cNvCxnSpPr>
            <a:cxnSpLocks/>
            <a:stCxn id="12" idx="0"/>
            <a:endCxn id="32" idx="2"/>
          </p:cNvCxnSpPr>
          <p:nvPr/>
        </p:nvCxnSpPr>
        <p:spPr>
          <a:xfrm flipH="1" flipV="1">
            <a:off x="1032976" y="2236647"/>
            <a:ext cx="168046" cy="100791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3DF9D45-037B-1E2A-59A4-F8FBA6CBCE2A}"/>
              </a:ext>
            </a:extLst>
          </p:cNvPr>
          <p:cNvSpPr txBox="1"/>
          <p:nvPr/>
        </p:nvSpPr>
        <p:spPr>
          <a:xfrm>
            <a:off x="88346" y="1651872"/>
            <a:ext cx="1889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/>
              <a:t>Peristaltic Pump (30 ml/h)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53CC9DF-D162-B967-96D5-D4391FFC943B}"/>
              </a:ext>
            </a:extLst>
          </p:cNvPr>
          <p:cNvSpPr txBox="1">
            <a:spLocks/>
          </p:cNvSpPr>
          <p:nvPr/>
        </p:nvSpPr>
        <p:spPr>
          <a:xfrm>
            <a:off x="0" y="74392"/>
            <a:ext cx="9076268" cy="6904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 b="0" i="0" kern="1200" baseline="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tr-TR"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en-US" sz="2000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70F9E1-8BB6-F4B2-3D81-7902ADF0A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9938D-0427-3542-974E-F7CD887B386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1501"/>
      </p:ext>
    </p:extLst>
  </p:cSld>
  <p:clrMapOvr>
    <a:masterClrMapping/>
  </p:clrMapOvr>
</p:sld>
</file>

<file path=ppt/theme/theme1.xml><?xml version="1.0" encoding="utf-8"?>
<a:theme xmlns:a="http://schemas.openxmlformats.org/drawingml/2006/main" name="MSU Templat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-Point-Wordmark" id="{B922F58C-BBA5-F347-BA1F-BCD32A6C98C3}" vid="{F2D4553F-1312-E44A-AB7C-D98185B3D3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MSU Template 1</Template>
  <TotalTime>2287</TotalTime>
  <Words>784</Words>
  <Application>Microsoft Office PowerPoint</Application>
  <PresentationFormat>On-screen Show (16:9)</PresentationFormat>
  <Paragraphs>185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Arial</vt:lpstr>
      <vt:lpstr>Calibri</vt:lpstr>
      <vt:lpstr>Gotham Book</vt:lpstr>
      <vt:lpstr>Gotham-Bold</vt:lpstr>
      <vt:lpstr>Wingdings</vt:lpstr>
      <vt:lpstr>MSU Template 1</vt:lpstr>
      <vt:lpstr>Experimental and Numerical Analyses of Leachate from Air Cooled Blast Furnace Slag Materials</vt:lpstr>
      <vt:lpstr>INTRODUCTION</vt:lpstr>
      <vt:lpstr>INTRODUCTION</vt:lpstr>
      <vt:lpstr>GOAL OF THE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Davies</dc:creator>
  <cp:lastModifiedBy>Cakaloglu, Arda</cp:lastModifiedBy>
  <cp:revision>143</cp:revision>
  <cp:lastPrinted>2010-09-08T13:46:11Z</cp:lastPrinted>
  <dcterms:created xsi:type="dcterms:W3CDTF">2019-05-04T17:37:47Z</dcterms:created>
  <dcterms:modified xsi:type="dcterms:W3CDTF">2025-09-10T02:25:11Z</dcterms:modified>
</cp:coreProperties>
</file>