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Montserrat"/>
      <p:regular r:id="rId42"/>
      <p:bold r:id="rId43"/>
      <p:italic r:id="rId44"/>
      <p:boldItalic r:id="rId45"/>
    </p:embeddedFont>
    <p:embeddedFont>
      <p:font typeface="Lato"/>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Montserrat-regular.fntdata"/><Relationship Id="rId41" Type="http://schemas.openxmlformats.org/officeDocument/2006/relationships/slide" Target="slides/slide36.xml"/><Relationship Id="rId44" Type="http://schemas.openxmlformats.org/officeDocument/2006/relationships/font" Target="fonts/Montserrat-italic.fntdata"/><Relationship Id="rId43" Type="http://schemas.openxmlformats.org/officeDocument/2006/relationships/font" Target="fonts/Montserrat-bold.fntdata"/><Relationship Id="rId46" Type="http://schemas.openxmlformats.org/officeDocument/2006/relationships/font" Target="fonts/Lato-regular.fntdata"/><Relationship Id="rId45" Type="http://schemas.openxmlformats.org/officeDocument/2006/relationships/font" Target="fonts/Montserrat-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Lato-italic.fntdata"/><Relationship Id="rId47" Type="http://schemas.openxmlformats.org/officeDocument/2006/relationships/font" Target="fonts/Lato-bold.fntdata"/><Relationship Id="rId49" Type="http://schemas.openxmlformats.org/officeDocument/2006/relationships/font" Target="fonts/La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4703d6caa4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4703d6caa4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48542d5c0b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48542d5c0b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48542d5c0b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48542d5c0b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48542d5c0b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348542d5c0b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48542d5c0b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48542d5c0b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7d0a058f2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7d0a058f2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7d0a058f2a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7d0a058f2a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48542d5c0b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48542d5c0b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48542d5c0b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48542d5c0b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7c08989137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7c08989137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7d0a058f2a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7d0a058f2a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7c0898913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7c0898913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7d0a058f2a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7d0a058f2a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7d0a058f2a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7d0a058f2a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455bd3618e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455bd3618e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48542d5c0b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48542d5c0b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48542d5c0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48542d5c0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7d0a058f2a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7d0a058f2a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11c64a76e9_0_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11c64a76e9_0_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11c64a76e9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11c64a76e9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11c64a76e9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11c64a76e9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Compare roller boom to other company boom.</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11c64a76e9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11c64a76e9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455bd3618e_1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455bd3618e_1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11c64a76e9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11c64a76e9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11c64a76e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11c64a76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eb59223087_0_5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eb59223087_0_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eb59223087_0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2eb59223087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11c64a76e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311c64a76e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11c64a76e9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311c64a76e9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eb59223087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eb59223087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455bd3618e_1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455bd3618e_1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7c0898913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7c0898913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4703d6caa4_0_6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4703d6caa4_0_6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4703d6caa4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4703d6caa4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4703d6caa4_5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4703d6caa4_5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455bd3618e_1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455bd3618e_1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rgbClr val="8785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rgbClr val="CC2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rgbClr val="CC2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rgbClr val="8785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spTree>
      <p:nvGrpSpPr>
        <p:cNvPr id="130" name="Shape 130"/>
        <p:cNvGrpSpPr/>
        <p:nvPr/>
      </p:nvGrpSpPr>
      <p:grpSpPr>
        <a:xfrm>
          <a:off x="0" y="0"/>
          <a:ext cx="0" cy="0"/>
          <a:chOff x="0" y="0"/>
          <a:chExt cx="0" cy="0"/>
        </a:xfrm>
      </p:grpSpPr>
      <p:grpSp>
        <p:nvGrpSpPr>
          <p:cNvPr id="131" name="Google Shape;131;p13"/>
          <p:cNvGrpSpPr/>
          <p:nvPr/>
        </p:nvGrpSpPr>
        <p:grpSpPr>
          <a:xfrm>
            <a:off x="4406400" y="0"/>
            <a:ext cx="4737600" cy="5143065"/>
            <a:chOff x="4406400" y="0"/>
            <a:chExt cx="4737600" cy="5143065"/>
          </a:xfrm>
        </p:grpSpPr>
        <p:sp>
          <p:nvSpPr>
            <p:cNvPr id="132" name="Google Shape;132;p1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3"/>
            <p:cNvSpPr/>
            <p:nvPr/>
          </p:nvSpPr>
          <p:spPr>
            <a:xfrm flipH="1">
              <a:off x="6908099" y="2069505"/>
              <a:ext cx="808800" cy="808800"/>
            </a:xfrm>
            <a:prstGeom prst="diagStripe">
              <a:avLst>
                <a:gd fmla="val 50000" name="adj"/>
              </a:avLst>
            </a:prstGeom>
            <a:solidFill>
              <a:srgbClr val="CC2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3"/>
            <p:cNvSpPr/>
            <p:nvPr/>
          </p:nvSpPr>
          <p:spPr>
            <a:xfrm rot="-5400000">
              <a:off x="7227414" y="3710807"/>
              <a:ext cx="808800" cy="808800"/>
            </a:xfrm>
            <a:prstGeom prst="diagStripe">
              <a:avLst>
                <a:gd fmla="val 50000" name="adj"/>
              </a:avLst>
            </a:prstGeom>
            <a:solidFill>
              <a:srgbClr val="8785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 name="Google Shape;150;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1" name="Google Shape;151;p1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3">
  <p:cSld name="TITLE_AND_BODY_1">
    <p:spTree>
      <p:nvGrpSpPr>
        <p:cNvPr id="152" name="Shape 152"/>
        <p:cNvGrpSpPr/>
        <p:nvPr/>
      </p:nvGrpSpPr>
      <p:grpSpPr>
        <a:xfrm>
          <a:off x="0" y="0"/>
          <a:ext cx="0" cy="0"/>
          <a:chOff x="0" y="0"/>
          <a:chExt cx="0" cy="0"/>
        </a:xfrm>
      </p:grpSpPr>
      <p:sp>
        <p:nvSpPr>
          <p:cNvPr id="153" name="Google Shape;153;p1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4" name="Google Shape;154;p14"/>
          <p:cNvSpPr txBox="1"/>
          <p:nvPr>
            <p:ph idx="1" type="body"/>
          </p:nvPr>
        </p:nvSpPr>
        <p:spPr>
          <a:xfrm>
            <a:off x="4018025" y="1567550"/>
            <a:ext cx="4318500" cy="17667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dk2"/>
              </a:buClr>
              <a:buSzPts val="1300"/>
              <a:buChar char="●"/>
              <a:defRPr>
                <a:solidFill>
                  <a:schemeClr val="dk2"/>
                </a:solidFill>
              </a:defRPr>
            </a:lvl1pPr>
            <a:lvl2pPr indent="-298450" lvl="1" marL="914400" rtl="0">
              <a:spcBef>
                <a:spcPts val="0"/>
              </a:spcBef>
              <a:spcAft>
                <a:spcPts val="0"/>
              </a:spcAft>
              <a:buClr>
                <a:schemeClr val="dk2"/>
              </a:buClr>
              <a:buSzPts val="1100"/>
              <a:buChar char="○"/>
              <a:defRPr>
                <a:solidFill>
                  <a:schemeClr val="dk2"/>
                </a:solidFill>
              </a:defRPr>
            </a:lvl2pPr>
            <a:lvl3pPr indent="-298450" lvl="2" marL="1371600" rtl="0">
              <a:spcBef>
                <a:spcPts val="0"/>
              </a:spcBef>
              <a:spcAft>
                <a:spcPts val="0"/>
              </a:spcAft>
              <a:buClr>
                <a:schemeClr val="dk2"/>
              </a:buClr>
              <a:buSzPts val="1100"/>
              <a:buChar char="■"/>
              <a:defRPr>
                <a:solidFill>
                  <a:schemeClr val="dk2"/>
                </a:solidFill>
              </a:defRPr>
            </a:lvl3pPr>
            <a:lvl4pPr indent="-298450" lvl="3" marL="1828800" rtl="0">
              <a:spcBef>
                <a:spcPts val="0"/>
              </a:spcBef>
              <a:spcAft>
                <a:spcPts val="0"/>
              </a:spcAft>
              <a:buClr>
                <a:schemeClr val="dk2"/>
              </a:buClr>
              <a:buSzPts val="1100"/>
              <a:buChar char="●"/>
              <a:defRPr>
                <a:solidFill>
                  <a:schemeClr val="dk2"/>
                </a:solidFill>
              </a:defRPr>
            </a:lvl4pPr>
            <a:lvl5pPr indent="-298450" lvl="4" marL="2286000" rtl="0">
              <a:spcBef>
                <a:spcPts val="0"/>
              </a:spcBef>
              <a:spcAft>
                <a:spcPts val="0"/>
              </a:spcAft>
              <a:buClr>
                <a:schemeClr val="dk2"/>
              </a:buClr>
              <a:buSzPts val="1100"/>
              <a:buChar char="○"/>
              <a:defRPr>
                <a:solidFill>
                  <a:schemeClr val="dk2"/>
                </a:solidFill>
              </a:defRPr>
            </a:lvl5pPr>
            <a:lvl6pPr indent="-298450" lvl="5" marL="2743200" rtl="0">
              <a:spcBef>
                <a:spcPts val="0"/>
              </a:spcBef>
              <a:spcAft>
                <a:spcPts val="0"/>
              </a:spcAft>
              <a:buClr>
                <a:schemeClr val="dk2"/>
              </a:buClr>
              <a:buSzPts val="1100"/>
              <a:buChar char="■"/>
              <a:defRPr>
                <a:solidFill>
                  <a:schemeClr val="dk2"/>
                </a:solidFill>
              </a:defRPr>
            </a:lvl6pPr>
            <a:lvl7pPr indent="-298450" lvl="6" marL="3200400" rtl="0">
              <a:spcBef>
                <a:spcPts val="0"/>
              </a:spcBef>
              <a:spcAft>
                <a:spcPts val="0"/>
              </a:spcAft>
              <a:buClr>
                <a:schemeClr val="dk2"/>
              </a:buClr>
              <a:buSzPts val="1100"/>
              <a:buChar char="●"/>
              <a:defRPr>
                <a:solidFill>
                  <a:schemeClr val="dk2"/>
                </a:solidFill>
              </a:defRPr>
            </a:lvl7pPr>
            <a:lvl8pPr indent="-298450" lvl="7" marL="3657600" rtl="0">
              <a:spcBef>
                <a:spcPts val="0"/>
              </a:spcBef>
              <a:spcAft>
                <a:spcPts val="0"/>
              </a:spcAft>
              <a:buClr>
                <a:schemeClr val="dk2"/>
              </a:buClr>
              <a:buSzPts val="1100"/>
              <a:buChar char="○"/>
              <a:defRPr>
                <a:solidFill>
                  <a:schemeClr val="dk2"/>
                </a:solidFill>
              </a:defRPr>
            </a:lvl8pPr>
            <a:lvl9pPr indent="-298450" lvl="8" marL="4114800" rtl="0">
              <a:spcBef>
                <a:spcPts val="0"/>
              </a:spcBef>
              <a:spcAft>
                <a:spcPts val="0"/>
              </a:spcAft>
              <a:buClr>
                <a:schemeClr val="dk2"/>
              </a:buClr>
              <a:buSzPts val="1100"/>
              <a:buChar char="■"/>
              <a:defRPr>
                <a:solidFill>
                  <a:schemeClr val="dk2"/>
                </a:solidFill>
              </a:defRPr>
            </a:lvl9pPr>
          </a:lstStyle>
          <a:p/>
        </p:txBody>
      </p:sp>
      <p:sp>
        <p:nvSpPr>
          <p:cNvPr id="155" name="Google Shape;155;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6" name="Google Shape;156;p14">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4">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4">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4">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0" name="Google Shape;160;p14"/>
          <p:cNvGrpSpPr/>
          <p:nvPr/>
        </p:nvGrpSpPr>
        <p:grpSpPr>
          <a:xfrm>
            <a:off x="0" y="381001"/>
            <a:ext cx="1037850" cy="1016287"/>
            <a:chOff x="0" y="381001"/>
            <a:chExt cx="1037850" cy="1016287"/>
          </a:xfrm>
        </p:grpSpPr>
        <p:sp>
          <p:nvSpPr>
            <p:cNvPr id="161" name="Google Shape;161;p14"/>
            <p:cNvSpPr/>
            <p:nvPr/>
          </p:nvSpPr>
          <p:spPr>
            <a:xfrm rot="-5400000">
              <a:off x="0" y="381001"/>
              <a:ext cx="808800" cy="808800"/>
            </a:xfrm>
            <a:prstGeom prst="diagStripe">
              <a:avLst>
                <a:gd fmla="val 50000" name="adj"/>
              </a:avLst>
            </a:prstGeom>
            <a:solidFill>
              <a:srgbClr val="8785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4"/>
            <p:cNvSpPr/>
            <p:nvPr/>
          </p:nvSpPr>
          <p:spPr>
            <a:xfrm flipH="1">
              <a:off x="229050" y="588489"/>
              <a:ext cx="808800" cy="808800"/>
            </a:xfrm>
            <a:prstGeom prst="diagStripe">
              <a:avLst>
                <a:gd fmla="val 50000" name="adj"/>
              </a:avLst>
            </a:prstGeom>
            <a:solidFill>
              <a:srgbClr val="CC2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1">
  <p:cSld name="TITLE_AND_BODY_2">
    <p:spTree>
      <p:nvGrpSpPr>
        <p:cNvPr id="163" name="Shape 163"/>
        <p:cNvGrpSpPr/>
        <p:nvPr/>
      </p:nvGrpSpPr>
      <p:grpSpPr>
        <a:xfrm>
          <a:off x="0" y="0"/>
          <a:ext cx="0" cy="0"/>
          <a:chOff x="0" y="0"/>
          <a:chExt cx="0" cy="0"/>
        </a:xfrm>
      </p:grpSpPr>
      <p:sp>
        <p:nvSpPr>
          <p:cNvPr id="164" name="Google Shape;164;p15"/>
          <p:cNvSpPr txBox="1"/>
          <p:nvPr>
            <p:ph type="title"/>
          </p:nvPr>
        </p:nvSpPr>
        <p:spPr>
          <a:xfrm>
            <a:off x="361071" y="1924852"/>
            <a:ext cx="2304900" cy="17973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65" name="Google Shape;165;p15">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5">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5">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5">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9" name="Google Shape;169;p15"/>
          <p:cNvGrpSpPr/>
          <p:nvPr/>
        </p:nvGrpSpPr>
        <p:grpSpPr>
          <a:xfrm>
            <a:off x="0" y="381001"/>
            <a:ext cx="1037850" cy="1016287"/>
            <a:chOff x="0" y="381001"/>
            <a:chExt cx="1037850" cy="1016287"/>
          </a:xfrm>
        </p:grpSpPr>
        <p:sp>
          <p:nvSpPr>
            <p:cNvPr id="170" name="Google Shape;170;p15"/>
            <p:cNvSpPr/>
            <p:nvPr/>
          </p:nvSpPr>
          <p:spPr>
            <a:xfrm rot="-5400000">
              <a:off x="0" y="381001"/>
              <a:ext cx="808800" cy="808800"/>
            </a:xfrm>
            <a:prstGeom prst="diagStripe">
              <a:avLst>
                <a:gd fmla="val 50000" name="adj"/>
              </a:avLst>
            </a:prstGeom>
            <a:solidFill>
              <a:srgbClr val="8785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5"/>
            <p:cNvSpPr/>
            <p:nvPr/>
          </p:nvSpPr>
          <p:spPr>
            <a:xfrm flipH="1">
              <a:off x="229050" y="588489"/>
              <a:ext cx="808800" cy="808800"/>
            </a:xfrm>
            <a:prstGeom prst="diagStripe">
              <a:avLst>
                <a:gd fmla="val 50000" name="adj"/>
              </a:avLst>
            </a:prstGeom>
            <a:solidFill>
              <a:srgbClr val="CC2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 name="Google Shape;172;p15"/>
          <p:cNvSpPr txBox="1"/>
          <p:nvPr>
            <p:ph idx="2" type="title"/>
          </p:nvPr>
        </p:nvSpPr>
        <p:spPr>
          <a:xfrm>
            <a:off x="1297500" y="459490"/>
            <a:ext cx="3005700" cy="510900"/>
          </a:xfrm>
          <a:prstGeom prst="rect">
            <a:avLst/>
          </a:prstGeom>
        </p:spPr>
        <p:txBody>
          <a:bodyPr anchorCtr="0" anchor="t" bIns="91425" lIns="91425" spcFirstLastPara="1" rIns="91425" wrap="square" tIns="91425">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173" name="Google Shape;173;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2">
  <p:cSld name="TITLE_AND_BODY_2_1">
    <p:spTree>
      <p:nvGrpSpPr>
        <p:cNvPr id="174" name="Shape 174"/>
        <p:cNvGrpSpPr/>
        <p:nvPr/>
      </p:nvGrpSpPr>
      <p:grpSpPr>
        <a:xfrm>
          <a:off x="0" y="0"/>
          <a:ext cx="0" cy="0"/>
          <a:chOff x="0" y="0"/>
          <a:chExt cx="0" cy="0"/>
        </a:xfrm>
      </p:grpSpPr>
      <p:sp>
        <p:nvSpPr>
          <p:cNvPr id="175" name="Google Shape;175;p16"/>
          <p:cNvSpPr txBox="1"/>
          <p:nvPr>
            <p:ph type="title"/>
          </p:nvPr>
        </p:nvSpPr>
        <p:spPr>
          <a:xfrm>
            <a:off x="702850" y="1708619"/>
            <a:ext cx="3333300" cy="14709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76" name="Google Shape;176;p16">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6">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6">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6">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0" name="Google Shape;180;p16"/>
          <p:cNvGrpSpPr/>
          <p:nvPr/>
        </p:nvGrpSpPr>
        <p:grpSpPr>
          <a:xfrm>
            <a:off x="0" y="381001"/>
            <a:ext cx="1037850" cy="1016287"/>
            <a:chOff x="0" y="381001"/>
            <a:chExt cx="1037850" cy="1016287"/>
          </a:xfrm>
        </p:grpSpPr>
        <p:sp>
          <p:nvSpPr>
            <p:cNvPr id="181" name="Google Shape;181;p16"/>
            <p:cNvSpPr/>
            <p:nvPr/>
          </p:nvSpPr>
          <p:spPr>
            <a:xfrm rot="-5400000">
              <a:off x="0" y="381001"/>
              <a:ext cx="808800" cy="808800"/>
            </a:xfrm>
            <a:prstGeom prst="diagStripe">
              <a:avLst>
                <a:gd fmla="val 50000" name="adj"/>
              </a:avLst>
            </a:prstGeom>
            <a:solidFill>
              <a:srgbClr val="8785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6"/>
            <p:cNvSpPr/>
            <p:nvPr/>
          </p:nvSpPr>
          <p:spPr>
            <a:xfrm flipH="1">
              <a:off x="229050" y="588489"/>
              <a:ext cx="808800" cy="808800"/>
            </a:xfrm>
            <a:prstGeom prst="diagStripe">
              <a:avLst>
                <a:gd fmla="val 50000" name="adj"/>
              </a:avLst>
            </a:prstGeom>
            <a:solidFill>
              <a:srgbClr val="CC2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3" name="Google Shape;183;p16"/>
          <p:cNvSpPr txBox="1"/>
          <p:nvPr>
            <p:ph idx="2" type="title"/>
          </p:nvPr>
        </p:nvSpPr>
        <p:spPr>
          <a:xfrm>
            <a:off x="1297500" y="459490"/>
            <a:ext cx="3005700" cy="510900"/>
          </a:xfrm>
          <a:prstGeom prst="rect">
            <a:avLst/>
          </a:prstGeom>
        </p:spPr>
        <p:txBody>
          <a:bodyPr anchorCtr="0" anchor="t" bIns="91425" lIns="91425" spcFirstLastPara="1" rIns="91425" wrap="square" tIns="91425">
            <a:norm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184" name="Google Shape;18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k Long Bullet List">
  <p:cSld name="Bulk Long Bullet List">
    <p:spTree>
      <p:nvGrpSpPr>
        <p:cNvPr id="185" name="Shape 185"/>
        <p:cNvGrpSpPr/>
        <p:nvPr/>
      </p:nvGrpSpPr>
      <p:grpSpPr>
        <a:xfrm>
          <a:off x="0" y="0"/>
          <a:ext cx="0" cy="0"/>
          <a:chOff x="0" y="0"/>
          <a:chExt cx="0" cy="0"/>
        </a:xfrm>
      </p:grpSpPr>
      <p:sp>
        <p:nvSpPr>
          <p:cNvPr id="186" name="Google Shape;186;p17"/>
          <p:cNvSpPr/>
          <p:nvPr/>
        </p:nvSpPr>
        <p:spPr>
          <a:xfrm>
            <a:off x="0" y="4695825"/>
            <a:ext cx="9144000" cy="447675"/>
          </a:xfrm>
          <a:prstGeom prst="rect">
            <a:avLst/>
          </a:prstGeom>
          <a:solidFill>
            <a:srgbClr val="12181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121817"/>
              </a:solidFill>
              <a:latin typeface="Calibri"/>
              <a:ea typeface="Calibri"/>
              <a:cs typeface="Calibri"/>
              <a:sym typeface="Calibri"/>
            </a:endParaRPr>
          </a:p>
        </p:txBody>
      </p:sp>
      <p:sp>
        <p:nvSpPr>
          <p:cNvPr id="187" name="Google Shape;187;p17"/>
          <p:cNvSpPr txBox="1"/>
          <p:nvPr>
            <p:ph idx="1" type="body"/>
          </p:nvPr>
        </p:nvSpPr>
        <p:spPr>
          <a:xfrm>
            <a:off x="394992" y="1098910"/>
            <a:ext cx="8434048" cy="3471408"/>
          </a:xfrm>
          <a:prstGeom prst="rect">
            <a:avLst/>
          </a:prstGeom>
          <a:noFill/>
          <a:ln>
            <a:noFill/>
          </a:ln>
        </p:spPr>
        <p:txBody>
          <a:bodyPr anchorCtr="0" anchor="t" bIns="34275" lIns="68575" spcFirstLastPara="1" rIns="68575" wrap="square" tIns="34275">
            <a:normAutofit/>
          </a:bodyPr>
          <a:lstStyle>
            <a:lvl1pPr indent="-323850" lvl="0" marL="457200" algn="l">
              <a:lnSpc>
                <a:spcPct val="130000"/>
              </a:lnSpc>
              <a:spcBef>
                <a:spcPts val="0"/>
              </a:spcBef>
              <a:spcAft>
                <a:spcPts val="0"/>
              </a:spcAft>
              <a:buClr>
                <a:srgbClr val="C10030"/>
              </a:buClr>
              <a:buSzPts val="1500"/>
              <a:buFont typeface="Noto Sans Symbols"/>
              <a:buChar char="▪"/>
              <a:defRPr sz="1500">
                <a:latin typeface="Arial"/>
                <a:ea typeface="Arial"/>
                <a:cs typeface="Arial"/>
                <a:sym typeface="Arial"/>
              </a:defRPr>
            </a:lvl1pPr>
            <a:lvl2pPr indent="-323850" lvl="1" marL="914400" algn="l">
              <a:lnSpc>
                <a:spcPct val="130000"/>
              </a:lnSpc>
              <a:spcBef>
                <a:spcPts val="1200"/>
              </a:spcBef>
              <a:spcAft>
                <a:spcPts val="0"/>
              </a:spcAft>
              <a:buClr>
                <a:srgbClr val="C10030"/>
              </a:buClr>
              <a:buSzPts val="1500"/>
              <a:buFont typeface="Noto Sans Symbols"/>
              <a:buChar char="▪"/>
              <a:defRPr sz="1500">
                <a:latin typeface="Arial"/>
                <a:ea typeface="Arial"/>
                <a:cs typeface="Arial"/>
                <a:sym typeface="Arial"/>
              </a:defRPr>
            </a:lvl2pPr>
            <a:lvl3pPr indent="-323850" lvl="2" marL="1371600" algn="l">
              <a:lnSpc>
                <a:spcPct val="130000"/>
              </a:lnSpc>
              <a:spcBef>
                <a:spcPts val="1200"/>
              </a:spcBef>
              <a:spcAft>
                <a:spcPts val="0"/>
              </a:spcAft>
              <a:buClr>
                <a:srgbClr val="C10030"/>
              </a:buClr>
              <a:buSzPts val="1500"/>
              <a:buFont typeface="Noto Sans Symbols"/>
              <a:buChar char="▪"/>
              <a:defRPr sz="1500">
                <a:latin typeface="Arial"/>
                <a:ea typeface="Arial"/>
                <a:cs typeface="Arial"/>
                <a:sym typeface="Arial"/>
              </a:defRPr>
            </a:lvl3pPr>
            <a:lvl4pPr indent="-323850" lvl="3" marL="1828800" algn="l">
              <a:lnSpc>
                <a:spcPct val="130000"/>
              </a:lnSpc>
              <a:spcBef>
                <a:spcPts val="1200"/>
              </a:spcBef>
              <a:spcAft>
                <a:spcPts val="0"/>
              </a:spcAft>
              <a:buClr>
                <a:srgbClr val="C10030"/>
              </a:buClr>
              <a:buSzPts val="1500"/>
              <a:buFont typeface="Noto Sans Symbols"/>
              <a:buChar char="▪"/>
              <a:defRPr sz="1500">
                <a:latin typeface="Arial"/>
                <a:ea typeface="Arial"/>
                <a:cs typeface="Arial"/>
                <a:sym typeface="Arial"/>
              </a:defRPr>
            </a:lvl4pPr>
            <a:lvl5pPr indent="-323850" lvl="4" marL="2286000" algn="l">
              <a:lnSpc>
                <a:spcPct val="130000"/>
              </a:lnSpc>
              <a:spcBef>
                <a:spcPts val="1200"/>
              </a:spcBef>
              <a:spcAft>
                <a:spcPts val="0"/>
              </a:spcAft>
              <a:buClr>
                <a:srgbClr val="C10030"/>
              </a:buClr>
              <a:buSzPts val="1500"/>
              <a:buFont typeface="Noto Sans Symbols"/>
              <a:buChar char="▪"/>
              <a:defRPr sz="1500">
                <a:latin typeface="Arial"/>
                <a:ea typeface="Arial"/>
                <a:cs typeface="Arial"/>
                <a:sym typeface="Arial"/>
              </a:defRPr>
            </a:lvl5pPr>
            <a:lvl6pPr indent="-317500" lvl="5" marL="2743200" algn="l">
              <a:spcBef>
                <a:spcPts val="1200"/>
              </a:spcBef>
              <a:spcAft>
                <a:spcPts val="0"/>
              </a:spcAft>
              <a:buClr>
                <a:schemeClr val="dk1"/>
              </a:buClr>
              <a:buSzPts val="1400"/>
              <a:buChar char="■"/>
              <a:defRPr sz="1100"/>
            </a:lvl6pPr>
            <a:lvl7pPr indent="-317500" lvl="6" marL="3200400" algn="l">
              <a:spcBef>
                <a:spcPts val="1200"/>
              </a:spcBef>
              <a:spcAft>
                <a:spcPts val="0"/>
              </a:spcAft>
              <a:buClr>
                <a:schemeClr val="dk1"/>
              </a:buClr>
              <a:buSzPts val="1400"/>
              <a:buChar char="●"/>
              <a:defRPr sz="1100"/>
            </a:lvl7pPr>
            <a:lvl8pPr indent="-317500" lvl="7" marL="3657600" algn="l">
              <a:spcBef>
                <a:spcPts val="1200"/>
              </a:spcBef>
              <a:spcAft>
                <a:spcPts val="0"/>
              </a:spcAft>
              <a:buClr>
                <a:schemeClr val="dk1"/>
              </a:buClr>
              <a:buSzPts val="1400"/>
              <a:buChar char="○"/>
              <a:defRPr sz="1100"/>
            </a:lvl8pPr>
            <a:lvl9pPr indent="-317500" lvl="8" marL="4114800" algn="l">
              <a:spcBef>
                <a:spcPts val="1200"/>
              </a:spcBef>
              <a:spcAft>
                <a:spcPts val="1200"/>
              </a:spcAft>
              <a:buClr>
                <a:schemeClr val="dk1"/>
              </a:buClr>
              <a:buSzPts val="1400"/>
              <a:buChar char="■"/>
              <a:defRPr sz="1100"/>
            </a:lvl9pPr>
          </a:lstStyle>
          <a:p/>
        </p:txBody>
      </p:sp>
      <p:sp>
        <p:nvSpPr>
          <p:cNvPr id="188" name="Google Shape;188;p17"/>
          <p:cNvSpPr/>
          <p:nvPr/>
        </p:nvSpPr>
        <p:spPr>
          <a:xfrm>
            <a:off x="0" y="2865"/>
            <a:ext cx="9144000" cy="790529"/>
          </a:xfrm>
          <a:prstGeom prst="rect">
            <a:avLst/>
          </a:prstGeom>
          <a:solidFill>
            <a:srgbClr val="12181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121817"/>
              </a:solidFill>
              <a:latin typeface="Calibri"/>
              <a:ea typeface="Calibri"/>
              <a:cs typeface="Calibri"/>
              <a:sym typeface="Calibri"/>
            </a:endParaRPr>
          </a:p>
        </p:txBody>
      </p:sp>
      <p:cxnSp>
        <p:nvCxnSpPr>
          <p:cNvPr id="189" name="Google Shape;189;p17"/>
          <p:cNvCxnSpPr/>
          <p:nvPr/>
        </p:nvCxnSpPr>
        <p:spPr>
          <a:xfrm>
            <a:off x="480484" y="123327"/>
            <a:ext cx="8219017" cy="0"/>
          </a:xfrm>
          <a:prstGeom prst="straightConnector1">
            <a:avLst/>
          </a:prstGeom>
          <a:noFill/>
          <a:ln cap="flat" cmpd="sng" w="25400">
            <a:solidFill>
              <a:schemeClr val="lt1"/>
            </a:solidFill>
            <a:prstDash val="solid"/>
            <a:round/>
            <a:headEnd len="sm" w="sm" type="none"/>
            <a:tailEnd len="sm" w="sm" type="none"/>
          </a:ln>
        </p:spPr>
      </p:cxnSp>
      <p:sp>
        <p:nvSpPr>
          <p:cNvPr id="190" name="Google Shape;190;p17"/>
          <p:cNvSpPr/>
          <p:nvPr/>
        </p:nvSpPr>
        <p:spPr>
          <a:xfrm>
            <a:off x="0" y="793394"/>
            <a:ext cx="9144000" cy="171013"/>
          </a:xfrm>
          <a:prstGeom prst="rect">
            <a:avLst/>
          </a:prstGeom>
          <a:solidFill>
            <a:srgbClr val="C1003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121817"/>
              </a:solidFill>
              <a:latin typeface="Calibri"/>
              <a:ea typeface="Calibri"/>
              <a:cs typeface="Calibri"/>
              <a:sym typeface="Calibri"/>
            </a:endParaRPr>
          </a:p>
        </p:txBody>
      </p:sp>
      <p:sp>
        <p:nvSpPr>
          <p:cNvPr id="191" name="Google Shape;191;p17"/>
          <p:cNvSpPr/>
          <p:nvPr/>
        </p:nvSpPr>
        <p:spPr>
          <a:xfrm>
            <a:off x="0" y="344350"/>
            <a:ext cx="229500" cy="229500"/>
          </a:xfrm>
          <a:prstGeom prst="rect">
            <a:avLst/>
          </a:prstGeom>
          <a:solidFill>
            <a:srgbClr val="C1003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121817"/>
              </a:solidFill>
              <a:latin typeface="Calibri"/>
              <a:ea typeface="Calibri"/>
              <a:cs typeface="Calibri"/>
              <a:sym typeface="Calibri"/>
            </a:endParaRPr>
          </a:p>
        </p:txBody>
      </p:sp>
      <p:sp>
        <p:nvSpPr>
          <p:cNvPr id="192" name="Google Shape;192;p17"/>
          <p:cNvSpPr txBox="1"/>
          <p:nvPr>
            <p:ph type="title"/>
          </p:nvPr>
        </p:nvSpPr>
        <p:spPr>
          <a:xfrm>
            <a:off x="394993" y="29736"/>
            <a:ext cx="7655983" cy="857250"/>
          </a:xfrm>
          <a:prstGeom prst="rect">
            <a:avLst/>
          </a:prstGeom>
          <a:noFill/>
          <a:ln>
            <a:noFill/>
          </a:ln>
        </p:spPr>
        <p:txBody>
          <a:bodyPr anchorCtr="0" anchor="ctr" bIns="34275" lIns="68575" spcFirstLastPara="1" rIns="68575" wrap="square" tIns="34275">
            <a:normAutofit/>
          </a:bodyPr>
          <a:lstStyle>
            <a:lvl1pPr lvl="0" algn="l">
              <a:spcBef>
                <a:spcPts val="0"/>
              </a:spcBef>
              <a:spcAft>
                <a:spcPts val="0"/>
              </a:spcAft>
              <a:buClr>
                <a:schemeClr val="lt1"/>
              </a:buClr>
              <a:buSzPts val="2300"/>
              <a:buFont typeface="Arial"/>
              <a:buNone/>
              <a:defRPr sz="2300" cap="none">
                <a:solidFill>
                  <a:schemeClr val="lt1"/>
                </a:solidFill>
                <a:latin typeface="Arial"/>
                <a:ea typeface="Arial"/>
                <a:cs typeface="Arial"/>
                <a:sym typeface="Aria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pic>
        <p:nvPicPr>
          <p:cNvPr descr="BULK_logo_white.png" id="193" name="Google Shape;193;p17"/>
          <p:cNvPicPr preferRelativeResize="0"/>
          <p:nvPr/>
        </p:nvPicPr>
        <p:blipFill rotWithShape="1">
          <a:blip r:embed="rId2">
            <a:alphaModFix/>
          </a:blip>
          <a:srcRect b="20906" l="0" r="0" t="0"/>
          <a:stretch/>
        </p:blipFill>
        <p:spPr>
          <a:xfrm>
            <a:off x="394992" y="4839890"/>
            <a:ext cx="827876" cy="15954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k Long Bullet List">
  <p:cSld name="1_Bulk Long Bullet List">
    <p:spTree>
      <p:nvGrpSpPr>
        <p:cNvPr id="194" name="Shape 194"/>
        <p:cNvGrpSpPr/>
        <p:nvPr/>
      </p:nvGrpSpPr>
      <p:grpSpPr>
        <a:xfrm>
          <a:off x="0" y="0"/>
          <a:ext cx="0" cy="0"/>
          <a:chOff x="0" y="0"/>
          <a:chExt cx="0" cy="0"/>
        </a:xfrm>
      </p:grpSpPr>
      <p:sp>
        <p:nvSpPr>
          <p:cNvPr id="195" name="Google Shape;195;p18"/>
          <p:cNvSpPr/>
          <p:nvPr/>
        </p:nvSpPr>
        <p:spPr>
          <a:xfrm>
            <a:off x="0" y="4695825"/>
            <a:ext cx="9144000" cy="447675"/>
          </a:xfrm>
          <a:prstGeom prst="rect">
            <a:avLst/>
          </a:prstGeom>
          <a:solidFill>
            <a:srgbClr val="12181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121817"/>
              </a:solidFill>
              <a:latin typeface="Calibri"/>
              <a:ea typeface="Calibri"/>
              <a:cs typeface="Calibri"/>
              <a:sym typeface="Calibri"/>
            </a:endParaRPr>
          </a:p>
        </p:txBody>
      </p:sp>
      <p:pic>
        <p:nvPicPr>
          <p:cNvPr descr="BULK_logo_white.png" id="196" name="Google Shape;196;p18"/>
          <p:cNvPicPr preferRelativeResize="0"/>
          <p:nvPr/>
        </p:nvPicPr>
        <p:blipFill rotWithShape="1">
          <a:blip r:embed="rId2">
            <a:alphaModFix/>
          </a:blip>
          <a:srcRect b="20906" l="0" r="0" t="0"/>
          <a:stretch/>
        </p:blipFill>
        <p:spPr>
          <a:xfrm>
            <a:off x="394992" y="4839890"/>
            <a:ext cx="827876" cy="15954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rgbClr val="CC2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rgbClr val="8785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rgbClr val="8785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rgbClr val="CC2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rgbClr val="8785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rgbClr val="CC2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rgbClr val="8785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rgbClr val="CC2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rgbClr val="8785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rgbClr val="CC2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Font typeface="Times New Roman"/>
              <a:buNone/>
              <a:defRPr sz="2400">
                <a:latin typeface="Times New Roman"/>
                <a:ea typeface="Times New Roman"/>
                <a:cs typeface="Times New Roman"/>
                <a:sym typeface="Times New Roman"/>
              </a:defRPr>
            </a:lvl1pPr>
            <a:lvl2pPr lvl="1">
              <a:spcBef>
                <a:spcPts val="0"/>
              </a:spcBef>
              <a:spcAft>
                <a:spcPts val="0"/>
              </a:spcAft>
              <a:buSzPts val="2400"/>
              <a:buFont typeface="Times New Roman"/>
              <a:buNone/>
              <a:defRPr sz="2400">
                <a:latin typeface="Times New Roman"/>
                <a:ea typeface="Times New Roman"/>
                <a:cs typeface="Times New Roman"/>
                <a:sym typeface="Times New Roman"/>
              </a:defRPr>
            </a:lvl2pPr>
            <a:lvl3pPr lvl="2">
              <a:spcBef>
                <a:spcPts val="0"/>
              </a:spcBef>
              <a:spcAft>
                <a:spcPts val="0"/>
              </a:spcAft>
              <a:buSzPts val="2400"/>
              <a:buFont typeface="Times New Roman"/>
              <a:buNone/>
              <a:defRPr sz="2400">
                <a:latin typeface="Times New Roman"/>
                <a:ea typeface="Times New Roman"/>
                <a:cs typeface="Times New Roman"/>
                <a:sym typeface="Times New Roman"/>
              </a:defRPr>
            </a:lvl3pPr>
            <a:lvl4pPr lvl="3">
              <a:spcBef>
                <a:spcPts val="0"/>
              </a:spcBef>
              <a:spcAft>
                <a:spcPts val="0"/>
              </a:spcAft>
              <a:buSzPts val="2400"/>
              <a:buFont typeface="Times New Roman"/>
              <a:buNone/>
              <a:defRPr sz="2400">
                <a:latin typeface="Times New Roman"/>
                <a:ea typeface="Times New Roman"/>
                <a:cs typeface="Times New Roman"/>
                <a:sym typeface="Times New Roman"/>
              </a:defRPr>
            </a:lvl4pPr>
            <a:lvl5pPr lvl="4">
              <a:spcBef>
                <a:spcPts val="0"/>
              </a:spcBef>
              <a:spcAft>
                <a:spcPts val="0"/>
              </a:spcAft>
              <a:buSzPts val="2400"/>
              <a:buFont typeface="Times New Roman"/>
              <a:buNone/>
              <a:defRPr sz="2400">
                <a:latin typeface="Times New Roman"/>
                <a:ea typeface="Times New Roman"/>
                <a:cs typeface="Times New Roman"/>
                <a:sym typeface="Times New Roman"/>
              </a:defRPr>
            </a:lvl5pPr>
            <a:lvl6pPr lvl="5">
              <a:spcBef>
                <a:spcPts val="0"/>
              </a:spcBef>
              <a:spcAft>
                <a:spcPts val="0"/>
              </a:spcAft>
              <a:buSzPts val="2400"/>
              <a:buFont typeface="Times New Roman"/>
              <a:buNone/>
              <a:defRPr sz="2400">
                <a:latin typeface="Times New Roman"/>
                <a:ea typeface="Times New Roman"/>
                <a:cs typeface="Times New Roman"/>
                <a:sym typeface="Times New Roman"/>
              </a:defRPr>
            </a:lvl6pPr>
            <a:lvl7pPr lvl="6">
              <a:spcBef>
                <a:spcPts val="0"/>
              </a:spcBef>
              <a:spcAft>
                <a:spcPts val="0"/>
              </a:spcAft>
              <a:buSzPts val="2400"/>
              <a:buFont typeface="Times New Roman"/>
              <a:buNone/>
              <a:defRPr sz="2400">
                <a:latin typeface="Times New Roman"/>
                <a:ea typeface="Times New Roman"/>
                <a:cs typeface="Times New Roman"/>
                <a:sym typeface="Times New Roman"/>
              </a:defRPr>
            </a:lvl7pPr>
            <a:lvl8pPr lvl="7">
              <a:spcBef>
                <a:spcPts val="0"/>
              </a:spcBef>
              <a:spcAft>
                <a:spcPts val="0"/>
              </a:spcAft>
              <a:buSzPts val="2400"/>
              <a:buFont typeface="Times New Roman"/>
              <a:buNone/>
              <a:defRPr sz="2400">
                <a:latin typeface="Times New Roman"/>
                <a:ea typeface="Times New Roman"/>
                <a:cs typeface="Times New Roman"/>
                <a:sym typeface="Times New Roman"/>
              </a:defRPr>
            </a:lvl8pPr>
            <a:lvl9pPr lvl="8">
              <a:spcBef>
                <a:spcPts val="0"/>
              </a:spcBef>
              <a:spcAft>
                <a:spcPts val="0"/>
              </a:spcAft>
              <a:buSzPts val="2400"/>
              <a:buFont typeface="Times New Roman"/>
              <a:buNone/>
              <a:defRPr sz="2400">
                <a:latin typeface="Times New Roman"/>
                <a:ea typeface="Times New Roman"/>
                <a:cs typeface="Times New Roman"/>
                <a:sym typeface="Times New Roman"/>
              </a:defRPr>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Font typeface="Times New Roman"/>
              <a:buChar char="●"/>
              <a:defRPr>
                <a:latin typeface="Times New Roman"/>
                <a:ea typeface="Times New Roman"/>
                <a:cs typeface="Times New Roman"/>
                <a:sym typeface="Times New Roman"/>
              </a:defRPr>
            </a:lvl1pPr>
            <a:lvl2pPr indent="-298450" lvl="1" marL="914400">
              <a:spcBef>
                <a:spcPts val="0"/>
              </a:spcBef>
              <a:spcAft>
                <a:spcPts val="0"/>
              </a:spcAft>
              <a:buSzPts val="1100"/>
              <a:buFont typeface="Times New Roman"/>
              <a:buChar char="○"/>
              <a:defRPr>
                <a:latin typeface="Times New Roman"/>
                <a:ea typeface="Times New Roman"/>
                <a:cs typeface="Times New Roman"/>
                <a:sym typeface="Times New Roman"/>
              </a:defRPr>
            </a:lvl2pPr>
            <a:lvl3pPr indent="-298450" lvl="2" marL="1371600">
              <a:spcBef>
                <a:spcPts val="0"/>
              </a:spcBef>
              <a:spcAft>
                <a:spcPts val="0"/>
              </a:spcAft>
              <a:buSzPts val="1100"/>
              <a:buFont typeface="Times New Roman"/>
              <a:buChar char="■"/>
              <a:defRPr>
                <a:latin typeface="Times New Roman"/>
                <a:ea typeface="Times New Roman"/>
                <a:cs typeface="Times New Roman"/>
                <a:sym typeface="Times New Roman"/>
              </a:defRPr>
            </a:lvl3pPr>
            <a:lvl4pPr indent="-298450" lvl="3" marL="1828800">
              <a:spcBef>
                <a:spcPts val="0"/>
              </a:spcBef>
              <a:spcAft>
                <a:spcPts val="0"/>
              </a:spcAft>
              <a:buSzPts val="1100"/>
              <a:buFont typeface="Times New Roman"/>
              <a:buChar char="●"/>
              <a:defRPr>
                <a:latin typeface="Times New Roman"/>
                <a:ea typeface="Times New Roman"/>
                <a:cs typeface="Times New Roman"/>
                <a:sym typeface="Times New Roman"/>
              </a:defRPr>
            </a:lvl4pPr>
            <a:lvl5pPr indent="-298450" lvl="4" marL="2286000">
              <a:spcBef>
                <a:spcPts val="0"/>
              </a:spcBef>
              <a:spcAft>
                <a:spcPts val="0"/>
              </a:spcAft>
              <a:buSzPts val="1100"/>
              <a:buFont typeface="Times New Roman"/>
              <a:buChar char="○"/>
              <a:defRPr>
                <a:latin typeface="Times New Roman"/>
                <a:ea typeface="Times New Roman"/>
                <a:cs typeface="Times New Roman"/>
                <a:sym typeface="Times New Roman"/>
              </a:defRPr>
            </a:lvl5pPr>
            <a:lvl6pPr indent="-298450" lvl="5" marL="2743200">
              <a:spcBef>
                <a:spcPts val="0"/>
              </a:spcBef>
              <a:spcAft>
                <a:spcPts val="0"/>
              </a:spcAft>
              <a:buSzPts val="1100"/>
              <a:buFont typeface="Times New Roman"/>
              <a:buChar char="■"/>
              <a:defRPr>
                <a:latin typeface="Times New Roman"/>
                <a:ea typeface="Times New Roman"/>
                <a:cs typeface="Times New Roman"/>
                <a:sym typeface="Times New Roman"/>
              </a:defRPr>
            </a:lvl6pPr>
            <a:lvl7pPr indent="-298450" lvl="6" marL="3200400">
              <a:spcBef>
                <a:spcPts val="0"/>
              </a:spcBef>
              <a:spcAft>
                <a:spcPts val="0"/>
              </a:spcAft>
              <a:buSzPts val="1100"/>
              <a:buFont typeface="Times New Roman"/>
              <a:buChar char="●"/>
              <a:defRPr>
                <a:latin typeface="Times New Roman"/>
                <a:ea typeface="Times New Roman"/>
                <a:cs typeface="Times New Roman"/>
                <a:sym typeface="Times New Roman"/>
              </a:defRPr>
            </a:lvl7pPr>
            <a:lvl8pPr indent="-298450" lvl="7" marL="3657600">
              <a:spcBef>
                <a:spcPts val="0"/>
              </a:spcBef>
              <a:spcAft>
                <a:spcPts val="0"/>
              </a:spcAft>
              <a:buSzPts val="1100"/>
              <a:buFont typeface="Times New Roman"/>
              <a:buChar char="○"/>
              <a:defRPr>
                <a:latin typeface="Times New Roman"/>
                <a:ea typeface="Times New Roman"/>
                <a:cs typeface="Times New Roman"/>
                <a:sym typeface="Times New Roman"/>
              </a:defRPr>
            </a:lvl8pPr>
            <a:lvl9pPr indent="-298450" lvl="8" marL="4114800">
              <a:spcBef>
                <a:spcPts val="0"/>
              </a:spcBef>
              <a:spcAft>
                <a:spcPts val="0"/>
              </a:spcAft>
              <a:buSzPts val="1100"/>
              <a:buFont typeface="Times New Roman"/>
              <a:buChar char="■"/>
              <a:defRPr>
                <a:latin typeface="Times New Roman"/>
                <a:ea typeface="Times New Roman"/>
                <a:cs typeface="Times New Roman"/>
                <a:sym typeface="Times New Roman"/>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rgbClr val="CC2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rgbClr val="8785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rgbClr val="8785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rgbClr val="CC2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rgbClr val="8785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rgbClr val="8785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8.jpg"/><Relationship Id="rId4" Type="http://schemas.openxmlformats.org/officeDocument/2006/relationships/image" Target="../media/image3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9.jpg"/><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12.png"/><Relationship Id="rId5"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hyperlink" Target="http://www.youtube.com/watch?v=0bZ-kWC-O_M" TargetMode="Externa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4.jp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4.jp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1.jpg"/><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1.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4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0.png"/><Relationship Id="rId4" Type="http://schemas.openxmlformats.org/officeDocument/2006/relationships/image" Target="../media/image39.jpg"/><Relationship Id="rId5"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43.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48.jpg"/><Relationship Id="rId4" Type="http://schemas.openxmlformats.org/officeDocument/2006/relationships/image" Target="../media/image4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5.jpg"/><Relationship Id="rId4" Type="http://schemas.openxmlformats.org/officeDocument/2006/relationships/image" Target="../media/image3.gif"/><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4.jpg"/><Relationship Id="rId4" Type="http://schemas.openxmlformats.org/officeDocument/2006/relationships/image" Target="../media/image3.gif"/><Relationship Id="rId5" Type="http://schemas.openxmlformats.org/officeDocument/2006/relationships/image" Target="../media/image4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jpg"/><Relationship Id="rId4" Type="http://schemas.openxmlformats.org/officeDocument/2006/relationships/image" Target="../media/image3.gif"/><Relationship Id="rId5" Type="http://schemas.openxmlformats.org/officeDocument/2006/relationships/image" Target="../media/image26.jpg"/><Relationship Id="rId6"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gif"/><Relationship Id="rId4" Type="http://schemas.openxmlformats.org/officeDocument/2006/relationships/image" Target="../media/image4.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3.jpg"/><Relationship Id="rId4" Type="http://schemas.openxmlformats.org/officeDocument/2006/relationships/image" Target="../media/image3.gif"/><Relationship Id="rId5"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9"/>
          <p:cNvSpPr txBox="1"/>
          <p:nvPr>
            <p:ph idx="1" type="subTitle"/>
          </p:nvPr>
        </p:nvSpPr>
        <p:spPr>
          <a:xfrm>
            <a:off x="519550" y="3742200"/>
            <a:ext cx="10863900" cy="10011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GB" sz="2100">
                <a:latin typeface="Verdana"/>
                <a:ea typeface="Verdana"/>
                <a:cs typeface="Verdana"/>
                <a:sym typeface="Verdana"/>
              </a:rPr>
              <a:t>FORGED BY EXPERIENCE. ENGINEERED FOR SAFETY.</a:t>
            </a:r>
            <a:endParaRPr b="1" sz="2100">
              <a:latin typeface="Verdana"/>
              <a:ea typeface="Verdana"/>
              <a:cs typeface="Verdana"/>
              <a:sym typeface="Verdana"/>
            </a:endParaRPr>
          </a:p>
        </p:txBody>
      </p:sp>
      <p:pic>
        <p:nvPicPr>
          <p:cNvPr id="202" name="Google Shape;202;p19"/>
          <p:cNvPicPr preferRelativeResize="0"/>
          <p:nvPr/>
        </p:nvPicPr>
        <p:blipFill>
          <a:blip r:embed="rId3">
            <a:alphaModFix/>
          </a:blip>
          <a:stretch>
            <a:fillRect/>
          </a:stretch>
        </p:blipFill>
        <p:spPr>
          <a:xfrm>
            <a:off x="3018875" y="95425"/>
            <a:ext cx="2528149" cy="1895374"/>
          </a:xfrm>
          <a:prstGeom prst="rect">
            <a:avLst/>
          </a:prstGeom>
          <a:noFill/>
          <a:ln>
            <a:noFill/>
          </a:ln>
        </p:spPr>
      </p:pic>
      <p:sp>
        <p:nvSpPr>
          <p:cNvPr id="203" name="Google Shape;203;p19"/>
          <p:cNvSpPr txBox="1"/>
          <p:nvPr/>
        </p:nvSpPr>
        <p:spPr>
          <a:xfrm>
            <a:off x="0" y="4743300"/>
            <a:ext cx="42204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a:solidFill>
                  <a:schemeClr val="lt1"/>
                </a:solidFill>
              </a:rPr>
              <a:t>Louis A. Grant, Jr. Owner, LAG Equipment </a:t>
            </a:r>
            <a:endParaRPr>
              <a:solidFill>
                <a:schemeClr val="lt1"/>
              </a:solidFill>
            </a:endParaRPr>
          </a:p>
        </p:txBody>
      </p:sp>
      <p:pic>
        <p:nvPicPr>
          <p:cNvPr id="204" name="Google Shape;204;p19"/>
          <p:cNvPicPr preferRelativeResize="0"/>
          <p:nvPr/>
        </p:nvPicPr>
        <p:blipFill>
          <a:blip r:embed="rId4">
            <a:alphaModFix/>
          </a:blip>
          <a:stretch>
            <a:fillRect/>
          </a:stretch>
        </p:blipFill>
        <p:spPr>
          <a:xfrm>
            <a:off x="6356675" y="809650"/>
            <a:ext cx="2634925" cy="2634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28"/>
          <p:cNvPicPr preferRelativeResize="0"/>
          <p:nvPr/>
        </p:nvPicPr>
        <p:blipFill>
          <a:blip r:embed="rId3">
            <a:alphaModFix/>
          </a:blip>
          <a:stretch>
            <a:fillRect/>
          </a:stretch>
        </p:blipFill>
        <p:spPr>
          <a:xfrm>
            <a:off x="5307327" y="162424"/>
            <a:ext cx="3624202" cy="3140452"/>
          </a:xfrm>
          <a:prstGeom prst="rect">
            <a:avLst/>
          </a:prstGeom>
          <a:noFill/>
          <a:ln>
            <a:noFill/>
          </a:ln>
        </p:spPr>
      </p:pic>
      <p:sp>
        <p:nvSpPr>
          <p:cNvPr id="272" name="Google Shape;272;p28"/>
          <p:cNvSpPr txBox="1"/>
          <p:nvPr>
            <p:ph type="title"/>
          </p:nvPr>
        </p:nvSpPr>
        <p:spPr>
          <a:xfrm>
            <a:off x="973675" y="4170925"/>
            <a:ext cx="3390600" cy="70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sz="3800">
                <a:solidFill>
                  <a:srgbClr val="C10030"/>
                </a:solidFill>
                <a:latin typeface="Verdana"/>
                <a:ea typeface="Verdana"/>
                <a:cs typeface="Verdana"/>
                <a:sym typeface="Verdana"/>
              </a:rPr>
              <a:t>LAG-3400</a:t>
            </a:r>
            <a:endParaRPr b="1" sz="3800">
              <a:solidFill>
                <a:srgbClr val="C10030"/>
              </a:solidFill>
              <a:latin typeface="Verdana"/>
              <a:ea typeface="Verdana"/>
              <a:cs typeface="Verdana"/>
              <a:sym typeface="Verdana"/>
            </a:endParaRPr>
          </a:p>
        </p:txBody>
      </p:sp>
      <p:pic>
        <p:nvPicPr>
          <p:cNvPr id="273" name="Google Shape;273;p28" title="LAG-3400 Ladle cleanout-02.jpg"/>
          <p:cNvPicPr preferRelativeResize="0"/>
          <p:nvPr/>
        </p:nvPicPr>
        <p:blipFill rotWithShape="1">
          <a:blip r:embed="rId4">
            <a:alphaModFix/>
          </a:blip>
          <a:srcRect b="0" l="0" r="0" t="18480"/>
          <a:stretch/>
        </p:blipFill>
        <p:spPr>
          <a:xfrm>
            <a:off x="144775" y="1427975"/>
            <a:ext cx="5048402" cy="2742950"/>
          </a:xfrm>
          <a:prstGeom prst="rect">
            <a:avLst/>
          </a:prstGeom>
          <a:noFill/>
          <a:ln>
            <a:noFill/>
          </a:ln>
        </p:spPr>
      </p:pic>
      <p:sp>
        <p:nvSpPr>
          <p:cNvPr id="274" name="Google Shape;274;p28"/>
          <p:cNvSpPr txBox="1"/>
          <p:nvPr>
            <p:ph idx="4294967295" type="ctrTitle"/>
          </p:nvPr>
        </p:nvSpPr>
        <p:spPr>
          <a:xfrm>
            <a:off x="5495825" y="3302875"/>
            <a:ext cx="3247200" cy="70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sz="3800">
                <a:solidFill>
                  <a:srgbClr val="C10030"/>
                </a:solidFill>
                <a:latin typeface="Verdana"/>
                <a:ea typeface="Verdana"/>
                <a:cs typeface="Verdana"/>
                <a:sym typeface="Verdana"/>
              </a:rPr>
              <a:t>LAG-2800</a:t>
            </a:r>
            <a:endParaRPr b="1" sz="3800">
              <a:solidFill>
                <a:srgbClr val="C10030"/>
              </a:solidFill>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9"/>
          <p:cNvSpPr txBox="1"/>
          <p:nvPr/>
        </p:nvSpPr>
        <p:spPr>
          <a:xfrm>
            <a:off x="0" y="76200"/>
            <a:ext cx="9144000" cy="1493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700">
                <a:solidFill>
                  <a:schemeClr val="lt1"/>
                </a:solidFill>
              </a:rPr>
              <a:t>Introducing </a:t>
            </a:r>
            <a:r>
              <a:rPr lang="en-GB" sz="1700">
                <a:solidFill>
                  <a:schemeClr val="lt1"/>
                </a:solidFill>
              </a:rPr>
              <a:t>LAG Equipment’s LAG-3400 and LAG-2800 refractory tear-out machines. Taking decades of experience and knowledge, LAG Equipment developed an innovative duo of machines from the ground up, keeping safety front of mind. Using the latest technology, the machines effortlessly tear out refractory or clean out a vessel while allowing the operator to keep a safe distance.</a:t>
            </a:r>
            <a:endParaRPr sz="1700">
              <a:solidFill>
                <a:schemeClr val="lt1"/>
              </a:solidFill>
            </a:endParaRPr>
          </a:p>
        </p:txBody>
      </p:sp>
      <p:pic>
        <p:nvPicPr>
          <p:cNvPr id="280" name="Google Shape;280;p29"/>
          <p:cNvPicPr preferRelativeResize="0"/>
          <p:nvPr/>
        </p:nvPicPr>
        <p:blipFill rotWithShape="1">
          <a:blip r:embed="rId3">
            <a:alphaModFix/>
          </a:blip>
          <a:srcRect b="0" l="0" r="25661" t="10968"/>
          <a:stretch/>
        </p:blipFill>
        <p:spPr>
          <a:xfrm>
            <a:off x="4227318" y="1682300"/>
            <a:ext cx="4702702" cy="3223900"/>
          </a:xfrm>
          <a:prstGeom prst="rect">
            <a:avLst/>
          </a:prstGeom>
          <a:noFill/>
          <a:ln>
            <a:noFill/>
          </a:ln>
        </p:spPr>
      </p:pic>
      <p:pic>
        <p:nvPicPr>
          <p:cNvPr id="281" name="Google Shape;281;p29"/>
          <p:cNvPicPr preferRelativeResize="0"/>
          <p:nvPr/>
        </p:nvPicPr>
        <p:blipFill rotWithShape="1">
          <a:blip r:embed="rId4">
            <a:alphaModFix/>
          </a:blip>
          <a:srcRect b="8350" l="26637" r="24359" t="21709"/>
          <a:stretch/>
        </p:blipFill>
        <p:spPr>
          <a:xfrm>
            <a:off x="213980" y="1682300"/>
            <a:ext cx="3779011" cy="32239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0"/>
          <p:cNvSpPr txBox="1"/>
          <p:nvPr>
            <p:ph type="title"/>
          </p:nvPr>
        </p:nvSpPr>
        <p:spPr>
          <a:xfrm>
            <a:off x="990000" y="90000"/>
            <a:ext cx="52230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700">
                <a:solidFill>
                  <a:srgbClr val="C10030"/>
                </a:solidFill>
                <a:latin typeface="Arial"/>
                <a:ea typeface="Arial"/>
                <a:cs typeface="Arial"/>
                <a:sym typeface="Arial"/>
              </a:rPr>
              <a:t>KEY SAFETY POINTS</a:t>
            </a:r>
            <a:endParaRPr b="1" sz="2700">
              <a:solidFill>
                <a:srgbClr val="C10030"/>
              </a:solidFill>
              <a:latin typeface="Arial"/>
              <a:ea typeface="Arial"/>
              <a:cs typeface="Arial"/>
              <a:sym typeface="Arial"/>
            </a:endParaRPr>
          </a:p>
        </p:txBody>
      </p:sp>
      <p:sp>
        <p:nvSpPr>
          <p:cNvPr id="287" name="Google Shape;287;p30"/>
          <p:cNvSpPr txBox="1"/>
          <p:nvPr/>
        </p:nvSpPr>
        <p:spPr>
          <a:xfrm>
            <a:off x="1104425" y="756600"/>
            <a:ext cx="8134200" cy="418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u="sng">
                <a:solidFill>
                  <a:schemeClr val="lt1"/>
                </a:solidFill>
              </a:rPr>
              <a:t>VISUAL &amp; PPE</a:t>
            </a:r>
            <a:endParaRPr sz="1300" u="sng">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Parameter Safety Zone Lighting</a:t>
            </a:r>
            <a:endParaRPr sz="1300">
              <a:solidFill>
                <a:schemeClr val="lt1"/>
              </a:solidFill>
            </a:endParaRPr>
          </a:p>
          <a:p>
            <a:pPr indent="-311150" lvl="0" marL="457200" rtl="0" algn="l">
              <a:spcBef>
                <a:spcPts val="0"/>
              </a:spcBef>
              <a:spcAft>
                <a:spcPts val="0"/>
              </a:spcAft>
              <a:buClr>
                <a:schemeClr val="lt1"/>
              </a:buClr>
              <a:buSzPts val="1300"/>
              <a:buChar char="●"/>
            </a:pPr>
            <a:r>
              <a:rPr b="1" lang="en-GB" sz="1300">
                <a:solidFill>
                  <a:schemeClr val="lt1"/>
                </a:solidFill>
              </a:rPr>
              <a:t>AI Powered </a:t>
            </a:r>
            <a:r>
              <a:rPr b="1" lang="en-GB" sz="1300">
                <a:solidFill>
                  <a:schemeClr val="lt1"/>
                </a:solidFill>
              </a:rPr>
              <a:t>Personnel Detection System</a:t>
            </a:r>
            <a:endParaRPr b="1" sz="1300">
              <a:solidFill>
                <a:schemeClr val="lt1"/>
              </a:solidFill>
            </a:endParaRPr>
          </a:p>
          <a:p>
            <a:pPr indent="0" lvl="0" marL="457200" rtl="0" algn="l">
              <a:spcBef>
                <a:spcPts val="0"/>
              </a:spcBef>
              <a:spcAft>
                <a:spcPts val="0"/>
              </a:spcAft>
              <a:buNone/>
            </a:pPr>
            <a:r>
              <a:t/>
            </a:r>
            <a:endParaRPr b="1" sz="1300">
              <a:solidFill>
                <a:schemeClr val="lt1"/>
              </a:solidFill>
            </a:endParaRPr>
          </a:p>
          <a:p>
            <a:pPr indent="0" lvl="0" marL="0" rtl="0" algn="l">
              <a:spcBef>
                <a:spcPts val="0"/>
              </a:spcBef>
              <a:spcAft>
                <a:spcPts val="0"/>
              </a:spcAft>
              <a:buNone/>
            </a:pPr>
            <a:r>
              <a:rPr lang="en-GB" sz="1300" u="sng">
                <a:solidFill>
                  <a:schemeClr val="lt1"/>
                </a:solidFill>
              </a:rPr>
              <a:t>HYDRAULICS</a:t>
            </a:r>
            <a:endParaRPr sz="1300" u="sng">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Integrated counterbalance valves on hoist/stick cylinders</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High pressure/low flow travel motor and high torque hub effortlessly turn machine</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High pressure/low flow proportional hydraulic system</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Fewer hydraulic components allow for a simplified, yet powerful system</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Active kidney loop hydraulic cooling system</a:t>
            </a:r>
            <a:endParaRPr sz="1300">
              <a:solidFill>
                <a:schemeClr val="lt1"/>
              </a:solidFill>
            </a:endParaRPr>
          </a:p>
          <a:p>
            <a:pPr indent="0" lvl="0" marL="0" rtl="0" algn="l">
              <a:spcBef>
                <a:spcPts val="0"/>
              </a:spcBef>
              <a:spcAft>
                <a:spcPts val="0"/>
              </a:spcAft>
              <a:buNone/>
            </a:pPr>
            <a:r>
              <a:t/>
            </a:r>
            <a:endParaRPr sz="1300">
              <a:solidFill>
                <a:schemeClr val="lt1"/>
              </a:solidFill>
            </a:endParaRPr>
          </a:p>
          <a:p>
            <a:pPr indent="0" lvl="0" marL="0" rtl="0" algn="l">
              <a:spcBef>
                <a:spcPts val="0"/>
              </a:spcBef>
              <a:spcAft>
                <a:spcPts val="0"/>
              </a:spcAft>
              <a:buNone/>
            </a:pPr>
            <a:r>
              <a:rPr lang="en-GB" sz="1300" u="sng">
                <a:solidFill>
                  <a:schemeClr val="lt1"/>
                </a:solidFill>
              </a:rPr>
              <a:t>STRUCTURAL</a:t>
            </a:r>
            <a:endParaRPr sz="1300" u="sng">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Ground level fill eliminates fall protection on fuel tank and hydraulic reservoir</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Fuel tank and hydraulic reservoir certified pressure tested</a:t>
            </a:r>
            <a:endParaRPr sz="1300">
              <a:solidFill>
                <a:schemeClr val="lt1"/>
              </a:solidFill>
            </a:endParaRPr>
          </a:p>
          <a:p>
            <a:pPr indent="-311150" lvl="0" marL="457200" marR="0" rtl="0" algn="l">
              <a:lnSpc>
                <a:spcPct val="100000"/>
              </a:lnSpc>
              <a:spcBef>
                <a:spcPts val="0"/>
              </a:spcBef>
              <a:spcAft>
                <a:spcPts val="0"/>
              </a:spcAft>
              <a:buClr>
                <a:schemeClr val="lt1"/>
              </a:buClr>
              <a:buSzPts val="1300"/>
              <a:buChar char="●"/>
            </a:pPr>
            <a:r>
              <a:rPr lang="en-GB" sz="1300">
                <a:solidFill>
                  <a:schemeClr val="lt1"/>
                </a:solidFill>
              </a:rPr>
              <a:t>Undercarriage D-rings allow for safe tie-down for transportation</a:t>
            </a:r>
            <a:endParaRPr sz="1300">
              <a:solidFill>
                <a:schemeClr val="lt1"/>
              </a:solidFill>
            </a:endParaRPr>
          </a:p>
          <a:p>
            <a:pPr indent="-311150" lvl="0" marL="457200" marR="0" rtl="0" algn="l">
              <a:lnSpc>
                <a:spcPct val="100000"/>
              </a:lnSpc>
              <a:spcBef>
                <a:spcPts val="0"/>
              </a:spcBef>
              <a:spcAft>
                <a:spcPts val="0"/>
              </a:spcAft>
              <a:buClr>
                <a:schemeClr val="lt1"/>
              </a:buClr>
              <a:buSzPts val="1300"/>
              <a:buChar char="●"/>
            </a:pPr>
            <a:r>
              <a:rPr lang="en-GB" sz="1300">
                <a:solidFill>
                  <a:schemeClr val="lt1"/>
                </a:solidFill>
              </a:rPr>
              <a:t>Unmatched stability and travel performance with machine’s center of mass over undercarriage</a:t>
            </a:r>
            <a:endParaRPr sz="1300">
              <a:solidFill>
                <a:schemeClr val="lt1"/>
              </a:solidFill>
            </a:endParaRPr>
          </a:p>
          <a:p>
            <a:pPr indent="-311150" lvl="0" marL="457200" marR="0" rtl="0" algn="l">
              <a:lnSpc>
                <a:spcPct val="100000"/>
              </a:lnSpc>
              <a:spcBef>
                <a:spcPts val="0"/>
              </a:spcBef>
              <a:spcAft>
                <a:spcPts val="0"/>
              </a:spcAft>
              <a:buClr>
                <a:schemeClr val="lt1"/>
              </a:buClr>
              <a:buSzPts val="1300"/>
              <a:buChar char="●"/>
            </a:pPr>
            <a:r>
              <a:rPr lang="en-GB" sz="1300">
                <a:solidFill>
                  <a:schemeClr val="lt1"/>
                </a:solidFill>
              </a:rPr>
              <a:t>Lifting balance centered to machine</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Significantly reduced structural fatigue through FEA analysis</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All major deck hydraulic components (fuel, hydraulic and DEF tanks) are shielded by sloped enclosures</a:t>
            </a:r>
            <a:endParaRPr sz="13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1"/>
          <p:cNvSpPr txBox="1"/>
          <p:nvPr>
            <p:ph type="title"/>
          </p:nvPr>
        </p:nvSpPr>
        <p:spPr>
          <a:xfrm>
            <a:off x="990000" y="90000"/>
            <a:ext cx="6979800" cy="1493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rgbClr val="C10030"/>
                </a:solidFill>
                <a:latin typeface="Arial"/>
                <a:ea typeface="Arial"/>
                <a:cs typeface="Arial"/>
                <a:sym typeface="Arial"/>
              </a:rPr>
              <a:t>WHY WAIT FOR THE WORST? SAFETY FIRST</a:t>
            </a:r>
            <a:endParaRPr b="1">
              <a:solidFill>
                <a:srgbClr val="C10030"/>
              </a:solidFill>
              <a:latin typeface="Arial"/>
              <a:ea typeface="Arial"/>
              <a:cs typeface="Arial"/>
              <a:sym typeface="Arial"/>
            </a:endParaRPr>
          </a:p>
        </p:txBody>
      </p:sp>
      <p:pic>
        <p:nvPicPr>
          <p:cNvPr id="293" name="Google Shape;293;p31"/>
          <p:cNvPicPr preferRelativeResize="0"/>
          <p:nvPr/>
        </p:nvPicPr>
        <p:blipFill rotWithShape="1">
          <a:blip r:embed="rId3">
            <a:alphaModFix/>
          </a:blip>
          <a:srcRect b="20024" l="10510" r="21853" t="27141"/>
          <a:stretch/>
        </p:blipFill>
        <p:spPr>
          <a:xfrm>
            <a:off x="5758113" y="3770525"/>
            <a:ext cx="2429563" cy="1264901"/>
          </a:xfrm>
          <a:prstGeom prst="rect">
            <a:avLst/>
          </a:prstGeom>
          <a:noFill/>
          <a:ln>
            <a:noFill/>
          </a:ln>
        </p:spPr>
      </p:pic>
      <p:pic>
        <p:nvPicPr>
          <p:cNvPr id="294" name="Google Shape;294;p31"/>
          <p:cNvPicPr preferRelativeResize="0"/>
          <p:nvPr/>
        </p:nvPicPr>
        <p:blipFill>
          <a:blip r:embed="rId4">
            <a:alphaModFix/>
          </a:blip>
          <a:stretch>
            <a:fillRect/>
          </a:stretch>
        </p:blipFill>
        <p:spPr>
          <a:xfrm>
            <a:off x="5358750" y="1527326"/>
            <a:ext cx="3228298" cy="2151650"/>
          </a:xfrm>
          <a:prstGeom prst="rect">
            <a:avLst/>
          </a:prstGeom>
          <a:noFill/>
          <a:ln>
            <a:noFill/>
          </a:ln>
        </p:spPr>
      </p:pic>
      <p:sp>
        <p:nvSpPr>
          <p:cNvPr id="295" name="Google Shape;295;p31"/>
          <p:cNvSpPr txBox="1"/>
          <p:nvPr/>
        </p:nvSpPr>
        <p:spPr>
          <a:xfrm>
            <a:off x="1217000" y="613325"/>
            <a:ext cx="7740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lt1"/>
                </a:solidFill>
              </a:rPr>
              <a:t>LAG’s state-of-the-art </a:t>
            </a:r>
            <a:r>
              <a:rPr b="1" lang="en-GB">
                <a:solidFill>
                  <a:srgbClr val="C10030"/>
                </a:solidFill>
              </a:rPr>
              <a:t>AI POWERED </a:t>
            </a:r>
            <a:r>
              <a:rPr b="1" lang="en-GB">
                <a:solidFill>
                  <a:srgbClr val="C10030"/>
                </a:solidFill>
              </a:rPr>
              <a:t>PERSONNEL</a:t>
            </a:r>
            <a:r>
              <a:rPr b="1" lang="en-GB">
                <a:solidFill>
                  <a:srgbClr val="C10030"/>
                </a:solidFill>
              </a:rPr>
              <a:t> DETECTION</a:t>
            </a:r>
            <a:r>
              <a:rPr lang="en-GB">
                <a:solidFill>
                  <a:schemeClr val="lt1"/>
                </a:solidFill>
              </a:rPr>
              <a:t> system six mounted cameras provide optimal visibility at all times. Each camera has a custom range detecting up to 41 human targets each - keeping both operators and surrounding teammates safe.  This system gives the flexibility to adjust the zones to the working environment.</a:t>
            </a:r>
            <a:endParaRPr>
              <a:solidFill>
                <a:schemeClr val="lt1"/>
              </a:solidFill>
            </a:endParaRPr>
          </a:p>
        </p:txBody>
      </p:sp>
      <p:pic>
        <p:nvPicPr>
          <p:cNvPr id="296" name="Google Shape;296;p31"/>
          <p:cNvPicPr preferRelativeResize="0"/>
          <p:nvPr/>
        </p:nvPicPr>
        <p:blipFill>
          <a:blip r:embed="rId5">
            <a:alphaModFix/>
          </a:blip>
          <a:stretch>
            <a:fillRect/>
          </a:stretch>
        </p:blipFill>
        <p:spPr>
          <a:xfrm>
            <a:off x="296026" y="1660032"/>
            <a:ext cx="4725549" cy="337539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2"/>
          <p:cNvSpPr txBox="1"/>
          <p:nvPr>
            <p:ph type="title"/>
          </p:nvPr>
        </p:nvSpPr>
        <p:spPr>
          <a:xfrm>
            <a:off x="1131475" y="401200"/>
            <a:ext cx="7780500" cy="66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a:solidFill>
                  <a:srgbClr val="C10030"/>
                </a:solidFill>
                <a:latin typeface="Arial"/>
                <a:ea typeface="Arial"/>
                <a:cs typeface="Arial"/>
                <a:sym typeface="Arial"/>
              </a:rPr>
              <a:t>AI POWERED </a:t>
            </a:r>
            <a:r>
              <a:rPr b="1" lang="en-GB">
                <a:solidFill>
                  <a:srgbClr val="C10030"/>
                </a:solidFill>
                <a:latin typeface="Arial"/>
                <a:ea typeface="Arial"/>
                <a:cs typeface="Arial"/>
                <a:sym typeface="Arial"/>
              </a:rPr>
              <a:t>PERSONNEL DETECTION SYSTEM</a:t>
            </a:r>
            <a:endParaRPr b="1">
              <a:solidFill>
                <a:srgbClr val="C10030"/>
              </a:solidFill>
              <a:latin typeface="Arial"/>
              <a:ea typeface="Arial"/>
              <a:cs typeface="Arial"/>
              <a:sym typeface="Arial"/>
            </a:endParaRPr>
          </a:p>
          <a:p>
            <a:pPr indent="0" lvl="0" marL="0" rtl="0" algn="l">
              <a:spcBef>
                <a:spcPts val="0"/>
              </a:spcBef>
              <a:spcAft>
                <a:spcPts val="0"/>
              </a:spcAft>
              <a:buSzPts val="990"/>
              <a:buNone/>
            </a:pPr>
            <a:r>
              <a:t/>
            </a:r>
            <a:endParaRPr sz="2160"/>
          </a:p>
        </p:txBody>
      </p:sp>
      <p:sp>
        <p:nvSpPr>
          <p:cNvPr id="302" name="Google Shape;302;p32"/>
          <p:cNvSpPr txBox="1"/>
          <p:nvPr/>
        </p:nvSpPr>
        <p:spPr>
          <a:xfrm>
            <a:off x="0" y="1356300"/>
            <a:ext cx="4153500" cy="3401700"/>
          </a:xfrm>
          <a:prstGeom prst="rect">
            <a:avLst/>
          </a:prstGeom>
          <a:noFill/>
          <a:ln>
            <a:noFill/>
          </a:ln>
        </p:spPr>
        <p:txBody>
          <a:bodyPr anchorCtr="0" anchor="t" bIns="91425" lIns="91425" spcFirstLastPara="1" rIns="91425" wrap="square" tIns="91425">
            <a:spAutoFit/>
          </a:bodyPr>
          <a:lstStyle/>
          <a:p>
            <a:pPr indent="-298450" lvl="0" marL="596900" rtl="0" algn="l">
              <a:lnSpc>
                <a:spcPct val="150000"/>
              </a:lnSpc>
              <a:spcBef>
                <a:spcPts val="1000"/>
              </a:spcBef>
              <a:spcAft>
                <a:spcPts val="0"/>
              </a:spcAft>
              <a:buClr>
                <a:schemeClr val="lt1"/>
              </a:buClr>
              <a:buSzPts val="1100"/>
              <a:buChar char="●"/>
            </a:pPr>
            <a:r>
              <a:rPr lang="en-GB" sz="1100">
                <a:solidFill>
                  <a:schemeClr val="lt1"/>
                </a:solidFill>
              </a:rPr>
              <a:t>Ability to detect up to 41 people based on custom predetermined safety zones</a:t>
            </a:r>
            <a:endParaRPr sz="1100">
              <a:solidFill>
                <a:schemeClr val="lt1"/>
              </a:solidFill>
            </a:endParaRPr>
          </a:p>
          <a:p>
            <a:pPr indent="-298450" lvl="0" marL="596900" rtl="0" algn="l">
              <a:lnSpc>
                <a:spcPct val="150000"/>
              </a:lnSpc>
              <a:spcBef>
                <a:spcPts val="0"/>
              </a:spcBef>
              <a:spcAft>
                <a:spcPts val="0"/>
              </a:spcAft>
              <a:buClr>
                <a:schemeClr val="lt1"/>
              </a:buClr>
              <a:buSzPts val="1100"/>
              <a:buChar char="●"/>
            </a:pPr>
            <a:r>
              <a:rPr lang="en-GB" sz="1100">
                <a:solidFill>
                  <a:schemeClr val="lt1"/>
                </a:solidFill>
              </a:rPr>
              <a:t>LAG mounts a total of six (6) cameras to ensure unobstructed view (i.e. no boom obstruction)</a:t>
            </a:r>
            <a:endParaRPr sz="1100">
              <a:solidFill>
                <a:schemeClr val="lt1"/>
              </a:solidFill>
            </a:endParaRPr>
          </a:p>
          <a:p>
            <a:pPr indent="-298450" lvl="0" marL="596900" rtl="0" algn="l">
              <a:lnSpc>
                <a:spcPct val="150000"/>
              </a:lnSpc>
              <a:spcBef>
                <a:spcPts val="0"/>
              </a:spcBef>
              <a:spcAft>
                <a:spcPts val="0"/>
              </a:spcAft>
              <a:buClr>
                <a:schemeClr val="lt1"/>
              </a:buClr>
              <a:buSzPts val="1100"/>
              <a:buChar char="●"/>
            </a:pPr>
            <a:r>
              <a:rPr lang="en-GB" sz="1100">
                <a:solidFill>
                  <a:schemeClr val="lt1"/>
                </a:solidFill>
              </a:rPr>
              <a:t>Each camera has </a:t>
            </a:r>
            <a:r>
              <a:rPr b="1" lang="en-GB" sz="1100" u="sng">
                <a:solidFill>
                  <a:schemeClr val="lt1"/>
                </a:solidFill>
              </a:rPr>
              <a:t>two custom zones</a:t>
            </a:r>
            <a:r>
              <a:rPr lang="en-GB" sz="1100">
                <a:solidFill>
                  <a:schemeClr val="lt1"/>
                </a:solidFill>
              </a:rPr>
              <a:t>:</a:t>
            </a:r>
            <a:endParaRPr sz="1100">
              <a:solidFill>
                <a:schemeClr val="lt1"/>
              </a:solidFill>
            </a:endParaRPr>
          </a:p>
          <a:p>
            <a:pPr indent="-298450" lvl="1" marL="914400" rtl="0" algn="l">
              <a:lnSpc>
                <a:spcPct val="150000"/>
              </a:lnSpc>
              <a:spcBef>
                <a:spcPts val="0"/>
              </a:spcBef>
              <a:spcAft>
                <a:spcPts val="0"/>
              </a:spcAft>
              <a:buClr>
                <a:schemeClr val="lt1"/>
              </a:buClr>
              <a:buSzPts val="1100"/>
              <a:buChar char="○"/>
            </a:pPr>
            <a:r>
              <a:rPr b="1" lang="en-GB" sz="1100">
                <a:solidFill>
                  <a:schemeClr val="lt1"/>
                </a:solidFill>
              </a:rPr>
              <a:t>Yellow zone</a:t>
            </a:r>
            <a:r>
              <a:rPr lang="en-GB" sz="1100">
                <a:solidFill>
                  <a:schemeClr val="lt1"/>
                </a:solidFill>
              </a:rPr>
              <a:t>: Reduces the speed of travel of the unit and the swing function. Standard setting is six (6) feet. </a:t>
            </a:r>
            <a:endParaRPr sz="1100">
              <a:solidFill>
                <a:schemeClr val="lt1"/>
              </a:solidFill>
            </a:endParaRPr>
          </a:p>
          <a:p>
            <a:pPr indent="-279400" lvl="1" marL="914400" rtl="0" algn="l">
              <a:lnSpc>
                <a:spcPct val="150000"/>
              </a:lnSpc>
              <a:spcBef>
                <a:spcPts val="0"/>
              </a:spcBef>
              <a:spcAft>
                <a:spcPts val="0"/>
              </a:spcAft>
              <a:buClr>
                <a:schemeClr val="lt1"/>
              </a:buClr>
              <a:buSzPts val="800"/>
              <a:buChar char="○"/>
            </a:pPr>
            <a:r>
              <a:rPr b="1" lang="en-GB" sz="1100">
                <a:solidFill>
                  <a:schemeClr val="lt1"/>
                </a:solidFill>
              </a:rPr>
              <a:t>Red Zone</a:t>
            </a:r>
            <a:r>
              <a:rPr lang="en-GB" sz="1100">
                <a:solidFill>
                  <a:schemeClr val="lt1"/>
                </a:solidFill>
              </a:rPr>
              <a:t>: Demobilization of machine both travel and swing. All other functions remain accessible. Standard setting is three (3) feet. </a:t>
            </a:r>
            <a:endParaRPr sz="1100">
              <a:solidFill>
                <a:schemeClr val="lt1"/>
              </a:solidFill>
            </a:endParaRPr>
          </a:p>
          <a:p>
            <a:pPr indent="-279400" lvl="1" marL="914400" rtl="0" algn="l">
              <a:lnSpc>
                <a:spcPct val="150000"/>
              </a:lnSpc>
              <a:spcBef>
                <a:spcPts val="0"/>
              </a:spcBef>
              <a:spcAft>
                <a:spcPts val="0"/>
              </a:spcAft>
              <a:buClr>
                <a:schemeClr val="lt1"/>
              </a:buClr>
              <a:buSzPts val="800"/>
              <a:buChar char="○"/>
            </a:pPr>
            <a:r>
              <a:rPr b="1" lang="en-GB" sz="1100">
                <a:solidFill>
                  <a:schemeClr val="lt1"/>
                </a:solidFill>
              </a:rPr>
              <a:t>Immediate full regeneration</a:t>
            </a:r>
            <a:r>
              <a:rPr lang="en-GB" sz="1100">
                <a:solidFill>
                  <a:schemeClr val="lt1"/>
                </a:solidFill>
              </a:rPr>
              <a:t> once operator is within safe operating zone. </a:t>
            </a:r>
            <a:endParaRPr sz="1100">
              <a:solidFill>
                <a:schemeClr val="lt1"/>
              </a:solidFill>
            </a:endParaRPr>
          </a:p>
        </p:txBody>
      </p:sp>
      <p:sp>
        <p:nvSpPr>
          <p:cNvPr id="303" name="Google Shape;303;p32"/>
          <p:cNvSpPr txBox="1"/>
          <p:nvPr/>
        </p:nvSpPr>
        <p:spPr>
          <a:xfrm>
            <a:off x="4491625" y="7054450"/>
            <a:ext cx="5143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lt1"/>
              </a:solidFill>
              <a:latin typeface="Lato"/>
              <a:ea typeface="Lato"/>
              <a:cs typeface="Lato"/>
              <a:sym typeface="Lato"/>
            </a:endParaRPr>
          </a:p>
        </p:txBody>
      </p:sp>
      <p:sp>
        <p:nvSpPr>
          <p:cNvPr id="304" name="Google Shape;304;p32"/>
          <p:cNvSpPr txBox="1"/>
          <p:nvPr/>
        </p:nvSpPr>
        <p:spPr>
          <a:xfrm>
            <a:off x="5360983" y="1636483"/>
            <a:ext cx="702900" cy="70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pic>
        <p:nvPicPr>
          <p:cNvPr id="305" name="Google Shape;305;p32"/>
          <p:cNvPicPr preferRelativeResize="0"/>
          <p:nvPr/>
        </p:nvPicPr>
        <p:blipFill>
          <a:blip r:embed="rId3">
            <a:alphaModFix/>
          </a:blip>
          <a:stretch>
            <a:fillRect/>
          </a:stretch>
        </p:blipFill>
        <p:spPr>
          <a:xfrm>
            <a:off x="4258125" y="1455600"/>
            <a:ext cx="4703774" cy="3000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3"/>
          <p:cNvSpPr txBox="1"/>
          <p:nvPr>
            <p:ph type="title"/>
          </p:nvPr>
        </p:nvSpPr>
        <p:spPr>
          <a:xfrm>
            <a:off x="1244625" y="325750"/>
            <a:ext cx="7356300" cy="949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rgbClr val="C10030"/>
                </a:solidFill>
                <a:latin typeface="Arial"/>
                <a:ea typeface="Arial"/>
                <a:cs typeface="Arial"/>
                <a:sym typeface="Arial"/>
              </a:rPr>
              <a:t>AI POWERED </a:t>
            </a:r>
            <a:r>
              <a:rPr b="1" lang="en-GB">
                <a:solidFill>
                  <a:srgbClr val="C10030"/>
                </a:solidFill>
                <a:latin typeface="Arial"/>
                <a:ea typeface="Arial"/>
                <a:cs typeface="Arial"/>
                <a:sym typeface="Arial"/>
              </a:rPr>
              <a:t>PERSONNEL DETECTION SYSTEM</a:t>
            </a:r>
            <a:endParaRPr b="1">
              <a:solidFill>
                <a:srgbClr val="C10030"/>
              </a:solidFill>
              <a:latin typeface="Arial"/>
              <a:ea typeface="Arial"/>
              <a:cs typeface="Arial"/>
              <a:sym typeface="Arial"/>
            </a:endParaRPr>
          </a:p>
          <a:p>
            <a:pPr indent="0" lvl="0" marL="0" rtl="0" algn="l">
              <a:spcBef>
                <a:spcPts val="0"/>
              </a:spcBef>
              <a:spcAft>
                <a:spcPts val="0"/>
              </a:spcAft>
              <a:buNone/>
            </a:pPr>
            <a:r>
              <a:rPr b="1" lang="en-GB">
                <a:solidFill>
                  <a:srgbClr val="C10030"/>
                </a:solidFill>
                <a:latin typeface="Arial"/>
                <a:ea typeface="Arial"/>
                <a:cs typeface="Arial"/>
                <a:sym typeface="Arial"/>
              </a:rPr>
              <a:t>IN-FIELD CASE STUDY</a:t>
            </a:r>
            <a:endParaRPr b="1">
              <a:solidFill>
                <a:srgbClr val="C10030"/>
              </a:solidFill>
            </a:endParaRPr>
          </a:p>
        </p:txBody>
      </p:sp>
      <p:sp>
        <p:nvSpPr>
          <p:cNvPr id="311" name="Google Shape;311;p33"/>
          <p:cNvSpPr txBox="1"/>
          <p:nvPr/>
        </p:nvSpPr>
        <p:spPr>
          <a:xfrm>
            <a:off x="0" y="1356300"/>
            <a:ext cx="4153500" cy="4071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000"/>
              </a:spcBef>
              <a:spcAft>
                <a:spcPts val="0"/>
              </a:spcAft>
              <a:buNone/>
            </a:pPr>
            <a:r>
              <a:rPr lang="en-GB" sz="1300">
                <a:solidFill>
                  <a:schemeClr val="lt1"/>
                </a:solidFill>
              </a:rPr>
              <a:t>Customer wished to program LAG’s personnel detection system to protect the operator against boom. </a:t>
            </a:r>
            <a:endParaRPr sz="1300">
              <a:solidFill>
                <a:schemeClr val="lt1"/>
              </a:solidFill>
            </a:endParaRPr>
          </a:p>
          <a:p>
            <a:pPr indent="-311150" lvl="0" marL="596900" rtl="0" algn="l">
              <a:lnSpc>
                <a:spcPct val="150000"/>
              </a:lnSpc>
              <a:spcBef>
                <a:spcPts val="1000"/>
              </a:spcBef>
              <a:spcAft>
                <a:spcPts val="0"/>
              </a:spcAft>
              <a:buClr>
                <a:schemeClr val="lt1"/>
              </a:buClr>
              <a:buSzPts val="1300"/>
              <a:buChar char="●"/>
            </a:pPr>
            <a:r>
              <a:rPr b="1" lang="en-GB" sz="1300">
                <a:solidFill>
                  <a:srgbClr val="FFF2CC"/>
                </a:solidFill>
              </a:rPr>
              <a:t>YELLOW ZONE</a:t>
            </a:r>
            <a:r>
              <a:rPr lang="en-GB" sz="1300">
                <a:solidFill>
                  <a:schemeClr val="lt1"/>
                </a:solidFill>
              </a:rPr>
              <a:t>: Set to 11-14 feet in front of the machine. Entering the zone will slow travel and swing to 80%</a:t>
            </a:r>
            <a:endParaRPr sz="1300">
              <a:solidFill>
                <a:schemeClr val="lt1"/>
              </a:solidFill>
            </a:endParaRPr>
          </a:p>
          <a:p>
            <a:pPr indent="-311150" lvl="0" marL="596900" rtl="0" algn="l">
              <a:lnSpc>
                <a:spcPct val="150000"/>
              </a:lnSpc>
              <a:spcBef>
                <a:spcPts val="0"/>
              </a:spcBef>
              <a:spcAft>
                <a:spcPts val="0"/>
              </a:spcAft>
              <a:buClr>
                <a:schemeClr val="lt1"/>
              </a:buClr>
              <a:buSzPts val="1300"/>
              <a:buChar char="●"/>
            </a:pPr>
            <a:r>
              <a:rPr b="1" lang="en-GB" sz="1300">
                <a:solidFill>
                  <a:srgbClr val="CC2C24"/>
                </a:solidFill>
              </a:rPr>
              <a:t>RED ZONE</a:t>
            </a:r>
            <a:r>
              <a:rPr lang="en-GB" sz="1300">
                <a:solidFill>
                  <a:schemeClr val="lt1"/>
                </a:solidFill>
              </a:rPr>
              <a:t>:  Set to 11 feet in front of the machine and three (3)  feet from the width. Entry into this zone will completely mobility travel and swing immediately. </a:t>
            </a:r>
            <a:endParaRPr sz="1300">
              <a:solidFill>
                <a:schemeClr val="lt1"/>
              </a:solidFill>
            </a:endParaRPr>
          </a:p>
          <a:p>
            <a:pPr indent="0" lvl="0" marL="0" rtl="0" algn="l">
              <a:lnSpc>
                <a:spcPct val="150000"/>
              </a:lnSpc>
              <a:spcBef>
                <a:spcPts val="1000"/>
              </a:spcBef>
              <a:spcAft>
                <a:spcPts val="0"/>
              </a:spcAft>
              <a:buNone/>
            </a:pPr>
            <a:r>
              <a:t/>
            </a:r>
            <a:endParaRPr sz="1300">
              <a:solidFill>
                <a:schemeClr val="lt1"/>
              </a:solidFill>
            </a:endParaRPr>
          </a:p>
          <a:p>
            <a:pPr indent="0" lvl="0" marL="0" rtl="0" algn="l">
              <a:lnSpc>
                <a:spcPct val="150000"/>
              </a:lnSpc>
              <a:spcBef>
                <a:spcPts val="1000"/>
              </a:spcBef>
              <a:spcAft>
                <a:spcPts val="1000"/>
              </a:spcAft>
              <a:buNone/>
            </a:pPr>
            <a:r>
              <a:t/>
            </a:r>
            <a:endParaRPr sz="1300">
              <a:solidFill>
                <a:schemeClr val="lt1"/>
              </a:solidFill>
            </a:endParaRPr>
          </a:p>
        </p:txBody>
      </p:sp>
      <p:sp>
        <p:nvSpPr>
          <p:cNvPr id="312" name="Google Shape;312;p33"/>
          <p:cNvSpPr txBox="1"/>
          <p:nvPr/>
        </p:nvSpPr>
        <p:spPr>
          <a:xfrm>
            <a:off x="4491625" y="7054450"/>
            <a:ext cx="5143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lt1"/>
              </a:solidFill>
              <a:latin typeface="Lato"/>
              <a:ea typeface="Lato"/>
              <a:cs typeface="Lato"/>
              <a:sym typeface="Lato"/>
            </a:endParaRPr>
          </a:p>
        </p:txBody>
      </p:sp>
      <p:sp>
        <p:nvSpPr>
          <p:cNvPr id="313" name="Google Shape;313;p33"/>
          <p:cNvSpPr txBox="1"/>
          <p:nvPr/>
        </p:nvSpPr>
        <p:spPr>
          <a:xfrm>
            <a:off x="5360983" y="1636483"/>
            <a:ext cx="702900" cy="70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pic>
        <p:nvPicPr>
          <p:cNvPr id="314" name="Google Shape;314;p33"/>
          <p:cNvPicPr preferRelativeResize="0"/>
          <p:nvPr/>
        </p:nvPicPr>
        <p:blipFill>
          <a:blip r:embed="rId3">
            <a:alphaModFix/>
          </a:blip>
          <a:stretch>
            <a:fillRect/>
          </a:stretch>
        </p:blipFill>
        <p:spPr>
          <a:xfrm>
            <a:off x="4258125" y="1455600"/>
            <a:ext cx="4703774" cy="3000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4"/>
          <p:cNvSpPr txBox="1"/>
          <p:nvPr>
            <p:ph type="title"/>
          </p:nvPr>
        </p:nvSpPr>
        <p:spPr>
          <a:xfrm>
            <a:off x="990000" y="90000"/>
            <a:ext cx="8112000" cy="595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C10030"/>
                </a:solidFill>
                <a:latin typeface="Arial"/>
                <a:ea typeface="Arial"/>
                <a:cs typeface="Arial"/>
                <a:sym typeface="Arial"/>
              </a:rPr>
              <a:t>AI POWERED SAFETY </a:t>
            </a:r>
            <a:r>
              <a:rPr b="1" lang="en-GB">
                <a:solidFill>
                  <a:srgbClr val="C10030"/>
                </a:solidFill>
                <a:latin typeface="Arial"/>
                <a:ea typeface="Arial"/>
                <a:cs typeface="Arial"/>
                <a:sym typeface="Arial"/>
              </a:rPr>
              <a:t>PERSONNEL</a:t>
            </a:r>
            <a:r>
              <a:rPr b="1" lang="en-GB">
                <a:solidFill>
                  <a:srgbClr val="C10030"/>
                </a:solidFill>
                <a:latin typeface="Arial"/>
                <a:ea typeface="Arial"/>
                <a:cs typeface="Arial"/>
                <a:sym typeface="Arial"/>
              </a:rPr>
              <a:t> </a:t>
            </a:r>
            <a:r>
              <a:rPr b="1" lang="en-GB">
                <a:solidFill>
                  <a:srgbClr val="C10030"/>
                </a:solidFill>
                <a:latin typeface="Arial"/>
                <a:ea typeface="Arial"/>
                <a:cs typeface="Arial"/>
                <a:sym typeface="Arial"/>
              </a:rPr>
              <a:t>DETECTION SYSTEM</a:t>
            </a:r>
            <a:endParaRPr b="1">
              <a:solidFill>
                <a:srgbClr val="C10030"/>
              </a:solidFill>
            </a:endParaRPr>
          </a:p>
        </p:txBody>
      </p:sp>
      <p:pic>
        <p:nvPicPr>
          <p:cNvPr descr="The LAG-2800 with the personnel detection system installed to prevent any operator or personnel from harm by utilizing an array of cameras to limit track movement and deck swing functionality." id="320" name="Google Shape;320;p34" title="Personnel detection system demo">
            <a:hlinkClick r:id="rId3"/>
          </p:cNvPr>
          <p:cNvPicPr preferRelativeResize="0"/>
          <p:nvPr/>
        </p:nvPicPr>
        <p:blipFill>
          <a:blip r:embed="rId4">
            <a:alphaModFix/>
          </a:blip>
          <a:stretch>
            <a:fillRect/>
          </a:stretch>
        </p:blipFill>
        <p:spPr>
          <a:xfrm>
            <a:off x="1415375" y="808225"/>
            <a:ext cx="7380050" cy="4151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5"/>
          <p:cNvSpPr txBox="1"/>
          <p:nvPr>
            <p:ph type="title"/>
          </p:nvPr>
        </p:nvSpPr>
        <p:spPr>
          <a:xfrm>
            <a:off x="1169175" y="476650"/>
            <a:ext cx="8055900" cy="949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rgbClr val="C10030"/>
                </a:solidFill>
                <a:latin typeface="Arial"/>
                <a:ea typeface="Arial"/>
                <a:cs typeface="Arial"/>
                <a:sym typeface="Arial"/>
              </a:rPr>
              <a:t>LACK OF </a:t>
            </a:r>
            <a:r>
              <a:rPr b="1" lang="en-GB">
                <a:solidFill>
                  <a:srgbClr val="C10030"/>
                </a:solidFill>
                <a:latin typeface="Arial"/>
                <a:ea typeface="Arial"/>
                <a:cs typeface="Arial"/>
                <a:sym typeface="Arial"/>
              </a:rPr>
              <a:t>PERSONNEL DETECTION SYSTEM</a:t>
            </a:r>
            <a:endParaRPr b="1">
              <a:solidFill>
                <a:srgbClr val="C10030"/>
              </a:solidFill>
              <a:latin typeface="Arial"/>
              <a:ea typeface="Arial"/>
              <a:cs typeface="Arial"/>
              <a:sym typeface="Arial"/>
            </a:endParaRPr>
          </a:p>
          <a:p>
            <a:pPr indent="0" lvl="0" marL="0" rtl="0" algn="l">
              <a:spcBef>
                <a:spcPts val="0"/>
              </a:spcBef>
              <a:spcAft>
                <a:spcPts val="0"/>
              </a:spcAft>
              <a:buNone/>
            </a:pPr>
            <a:r>
              <a:rPr b="1" lang="en-GB">
                <a:solidFill>
                  <a:srgbClr val="C10030"/>
                </a:solidFill>
                <a:latin typeface="Arial"/>
                <a:ea typeface="Arial"/>
                <a:cs typeface="Arial"/>
                <a:sym typeface="Arial"/>
              </a:rPr>
              <a:t> INCIDENT - NEAR MISS FATALITY</a:t>
            </a:r>
            <a:endParaRPr b="1">
              <a:solidFill>
                <a:srgbClr val="C10030"/>
              </a:solidFill>
            </a:endParaRPr>
          </a:p>
        </p:txBody>
      </p:sp>
      <p:sp>
        <p:nvSpPr>
          <p:cNvPr id="326" name="Google Shape;326;p35"/>
          <p:cNvSpPr txBox="1"/>
          <p:nvPr/>
        </p:nvSpPr>
        <p:spPr>
          <a:xfrm>
            <a:off x="220250" y="1549550"/>
            <a:ext cx="8616300" cy="2662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GB">
                <a:solidFill>
                  <a:schemeClr val="lt1"/>
                </a:solidFill>
              </a:rPr>
              <a:t>A large integrated steel manufacturer was operating a competitor machine without a proximity </a:t>
            </a:r>
            <a:r>
              <a:rPr lang="en-GB">
                <a:solidFill>
                  <a:schemeClr val="lt1"/>
                </a:solidFill>
              </a:rPr>
              <a:t>detection</a:t>
            </a:r>
            <a:r>
              <a:rPr lang="en-GB">
                <a:solidFill>
                  <a:schemeClr val="lt1"/>
                </a:solidFill>
              </a:rPr>
              <a:t> system. The operator was moving the equipment through a doorway, which obstructed their view while operating. Unfortunately, plant personnel were standing in front of the machine while observing a crane in operation. The personnel was struck in the back by the front of the machine. The operator was not notified or warned that personnel were in the vicinity of the machine resulting in a near miss fatality. </a:t>
            </a:r>
            <a:endParaRPr>
              <a:solidFill>
                <a:schemeClr val="lt1"/>
              </a:solidFill>
            </a:endParaRPr>
          </a:p>
          <a:p>
            <a:pPr indent="0" lvl="0" marL="0" rtl="0" algn="l">
              <a:lnSpc>
                <a:spcPct val="150000"/>
              </a:lnSpc>
              <a:spcBef>
                <a:spcPts val="0"/>
              </a:spcBef>
              <a:spcAft>
                <a:spcPts val="0"/>
              </a:spcAft>
              <a:buNone/>
            </a:pPr>
            <a:r>
              <a:t/>
            </a:r>
            <a:endParaRPr>
              <a:solidFill>
                <a:schemeClr val="lt1"/>
              </a:solidFill>
            </a:endParaRPr>
          </a:p>
          <a:p>
            <a:pPr indent="0" lvl="0" marL="0" rtl="0" algn="l">
              <a:lnSpc>
                <a:spcPct val="150000"/>
              </a:lnSpc>
              <a:spcBef>
                <a:spcPts val="0"/>
              </a:spcBef>
              <a:spcAft>
                <a:spcPts val="0"/>
              </a:spcAft>
              <a:buNone/>
            </a:pPr>
            <a:r>
              <a:rPr lang="en-GB">
                <a:solidFill>
                  <a:schemeClr val="lt1"/>
                </a:solidFill>
              </a:rPr>
              <a:t> Lack of proper safety integration, customization and ability to accommodate to the working environment, the competitor’s machine did not protect personnel from being injured. </a:t>
            </a:r>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6"/>
          <p:cNvSpPr txBox="1"/>
          <p:nvPr>
            <p:ph type="ctrTitle"/>
          </p:nvPr>
        </p:nvSpPr>
        <p:spPr>
          <a:xfrm>
            <a:off x="1351775" y="3445125"/>
            <a:ext cx="7065600" cy="72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a:solidFill>
                  <a:srgbClr val="C10030"/>
                </a:solidFill>
                <a:latin typeface="Arial"/>
                <a:ea typeface="Arial"/>
                <a:cs typeface="Arial"/>
                <a:sym typeface="Arial"/>
              </a:rPr>
              <a:t>WHAT’S NEXT</a:t>
            </a:r>
            <a:endParaRPr b="1">
              <a:solidFill>
                <a:srgbClr val="C10030"/>
              </a:solidFill>
              <a:latin typeface="Arial"/>
              <a:ea typeface="Arial"/>
              <a:cs typeface="Arial"/>
              <a:sym typeface="Arial"/>
            </a:endParaRPr>
          </a:p>
          <a:p>
            <a:pPr indent="0" lvl="0" marL="0" rtl="0" algn="ctr">
              <a:spcBef>
                <a:spcPts val="0"/>
              </a:spcBef>
              <a:spcAft>
                <a:spcPts val="0"/>
              </a:spcAft>
              <a:buSzPts val="990"/>
              <a:buNone/>
            </a:pPr>
            <a:r>
              <a:rPr b="1" lang="en-GB">
                <a:solidFill>
                  <a:srgbClr val="C10030"/>
                </a:solidFill>
                <a:latin typeface="Arial"/>
                <a:ea typeface="Arial"/>
                <a:cs typeface="Arial"/>
                <a:sym typeface="Arial"/>
              </a:rPr>
              <a:t>SAFETY &amp; INNOVATION</a:t>
            </a:r>
            <a:endParaRPr b="1" sz="3800">
              <a:solidFill>
                <a:srgbClr val="C10030"/>
              </a:solidFill>
              <a:latin typeface="Arial"/>
              <a:ea typeface="Arial"/>
              <a:cs typeface="Arial"/>
              <a:sym typeface="Arial"/>
            </a:endParaRPr>
          </a:p>
        </p:txBody>
      </p:sp>
      <p:pic>
        <p:nvPicPr>
          <p:cNvPr id="332" name="Google Shape;332;p36"/>
          <p:cNvPicPr preferRelativeResize="0"/>
          <p:nvPr/>
        </p:nvPicPr>
        <p:blipFill>
          <a:blip r:embed="rId3">
            <a:alphaModFix/>
          </a:blip>
          <a:stretch>
            <a:fillRect/>
          </a:stretch>
        </p:blipFill>
        <p:spPr>
          <a:xfrm>
            <a:off x="3581150" y="367001"/>
            <a:ext cx="3958550" cy="29677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7"/>
          <p:cNvSpPr txBox="1"/>
          <p:nvPr/>
        </p:nvSpPr>
        <p:spPr>
          <a:xfrm>
            <a:off x="1246375" y="473975"/>
            <a:ext cx="48801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990"/>
              <a:buFont typeface="Arial"/>
              <a:buNone/>
            </a:pPr>
            <a:r>
              <a:rPr b="1" lang="en-GB" sz="3400">
                <a:solidFill>
                  <a:srgbClr val="C10030"/>
                </a:solidFill>
              </a:rPr>
              <a:t>THE CHALLENGE</a:t>
            </a:r>
            <a:endParaRPr b="1" sz="3400">
              <a:solidFill>
                <a:srgbClr val="C10030"/>
              </a:solidFill>
            </a:endParaRPr>
          </a:p>
          <a:p>
            <a:pPr indent="0" lvl="0" marL="0" rtl="0" algn="l">
              <a:spcBef>
                <a:spcPts val="0"/>
              </a:spcBef>
              <a:spcAft>
                <a:spcPts val="0"/>
              </a:spcAft>
              <a:buNone/>
            </a:pPr>
            <a:r>
              <a:t/>
            </a:r>
            <a:endParaRPr sz="3400">
              <a:solidFill>
                <a:schemeClr val="lt1"/>
              </a:solidFill>
            </a:endParaRPr>
          </a:p>
        </p:txBody>
      </p:sp>
      <p:sp>
        <p:nvSpPr>
          <p:cNvPr id="338" name="Google Shape;338;p37"/>
          <p:cNvSpPr txBox="1"/>
          <p:nvPr/>
        </p:nvSpPr>
        <p:spPr>
          <a:xfrm>
            <a:off x="5159000" y="1360475"/>
            <a:ext cx="3870900" cy="36942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lt1"/>
              </a:buClr>
              <a:buSzPts val="1900"/>
              <a:buChar char="●"/>
            </a:pPr>
            <a:r>
              <a:rPr lang="en-GB" sz="1900">
                <a:solidFill>
                  <a:schemeClr val="lt1"/>
                </a:solidFill>
              </a:rPr>
              <a:t>LAG approached by two customer at the corporate level to expand upon success with AI Powered Camera System</a:t>
            </a:r>
            <a:endParaRPr sz="1900">
              <a:solidFill>
                <a:schemeClr val="lt1"/>
              </a:solidFill>
            </a:endParaRPr>
          </a:p>
          <a:p>
            <a:pPr indent="0" lvl="0" marL="457200" rtl="0" algn="l">
              <a:spcBef>
                <a:spcPts val="0"/>
              </a:spcBef>
              <a:spcAft>
                <a:spcPts val="0"/>
              </a:spcAft>
              <a:buNone/>
            </a:pPr>
            <a:r>
              <a:t/>
            </a:r>
            <a:endParaRPr sz="1900">
              <a:solidFill>
                <a:schemeClr val="lt1"/>
              </a:solidFill>
            </a:endParaRPr>
          </a:p>
          <a:p>
            <a:pPr indent="-349250" lvl="0" marL="457200" rtl="0" algn="l">
              <a:spcBef>
                <a:spcPts val="0"/>
              </a:spcBef>
              <a:spcAft>
                <a:spcPts val="0"/>
              </a:spcAft>
              <a:buClr>
                <a:schemeClr val="lt1"/>
              </a:buClr>
              <a:buSzPts val="1900"/>
              <a:buChar char="●"/>
            </a:pPr>
            <a:r>
              <a:rPr lang="en-GB" sz="1900">
                <a:solidFill>
                  <a:schemeClr val="lt1"/>
                </a:solidFill>
              </a:rPr>
              <a:t>How can LAG keep more operators and surrounding teammates safe? </a:t>
            </a:r>
            <a:endParaRPr sz="1900">
              <a:solidFill>
                <a:schemeClr val="lt1"/>
              </a:solidFill>
            </a:endParaRPr>
          </a:p>
          <a:p>
            <a:pPr indent="0" lvl="0" marL="457200" rtl="0" algn="l">
              <a:spcBef>
                <a:spcPts val="0"/>
              </a:spcBef>
              <a:spcAft>
                <a:spcPts val="0"/>
              </a:spcAft>
              <a:buNone/>
            </a:pPr>
            <a:r>
              <a:t/>
            </a:r>
            <a:endParaRPr sz="1900">
              <a:solidFill>
                <a:schemeClr val="lt1"/>
              </a:solidFill>
            </a:endParaRPr>
          </a:p>
          <a:p>
            <a:pPr indent="-349250" lvl="0" marL="457200" rtl="0" algn="l">
              <a:spcBef>
                <a:spcPts val="0"/>
              </a:spcBef>
              <a:spcAft>
                <a:spcPts val="0"/>
              </a:spcAft>
              <a:buClr>
                <a:schemeClr val="lt1"/>
              </a:buClr>
              <a:buSzPts val="1900"/>
              <a:buChar char="●"/>
            </a:pPr>
            <a:r>
              <a:rPr lang="en-GB" sz="1900">
                <a:solidFill>
                  <a:schemeClr val="lt1"/>
                </a:solidFill>
              </a:rPr>
              <a:t>How can LAG help to avoid the recordables consistently?</a:t>
            </a:r>
            <a:endParaRPr sz="1900">
              <a:solidFill>
                <a:schemeClr val="lt1"/>
              </a:solidFill>
            </a:endParaRPr>
          </a:p>
        </p:txBody>
      </p:sp>
      <p:pic>
        <p:nvPicPr>
          <p:cNvPr id="339" name="Google Shape;339;p37"/>
          <p:cNvPicPr preferRelativeResize="0"/>
          <p:nvPr/>
        </p:nvPicPr>
        <p:blipFill>
          <a:blip r:embed="rId3">
            <a:alphaModFix/>
          </a:blip>
          <a:stretch>
            <a:fillRect/>
          </a:stretch>
        </p:blipFill>
        <p:spPr>
          <a:xfrm>
            <a:off x="264275" y="1508900"/>
            <a:ext cx="4692951" cy="33712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0"/>
          <p:cNvSpPr txBox="1"/>
          <p:nvPr>
            <p:ph type="ctrTitle"/>
          </p:nvPr>
        </p:nvSpPr>
        <p:spPr>
          <a:xfrm>
            <a:off x="3423150" y="4252650"/>
            <a:ext cx="7446300" cy="72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3000">
                <a:solidFill>
                  <a:srgbClr val="C10030"/>
                </a:solidFill>
                <a:latin typeface="Arial"/>
                <a:ea typeface="Arial"/>
                <a:cs typeface="Arial"/>
                <a:sym typeface="Arial"/>
              </a:rPr>
              <a:t>FORGED BY EXPERIENCE</a:t>
            </a:r>
            <a:endParaRPr b="1" sz="2800">
              <a:solidFill>
                <a:srgbClr val="C10030"/>
              </a:solidFill>
              <a:latin typeface="Arial"/>
              <a:ea typeface="Arial"/>
              <a:cs typeface="Arial"/>
              <a:sym typeface="Arial"/>
            </a:endParaRPr>
          </a:p>
        </p:txBody>
      </p:sp>
      <p:pic>
        <p:nvPicPr>
          <p:cNvPr id="210" name="Google Shape;210;p20" title="IMG_5401.JPG"/>
          <p:cNvPicPr preferRelativeResize="0"/>
          <p:nvPr/>
        </p:nvPicPr>
        <p:blipFill>
          <a:blip r:embed="rId3">
            <a:alphaModFix/>
          </a:blip>
          <a:stretch>
            <a:fillRect/>
          </a:stretch>
        </p:blipFill>
        <p:spPr>
          <a:xfrm>
            <a:off x="3039675" y="267650"/>
            <a:ext cx="2861426" cy="3815225"/>
          </a:xfrm>
          <a:prstGeom prst="rect">
            <a:avLst/>
          </a:prstGeom>
          <a:noFill/>
          <a:ln>
            <a:noFill/>
          </a:ln>
        </p:spPr>
      </p:pic>
      <p:pic>
        <p:nvPicPr>
          <p:cNvPr id="211" name="Google Shape;211;p20"/>
          <p:cNvPicPr preferRelativeResize="0"/>
          <p:nvPr/>
        </p:nvPicPr>
        <p:blipFill>
          <a:blip r:embed="rId4">
            <a:alphaModFix/>
          </a:blip>
          <a:stretch>
            <a:fillRect/>
          </a:stretch>
        </p:blipFill>
        <p:spPr>
          <a:xfrm>
            <a:off x="5999450" y="267650"/>
            <a:ext cx="3008350" cy="38152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38"/>
          <p:cNvPicPr preferRelativeResize="0"/>
          <p:nvPr/>
        </p:nvPicPr>
        <p:blipFill>
          <a:blip r:embed="rId3">
            <a:alphaModFix/>
          </a:blip>
          <a:stretch>
            <a:fillRect/>
          </a:stretch>
        </p:blipFill>
        <p:spPr>
          <a:xfrm>
            <a:off x="5918188" y="2571750"/>
            <a:ext cx="3232349" cy="2424262"/>
          </a:xfrm>
          <a:prstGeom prst="rect">
            <a:avLst/>
          </a:prstGeom>
          <a:noFill/>
          <a:ln>
            <a:noFill/>
          </a:ln>
        </p:spPr>
      </p:pic>
      <p:pic>
        <p:nvPicPr>
          <p:cNvPr id="345" name="Google Shape;345;p38"/>
          <p:cNvPicPr preferRelativeResize="0"/>
          <p:nvPr/>
        </p:nvPicPr>
        <p:blipFill>
          <a:blip r:embed="rId4">
            <a:alphaModFix/>
          </a:blip>
          <a:stretch>
            <a:fillRect/>
          </a:stretch>
        </p:blipFill>
        <p:spPr>
          <a:xfrm>
            <a:off x="5924725" y="0"/>
            <a:ext cx="3219267" cy="2414450"/>
          </a:xfrm>
          <a:prstGeom prst="rect">
            <a:avLst/>
          </a:prstGeom>
          <a:noFill/>
          <a:ln>
            <a:noFill/>
          </a:ln>
        </p:spPr>
      </p:pic>
      <p:sp>
        <p:nvSpPr>
          <p:cNvPr id="346" name="Google Shape;346;p38"/>
          <p:cNvSpPr txBox="1"/>
          <p:nvPr/>
        </p:nvSpPr>
        <p:spPr>
          <a:xfrm>
            <a:off x="289650" y="2414450"/>
            <a:ext cx="4843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4000">
              <a:solidFill>
                <a:schemeClr val="lt1"/>
              </a:solidFill>
              <a:latin typeface="Montserrat"/>
              <a:ea typeface="Montserrat"/>
              <a:cs typeface="Montserrat"/>
              <a:sym typeface="Montserrat"/>
            </a:endParaRPr>
          </a:p>
        </p:txBody>
      </p:sp>
      <p:sp>
        <p:nvSpPr>
          <p:cNvPr id="347" name="Google Shape;347;p38"/>
          <p:cNvSpPr txBox="1"/>
          <p:nvPr/>
        </p:nvSpPr>
        <p:spPr>
          <a:xfrm>
            <a:off x="1132250" y="509075"/>
            <a:ext cx="46521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100">
                <a:solidFill>
                  <a:srgbClr val="C10030"/>
                </a:solidFill>
              </a:rPr>
              <a:t>R&amp;D EXPLORATION</a:t>
            </a:r>
            <a:endParaRPr b="1" sz="3100">
              <a:solidFill>
                <a:srgbClr val="C10030"/>
              </a:solidFill>
            </a:endParaRPr>
          </a:p>
        </p:txBody>
      </p:sp>
      <p:sp>
        <p:nvSpPr>
          <p:cNvPr id="348" name="Google Shape;348;p38"/>
          <p:cNvSpPr txBox="1"/>
          <p:nvPr/>
        </p:nvSpPr>
        <p:spPr>
          <a:xfrm>
            <a:off x="1325450" y="1170875"/>
            <a:ext cx="4458900" cy="37866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lt1"/>
              </a:buClr>
              <a:buSzPts val="1800"/>
              <a:buChar char="●"/>
            </a:pPr>
            <a:r>
              <a:rPr lang="en-GB" sz="1800">
                <a:solidFill>
                  <a:schemeClr val="lt1"/>
                </a:solidFill>
              </a:rPr>
              <a:t>LAG collaborated with other NSA Members to explore the latest on the market focused on safety</a:t>
            </a:r>
            <a:endParaRPr sz="1800">
              <a:solidFill>
                <a:schemeClr val="lt1"/>
              </a:solidFill>
            </a:endParaRPr>
          </a:p>
          <a:p>
            <a:pPr indent="0" lvl="0" marL="457200" rtl="0" algn="l">
              <a:spcBef>
                <a:spcPts val="0"/>
              </a:spcBef>
              <a:spcAft>
                <a:spcPts val="0"/>
              </a:spcAft>
              <a:buNone/>
            </a:pPr>
            <a:r>
              <a:t/>
            </a:r>
            <a:endParaRPr sz="1800">
              <a:solidFill>
                <a:schemeClr val="lt1"/>
              </a:solidFill>
            </a:endParaRPr>
          </a:p>
          <a:p>
            <a:pPr indent="-342900" lvl="0" marL="457200" rtl="0" algn="l">
              <a:spcBef>
                <a:spcPts val="0"/>
              </a:spcBef>
              <a:spcAft>
                <a:spcPts val="0"/>
              </a:spcAft>
              <a:buClr>
                <a:schemeClr val="lt1"/>
              </a:buClr>
              <a:buSzPts val="1800"/>
              <a:buChar char="●"/>
            </a:pPr>
            <a:r>
              <a:rPr lang="en-GB" sz="1800">
                <a:solidFill>
                  <a:schemeClr val="lt1"/>
                </a:solidFill>
              </a:rPr>
              <a:t>LAG has committed to </a:t>
            </a:r>
            <a:r>
              <a:rPr lang="en-GB" sz="1800">
                <a:solidFill>
                  <a:schemeClr val="lt1"/>
                </a:solidFill>
              </a:rPr>
              <a:t>creating</a:t>
            </a:r>
            <a:r>
              <a:rPr lang="en-GB" sz="1800">
                <a:solidFill>
                  <a:schemeClr val="lt1"/>
                </a:solidFill>
              </a:rPr>
              <a:t> autonomous equipment to apply across numerous applications utilizing LAG’s </a:t>
            </a:r>
            <a:r>
              <a:rPr lang="en-GB" sz="1800">
                <a:solidFill>
                  <a:schemeClr val="lt1"/>
                </a:solidFill>
              </a:rPr>
              <a:t>equipment</a:t>
            </a:r>
            <a:r>
              <a:rPr lang="en-GB" sz="1800">
                <a:solidFill>
                  <a:schemeClr val="lt1"/>
                </a:solidFill>
              </a:rPr>
              <a:t> </a:t>
            </a:r>
            <a:r>
              <a:rPr lang="en-GB" sz="1800">
                <a:solidFill>
                  <a:schemeClr val="lt1"/>
                </a:solidFill>
              </a:rPr>
              <a:t>portfolio</a:t>
            </a:r>
            <a:r>
              <a:rPr lang="en-GB" sz="1800">
                <a:solidFill>
                  <a:schemeClr val="lt1"/>
                </a:solidFill>
              </a:rPr>
              <a:t> </a:t>
            </a:r>
            <a:endParaRPr sz="1800">
              <a:solidFill>
                <a:schemeClr val="lt1"/>
              </a:solidFill>
            </a:endParaRPr>
          </a:p>
          <a:p>
            <a:pPr indent="0" lvl="0" marL="457200" rtl="0" algn="l">
              <a:spcBef>
                <a:spcPts val="0"/>
              </a:spcBef>
              <a:spcAft>
                <a:spcPts val="0"/>
              </a:spcAft>
              <a:buNone/>
            </a:pPr>
            <a:r>
              <a:t/>
            </a:r>
            <a:endParaRPr sz="1800">
              <a:solidFill>
                <a:schemeClr val="lt1"/>
              </a:solidFill>
            </a:endParaRPr>
          </a:p>
          <a:p>
            <a:pPr indent="-342900" lvl="0" marL="457200" rtl="0" algn="l">
              <a:spcBef>
                <a:spcPts val="0"/>
              </a:spcBef>
              <a:spcAft>
                <a:spcPts val="0"/>
              </a:spcAft>
              <a:buClr>
                <a:schemeClr val="lt1"/>
              </a:buClr>
              <a:buSzPts val="1800"/>
              <a:buChar char="●"/>
            </a:pPr>
            <a:r>
              <a:rPr lang="en-GB" sz="1800">
                <a:solidFill>
                  <a:schemeClr val="lt1"/>
                </a:solidFill>
              </a:rPr>
              <a:t>Final stages of preparing the LAG-3400 to be fully autonomous testing by year end 2025. Introducing to market for application in 2026.</a:t>
            </a:r>
            <a:endParaRPr sz="1800">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9"/>
          <p:cNvSpPr txBox="1"/>
          <p:nvPr>
            <p:ph type="ctrTitle"/>
          </p:nvPr>
        </p:nvSpPr>
        <p:spPr>
          <a:xfrm>
            <a:off x="1351775" y="3445125"/>
            <a:ext cx="7065600" cy="72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a:solidFill>
                  <a:srgbClr val="C10030"/>
                </a:solidFill>
                <a:latin typeface="Arial"/>
                <a:ea typeface="Arial"/>
                <a:cs typeface="Arial"/>
                <a:sym typeface="Arial"/>
              </a:rPr>
              <a:t>INNOVATION &amp; SAFETY</a:t>
            </a:r>
            <a:endParaRPr b="1">
              <a:solidFill>
                <a:srgbClr val="C10030"/>
              </a:solidFill>
              <a:latin typeface="Arial"/>
              <a:ea typeface="Arial"/>
              <a:cs typeface="Arial"/>
              <a:sym typeface="Arial"/>
            </a:endParaRPr>
          </a:p>
          <a:p>
            <a:pPr indent="0" lvl="0" marL="0" rtl="0" algn="ctr">
              <a:spcBef>
                <a:spcPts val="0"/>
              </a:spcBef>
              <a:spcAft>
                <a:spcPts val="0"/>
              </a:spcAft>
              <a:buSzPts val="990"/>
              <a:buNone/>
            </a:pPr>
            <a:r>
              <a:rPr b="1" lang="en-GB" sz="3000">
                <a:solidFill>
                  <a:srgbClr val="C10030"/>
                </a:solidFill>
                <a:latin typeface="Arial"/>
                <a:ea typeface="Arial"/>
                <a:cs typeface="Arial"/>
                <a:sym typeface="Arial"/>
              </a:rPr>
              <a:t>ADDITIONAL APPLICATIONS</a:t>
            </a:r>
            <a:endParaRPr b="1" sz="2800">
              <a:solidFill>
                <a:srgbClr val="C10030"/>
              </a:solidFill>
              <a:latin typeface="Arial"/>
              <a:ea typeface="Arial"/>
              <a:cs typeface="Arial"/>
              <a:sym typeface="Arial"/>
            </a:endParaRPr>
          </a:p>
        </p:txBody>
      </p:sp>
      <p:pic>
        <p:nvPicPr>
          <p:cNvPr id="354" name="Google Shape;354;p39"/>
          <p:cNvPicPr preferRelativeResize="0"/>
          <p:nvPr/>
        </p:nvPicPr>
        <p:blipFill>
          <a:blip r:embed="rId3">
            <a:alphaModFix/>
          </a:blip>
          <a:stretch>
            <a:fillRect/>
          </a:stretch>
        </p:blipFill>
        <p:spPr>
          <a:xfrm>
            <a:off x="3581150" y="367001"/>
            <a:ext cx="3958550" cy="29677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0"/>
          <p:cNvSpPr txBox="1"/>
          <p:nvPr>
            <p:ph type="ctrTitle"/>
          </p:nvPr>
        </p:nvSpPr>
        <p:spPr>
          <a:xfrm>
            <a:off x="3221275" y="3971750"/>
            <a:ext cx="5354100" cy="72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a:solidFill>
                  <a:srgbClr val="C10030"/>
                </a:solidFill>
                <a:latin typeface="Arial"/>
                <a:ea typeface="Arial"/>
                <a:cs typeface="Arial"/>
                <a:sym typeface="Arial"/>
              </a:rPr>
              <a:t>LAG-4500</a:t>
            </a:r>
            <a:endParaRPr b="1">
              <a:solidFill>
                <a:srgbClr val="C10030"/>
              </a:solidFill>
              <a:latin typeface="Arial"/>
              <a:ea typeface="Arial"/>
              <a:cs typeface="Arial"/>
              <a:sym typeface="Arial"/>
            </a:endParaRPr>
          </a:p>
          <a:p>
            <a:pPr indent="0" lvl="0" marL="0" rtl="0" algn="l">
              <a:spcBef>
                <a:spcPts val="0"/>
              </a:spcBef>
              <a:spcAft>
                <a:spcPts val="0"/>
              </a:spcAft>
              <a:buSzPts val="990"/>
              <a:buNone/>
            </a:pPr>
            <a:r>
              <a:rPr b="1" lang="en-GB" sz="2000">
                <a:solidFill>
                  <a:srgbClr val="C10030"/>
                </a:solidFill>
                <a:latin typeface="Arial"/>
                <a:ea typeface="Arial"/>
                <a:cs typeface="Arial"/>
                <a:sym typeface="Arial"/>
              </a:rPr>
              <a:t>EBT ELECTRIC </a:t>
            </a:r>
            <a:r>
              <a:rPr b="1" lang="en-GB" sz="2000">
                <a:solidFill>
                  <a:srgbClr val="C10030"/>
                </a:solidFill>
                <a:latin typeface="Arial"/>
                <a:ea typeface="Arial"/>
                <a:cs typeface="Arial"/>
                <a:sym typeface="Arial"/>
              </a:rPr>
              <a:t>FURNACE</a:t>
            </a:r>
            <a:r>
              <a:rPr b="1" lang="en-GB" sz="2000">
                <a:solidFill>
                  <a:srgbClr val="C10030"/>
                </a:solidFill>
                <a:latin typeface="Arial"/>
                <a:ea typeface="Arial"/>
                <a:cs typeface="Arial"/>
                <a:sym typeface="Arial"/>
              </a:rPr>
              <a:t> MACHINE</a:t>
            </a:r>
            <a:endParaRPr b="1" sz="2000">
              <a:solidFill>
                <a:srgbClr val="C10030"/>
              </a:solidFill>
              <a:latin typeface="Arial"/>
              <a:ea typeface="Arial"/>
              <a:cs typeface="Arial"/>
              <a:sym typeface="Arial"/>
            </a:endParaRPr>
          </a:p>
        </p:txBody>
      </p:sp>
      <p:pic>
        <p:nvPicPr>
          <p:cNvPr id="360" name="Google Shape;360;p40"/>
          <p:cNvPicPr preferRelativeResize="0"/>
          <p:nvPr/>
        </p:nvPicPr>
        <p:blipFill>
          <a:blip r:embed="rId3">
            <a:alphaModFix/>
          </a:blip>
          <a:stretch>
            <a:fillRect/>
          </a:stretch>
        </p:blipFill>
        <p:spPr>
          <a:xfrm>
            <a:off x="3174500" y="152425"/>
            <a:ext cx="5753475" cy="3586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1"/>
          <p:cNvSpPr txBox="1"/>
          <p:nvPr>
            <p:ph type="title"/>
          </p:nvPr>
        </p:nvSpPr>
        <p:spPr>
          <a:xfrm>
            <a:off x="992700" y="88950"/>
            <a:ext cx="7038900" cy="1354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GB" sz="3800">
                <a:solidFill>
                  <a:srgbClr val="C10030"/>
                </a:solidFill>
                <a:latin typeface="Arial"/>
                <a:ea typeface="Arial"/>
                <a:cs typeface="Arial"/>
                <a:sym typeface="Arial"/>
              </a:rPr>
              <a:t>LAG-4500</a:t>
            </a:r>
            <a:r>
              <a:rPr b="1" lang="en-GB" sz="1600">
                <a:solidFill>
                  <a:srgbClr val="C10030"/>
                </a:solidFill>
                <a:latin typeface="Arial"/>
                <a:ea typeface="Arial"/>
                <a:cs typeface="Arial"/>
                <a:sym typeface="Arial"/>
              </a:rPr>
              <a:t> </a:t>
            </a:r>
            <a:r>
              <a:rPr b="1" lang="en-GB" sz="1600">
                <a:solidFill>
                  <a:srgbClr val="C10030"/>
                </a:solidFill>
                <a:latin typeface="Arial"/>
                <a:ea typeface="Arial"/>
                <a:cs typeface="Arial"/>
                <a:sym typeface="Arial"/>
              </a:rPr>
              <a:t>EBT ELECTRIC FURNACE MACHINE</a:t>
            </a:r>
            <a:endParaRPr b="1" sz="1600">
              <a:solidFill>
                <a:srgbClr val="C10030"/>
              </a:solidFill>
              <a:latin typeface="Arial"/>
              <a:ea typeface="Arial"/>
              <a:cs typeface="Arial"/>
              <a:sym typeface="Arial"/>
            </a:endParaRPr>
          </a:p>
          <a:p>
            <a:pPr indent="0" lvl="0" marL="0" rtl="0" algn="l">
              <a:spcBef>
                <a:spcPts val="0"/>
              </a:spcBef>
              <a:spcAft>
                <a:spcPts val="0"/>
              </a:spcAft>
              <a:buNone/>
            </a:pPr>
            <a:r>
              <a:t/>
            </a:r>
            <a:endParaRPr b="1" sz="3800">
              <a:solidFill>
                <a:srgbClr val="C10030"/>
              </a:solidFill>
              <a:latin typeface="Arial"/>
              <a:ea typeface="Arial"/>
              <a:cs typeface="Arial"/>
              <a:sym typeface="Arial"/>
            </a:endParaRPr>
          </a:p>
        </p:txBody>
      </p:sp>
      <p:pic>
        <p:nvPicPr>
          <p:cNvPr id="366" name="Google Shape;366;p41" title="LAG-4500 Ready.jpg"/>
          <p:cNvPicPr preferRelativeResize="0"/>
          <p:nvPr/>
        </p:nvPicPr>
        <p:blipFill>
          <a:blip r:embed="rId3">
            <a:alphaModFix/>
          </a:blip>
          <a:stretch>
            <a:fillRect/>
          </a:stretch>
        </p:blipFill>
        <p:spPr>
          <a:xfrm>
            <a:off x="1124300" y="858450"/>
            <a:ext cx="7922524" cy="2618925"/>
          </a:xfrm>
          <a:prstGeom prst="rect">
            <a:avLst/>
          </a:prstGeom>
          <a:noFill/>
          <a:ln>
            <a:noFill/>
          </a:ln>
          <a:effectLst>
            <a:outerShdw blurRad="57150" rotWithShape="0" algn="bl" dir="5400000" dist="19050">
              <a:srgbClr val="000000">
                <a:alpha val="60000"/>
              </a:srgbClr>
            </a:outerShdw>
          </a:effectLst>
        </p:spPr>
      </p:pic>
      <p:sp>
        <p:nvSpPr>
          <p:cNvPr id="367" name="Google Shape;367;p41"/>
          <p:cNvSpPr txBox="1"/>
          <p:nvPr/>
        </p:nvSpPr>
        <p:spPr>
          <a:xfrm>
            <a:off x="0" y="3531000"/>
            <a:ext cx="9144000" cy="1231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700">
                <a:solidFill>
                  <a:schemeClr val="lt1"/>
                </a:solidFill>
              </a:rPr>
              <a:t>LAG Equipment’s LAG-4500 refractory tear-out machine was specifically designed for reliable tear-out for electric arc furnaces. Positioned on top of the furnace shell, the lining is quickly removed with minimum downtown. Multi-positional legs allow the machine to accommodate furnaces ranging from 75 to 350 tons.</a:t>
            </a:r>
            <a:endParaRPr sz="170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2"/>
          <p:cNvSpPr txBox="1"/>
          <p:nvPr>
            <p:ph type="title"/>
          </p:nvPr>
        </p:nvSpPr>
        <p:spPr>
          <a:xfrm>
            <a:off x="998775" y="318200"/>
            <a:ext cx="65937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800">
                <a:solidFill>
                  <a:srgbClr val="C10030"/>
                </a:solidFill>
                <a:latin typeface="Verdana"/>
                <a:ea typeface="Verdana"/>
                <a:cs typeface="Verdana"/>
                <a:sym typeface="Verdana"/>
              </a:rPr>
              <a:t>LAG-4500 SAFETY OVERVIEW</a:t>
            </a:r>
            <a:endParaRPr b="1" sz="2800">
              <a:solidFill>
                <a:srgbClr val="C10030"/>
              </a:solidFill>
              <a:latin typeface="Verdana"/>
              <a:ea typeface="Verdana"/>
              <a:cs typeface="Verdana"/>
              <a:sym typeface="Verdana"/>
            </a:endParaRPr>
          </a:p>
          <a:p>
            <a:pPr indent="0" lvl="0" marL="0" rtl="0" algn="l">
              <a:spcBef>
                <a:spcPts val="0"/>
              </a:spcBef>
              <a:spcAft>
                <a:spcPts val="0"/>
              </a:spcAft>
              <a:buNone/>
            </a:pPr>
            <a:r>
              <a:t/>
            </a:r>
            <a:endParaRPr b="1" sz="2700">
              <a:solidFill>
                <a:srgbClr val="C10030"/>
              </a:solidFill>
              <a:latin typeface="Arial"/>
              <a:ea typeface="Arial"/>
              <a:cs typeface="Arial"/>
              <a:sym typeface="Arial"/>
            </a:endParaRPr>
          </a:p>
        </p:txBody>
      </p:sp>
      <p:sp>
        <p:nvSpPr>
          <p:cNvPr id="373" name="Google Shape;373;p42"/>
          <p:cNvSpPr txBox="1"/>
          <p:nvPr/>
        </p:nvSpPr>
        <p:spPr>
          <a:xfrm>
            <a:off x="96275" y="1156800"/>
            <a:ext cx="3834300" cy="39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u="sng">
                <a:solidFill>
                  <a:schemeClr val="lt1"/>
                </a:solidFill>
              </a:rPr>
              <a:t>PPE</a:t>
            </a:r>
            <a:endParaRPr sz="1300" u="sng">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Integrated safety rails</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Safety tie-off points</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Light weight covers</a:t>
            </a:r>
            <a:endParaRPr sz="1300">
              <a:solidFill>
                <a:schemeClr val="lt1"/>
              </a:solidFill>
            </a:endParaRPr>
          </a:p>
          <a:p>
            <a:pPr indent="0" lvl="0" marL="0" rtl="0" algn="l">
              <a:spcBef>
                <a:spcPts val="0"/>
              </a:spcBef>
              <a:spcAft>
                <a:spcPts val="0"/>
              </a:spcAft>
              <a:buNone/>
            </a:pPr>
            <a:r>
              <a:t/>
            </a:r>
            <a:endParaRPr sz="1300">
              <a:solidFill>
                <a:schemeClr val="lt1"/>
              </a:solidFill>
            </a:endParaRPr>
          </a:p>
          <a:p>
            <a:pPr indent="0" lvl="0" marL="0" rtl="0" algn="l">
              <a:spcBef>
                <a:spcPts val="0"/>
              </a:spcBef>
              <a:spcAft>
                <a:spcPts val="0"/>
              </a:spcAft>
              <a:buNone/>
            </a:pPr>
            <a:r>
              <a:rPr lang="en-GB" sz="1300" u="sng">
                <a:solidFill>
                  <a:schemeClr val="lt1"/>
                </a:solidFill>
              </a:rPr>
              <a:t>HYDRAULICS</a:t>
            </a:r>
            <a:endParaRPr sz="1300" u="sng">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Operating pressure 3500 PSI</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Integrated counterbalance valves on hoist cylinders</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Emergency dump valve for hoist circuit </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PLC controlled hydraulics</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High pressure/low flow proportional hydraulic system</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Fewer hydraulic components exposed to heat over furnace</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Active kidney loop hydraulic cooling system</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Shut-off valve on fluid supply</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Hydraulic fluid is cleansed through multiply filter units</a:t>
            </a:r>
            <a:endParaRPr sz="1300">
              <a:solidFill>
                <a:schemeClr val="lt1"/>
              </a:solidFill>
            </a:endParaRPr>
          </a:p>
        </p:txBody>
      </p:sp>
      <p:pic>
        <p:nvPicPr>
          <p:cNvPr id="374" name="Google Shape;374;p42"/>
          <p:cNvPicPr preferRelativeResize="0"/>
          <p:nvPr/>
        </p:nvPicPr>
        <p:blipFill>
          <a:blip r:embed="rId3">
            <a:alphaModFix/>
          </a:blip>
          <a:stretch>
            <a:fillRect/>
          </a:stretch>
        </p:blipFill>
        <p:spPr>
          <a:xfrm>
            <a:off x="3930583" y="1050075"/>
            <a:ext cx="5112392" cy="38343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3"/>
          <p:cNvSpPr txBox="1"/>
          <p:nvPr>
            <p:ph type="title"/>
          </p:nvPr>
        </p:nvSpPr>
        <p:spPr>
          <a:xfrm>
            <a:off x="998775" y="318200"/>
            <a:ext cx="65937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800">
                <a:solidFill>
                  <a:srgbClr val="C10030"/>
                </a:solidFill>
                <a:latin typeface="Arial"/>
                <a:ea typeface="Arial"/>
                <a:cs typeface="Arial"/>
                <a:sym typeface="Arial"/>
              </a:rPr>
              <a:t>LAG-4500 SAFETY OVERVIEW</a:t>
            </a:r>
            <a:endParaRPr b="1" sz="2800">
              <a:solidFill>
                <a:srgbClr val="C10030"/>
              </a:solidFill>
              <a:latin typeface="Arial"/>
              <a:ea typeface="Arial"/>
              <a:cs typeface="Arial"/>
              <a:sym typeface="Arial"/>
            </a:endParaRPr>
          </a:p>
          <a:p>
            <a:pPr indent="0" lvl="0" marL="0" rtl="0" algn="l">
              <a:spcBef>
                <a:spcPts val="0"/>
              </a:spcBef>
              <a:spcAft>
                <a:spcPts val="0"/>
              </a:spcAft>
              <a:buNone/>
            </a:pPr>
            <a:r>
              <a:t/>
            </a:r>
            <a:endParaRPr b="1" sz="2700">
              <a:solidFill>
                <a:srgbClr val="C10030"/>
              </a:solidFill>
              <a:latin typeface="Arial"/>
              <a:ea typeface="Arial"/>
              <a:cs typeface="Arial"/>
              <a:sym typeface="Arial"/>
            </a:endParaRPr>
          </a:p>
        </p:txBody>
      </p:sp>
      <p:pic>
        <p:nvPicPr>
          <p:cNvPr id="380" name="Google Shape;380;p43" title="IMG_2548.JPG"/>
          <p:cNvPicPr preferRelativeResize="0"/>
          <p:nvPr/>
        </p:nvPicPr>
        <p:blipFill rotWithShape="1">
          <a:blip r:embed="rId3">
            <a:alphaModFix/>
          </a:blip>
          <a:srcRect b="13179" l="5474" r="12692" t="25432"/>
          <a:stretch/>
        </p:blipFill>
        <p:spPr>
          <a:xfrm>
            <a:off x="2402600" y="1232291"/>
            <a:ext cx="3000000" cy="3376660"/>
          </a:xfrm>
          <a:prstGeom prst="rect">
            <a:avLst/>
          </a:prstGeom>
          <a:noFill/>
          <a:ln>
            <a:noFill/>
          </a:ln>
        </p:spPr>
      </p:pic>
      <p:sp>
        <p:nvSpPr>
          <p:cNvPr id="381" name="Google Shape;381;p43"/>
          <p:cNvSpPr txBox="1"/>
          <p:nvPr/>
        </p:nvSpPr>
        <p:spPr>
          <a:xfrm>
            <a:off x="86300" y="1434950"/>
            <a:ext cx="23163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u="sng">
                <a:solidFill>
                  <a:schemeClr val="lt1"/>
                </a:solidFill>
              </a:rPr>
              <a:t>ELECTRICAL</a:t>
            </a:r>
            <a:endParaRPr sz="1300" u="sng">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Fused lockout/tagout disconnect enclosure</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High voltage is only located at the power unit, 24 volt DC is run throughout the entire machine</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Radio control only, no tethered connection</a:t>
            </a:r>
            <a:endParaRPr/>
          </a:p>
        </p:txBody>
      </p:sp>
      <p:pic>
        <p:nvPicPr>
          <p:cNvPr id="382" name="Google Shape;382;p43"/>
          <p:cNvPicPr preferRelativeResize="0"/>
          <p:nvPr/>
        </p:nvPicPr>
        <p:blipFill>
          <a:blip r:embed="rId4">
            <a:alphaModFix/>
          </a:blip>
          <a:stretch>
            <a:fillRect/>
          </a:stretch>
        </p:blipFill>
        <p:spPr>
          <a:xfrm>
            <a:off x="5555000" y="1384700"/>
            <a:ext cx="3436600" cy="2577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4"/>
          <p:cNvSpPr txBox="1"/>
          <p:nvPr>
            <p:ph type="ctrTitle"/>
          </p:nvPr>
        </p:nvSpPr>
        <p:spPr>
          <a:xfrm>
            <a:off x="3600000" y="720000"/>
            <a:ext cx="4043100" cy="81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sz="5400">
                <a:solidFill>
                  <a:srgbClr val="C10030"/>
                </a:solidFill>
                <a:latin typeface="Arial"/>
                <a:ea typeface="Arial"/>
                <a:cs typeface="Arial"/>
                <a:sym typeface="Arial"/>
              </a:rPr>
              <a:t>LAG-1200</a:t>
            </a:r>
            <a:endParaRPr b="1" sz="5400">
              <a:solidFill>
                <a:srgbClr val="C10030"/>
              </a:solidFill>
              <a:latin typeface="Arial"/>
              <a:ea typeface="Arial"/>
              <a:cs typeface="Arial"/>
              <a:sym typeface="Arial"/>
            </a:endParaRPr>
          </a:p>
          <a:p>
            <a:pPr indent="0" lvl="0" marL="0" rtl="0" algn="l">
              <a:spcBef>
                <a:spcPts val="0"/>
              </a:spcBef>
              <a:spcAft>
                <a:spcPts val="0"/>
              </a:spcAft>
              <a:buSzPts val="990"/>
              <a:buNone/>
            </a:pPr>
            <a:r>
              <a:t/>
            </a:r>
            <a:endParaRPr b="1" sz="5400">
              <a:solidFill>
                <a:srgbClr val="CC2C24"/>
              </a:solidFill>
              <a:latin typeface="Verdana"/>
              <a:ea typeface="Verdana"/>
              <a:cs typeface="Verdana"/>
              <a:sym typeface="Verdana"/>
            </a:endParaRPr>
          </a:p>
        </p:txBody>
      </p:sp>
      <p:pic>
        <p:nvPicPr>
          <p:cNvPr id="388" name="Google Shape;388;p44"/>
          <p:cNvPicPr preferRelativeResize="0"/>
          <p:nvPr/>
        </p:nvPicPr>
        <p:blipFill>
          <a:blip r:embed="rId3">
            <a:alphaModFix/>
          </a:blip>
          <a:stretch>
            <a:fillRect/>
          </a:stretch>
        </p:blipFill>
        <p:spPr>
          <a:xfrm>
            <a:off x="152400" y="2605425"/>
            <a:ext cx="8839204" cy="230906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5"/>
          <p:cNvSpPr txBox="1"/>
          <p:nvPr/>
        </p:nvSpPr>
        <p:spPr>
          <a:xfrm>
            <a:off x="1106800" y="63200"/>
            <a:ext cx="7870200" cy="17022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GB">
                <a:solidFill>
                  <a:schemeClr val="lt1"/>
                </a:solidFill>
              </a:rPr>
              <a:t>Introducing LAG Equipment’s LAG-1200 slag door maintenance machine. Taking decades of experience and knowledge, LAG Equipment has developed a machine that looks at safety first. </a:t>
            </a:r>
            <a:endParaRPr>
              <a:solidFill>
                <a:schemeClr val="lt1"/>
              </a:solidFill>
            </a:endParaRPr>
          </a:p>
          <a:p>
            <a:pPr indent="0" lvl="0" marL="0" rtl="0" algn="just">
              <a:spcBef>
                <a:spcPts val="0"/>
              </a:spcBef>
              <a:spcAft>
                <a:spcPts val="0"/>
              </a:spcAft>
              <a:buNone/>
            </a:pPr>
            <a:r>
              <a:t/>
            </a:r>
            <a:endParaRPr>
              <a:solidFill>
                <a:schemeClr val="lt1"/>
              </a:solidFill>
            </a:endParaRPr>
          </a:p>
          <a:p>
            <a:pPr indent="0" lvl="0" marL="0" rtl="0" algn="just">
              <a:spcBef>
                <a:spcPts val="0"/>
              </a:spcBef>
              <a:spcAft>
                <a:spcPts val="0"/>
              </a:spcAft>
              <a:buNone/>
            </a:pPr>
            <a:r>
              <a:rPr lang="en-GB">
                <a:solidFill>
                  <a:schemeClr val="lt1"/>
                </a:solidFill>
              </a:rPr>
              <a:t>From the ground up, innovation and design are the foremost thoughts while keeping safety a priority. Using the latest technology, the machine was designed to work effortlessly to clear slag and scrap around an EAF slag door.</a:t>
            </a:r>
            <a:endParaRPr>
              <a:solidFill>
                <a:schemeClr val="lt1"/>
              </a:solidFill>
            </a:endParaRPr>
          </a:p>
        </p:txBody>
      </p:sp>
      <p:pic>
        <p:nvPicPr>
          <p:cNvPr id="394" name="Google Shape;394;p45" title="LAG-1200 in position.jpg"/>
          <p:cNvPicPr preferRelativeResize="0"/>
          <p:nvPr/>
        </p:nvPicPr>
        <p:blipFill>
          <a:blip r:embed="rId3">
            <a:alphaModFix/>
          </a:blip>
          <a:stretch>
            <a:fillRect/>
          </a:stretch>
        </p:blipFill>
        <p:spPr>
          <a:xfrm>
            <a:off x="239000" y="1785500"/>
            <a:ext cx="4299505" cy="3227650"/>
          </a:xfrm>
          <a:prstGeom prst="rect">
            <a:avLst/>
          </a:prstGeom>
          <a:noFill/>
          <a:ln>
            <a:noFill/>
          </a:ln>
        </p:spPr>
      </p:pic>
      <p:pic>
        <p:nvPicPr>
          <p:cNvPr id="395" name="Google Shape;395;p45" title="IMG_0835.jpg"/>
          <p:cNvPicPr preferRelativeResize="0"/>
          <p:nvPr/>
        </p:nvPicPr>
        <p:blipFill>
          <a:blip r:embed="rId4">
            <a:alphaModFix/>
          </a:blip>
          <a:stretch>
            <a:fillRect/>
          </a:stretch>
        </p:blipFill>
        <p:spPr>
          <a:xfrm>
            <a:off x="4724400" y="1785500"/>
            <a:ext cx="4267200" cy="3200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46"/>
          <p:cNvSpPr txBox="1"/>
          <p:nvPr>
            <p:ph type="title"/>
          </p:nvPr>
        </p:nvSpPr>
        <p:spPr>
          <a:xfrm>
            <a:off x="990000" y="9000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rgbClr val="C10030"/>
                </a:solidFill>
                <a:latin typeface="Arial"/>
                <a:ea typeface="Arial"/>
                <a:cs typeface="Arial"/>
                <a:sym typeface="Arial"/>
              </a:rPr>
              <a:t>LAG-1200 BOOM ASSEMBLY</a:t>
            </a:r>
            <a:endParaRPr b="1">
              <a:solidFill>
                <a:srgbClr val="C10030"/>
              </a:solidFill>
              <a:latin typeface="Arial"/>
              <a:ea typeface="Arial"/>
              <a:cs typeface="Arial"/>
              <a:sym typeface="Arial"/>
            </a:endParaRPr>
          </a:p>
        </p:txBody>
      </p:sp>
      <p:sp>
        <p:nvSpPr>
          <p:cNvPr id="401" name="Google Shape;401;p46"/>
          <p:cNvSpPr txBox="1"/>
          <p:nvPr/>
        </p:nvSpPr>
        <p:spPr>
          <a:xfrm>
            <a:off x="270000" y="1530000"/>
            <a:ext cx="7681500" cy="914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Char char="●"/>
            </a:pPr>
            <a:r>
              <a:rPr lang="en-GB">
                <a:solidFill>
                  <a:schemeClr val="lt1"/>
                </a:solidFill>
              </a:rPr>
              <a:t>Roller boom design allows for increased operation and reduced maintenance costs. </a:t>
            </a:r>
            <a:endParaRPr>
              <a:solidFill>
                <a:schemeClr val="lt1"/>
              </a:solidFill>
            </a:endParaRPr>
          </a:p>
          <a:p>
            <a:pPr indent="-317500" lvl="0" marL="457200" rtl="0" algn="l">
              <a:spcBef>
                <a:spcPts val="0"/>
              </a:spcBef>
              <a:spcAft>
                <a:spcPts val="0"/>
              </a:spcAft>
              <a:buClr>
                <a:schemeClr val="lt1"/>
              </a:buClr>
              <a:buSzPts val="1400"/>
              <a:buChar char="●"/>
            </a:pPr>
            <a:r>
              <a:rPr lang="en-GB">
                <a:solidFill>
                  <a:schemeClr val="lt1"/>
                </a:solidFill>
              </a:rPr>
              <a:t>Over 50,000 ft/lbs push force and 34,000 ft/lbs pull force.</a:t>
            </a:r>
            <a:endParaRPr>
              <a:solidFill>
                <a:schemeClr val="lt1"/>
              </a:solidFill>
            </a:endParaRPr>
          </a:p>
          <a:p>
            <a:pPr indent="-317500" lvl="0" marL="457200" rtl="0" algn="l">
              <a:spcBef>
                <a:spcPts val="0"/>
              </a:spcBef>
              <a:spcAft>
                <a:spcPts val="0"/>
              </a:spcAft>
              <a:buClr>
                <a:schemeClr val="lt1"/>
              </a:buClr>
              <a:buSzPts val="1400"/>
              <a:buChar char="●"/>
            </a:pPr>
            <a:r>
              <a:rPr lang="en-GB">
                <a:solidFill>
                  <a:schemeClr val="lt1"/>
                </a:solidFill>
              </a:rPr>
              <a:t>Reduced in/out cycle time with the use of custom hydraulic system.</a:t>
            </a:r>
            <a:endParaRPr>
              <a:solidFill>
                <a:schemeClr val="lt1"/>
              </a:solidFill>
            </a:endParaRPr>
          </a:p>
          <a:p>
            <a:pPr indent="0" lvl="0" marL="0" rtl="0" algn="l">
              <a:spcBef>
                <a:spcPts val="0"/>
              </a:spcBef>
              <a:spcAft>
                <a:spcPts val="0"/>
              </a:spcAft>
              <a:buNone/>
            </a:pPr>
            <a:r>
              <a:t/>
            </a:r>
            <a:endParaRPr>
              <a:solidFill>
                <a:schemeClr val="lt1"/>
              </a:solidFill>
              <a:latin typeface="Lato"/>
              <a:ea typeface="Lato"/>
              <a:cs typeface="Lato"/>
              <a:sym typeface="Lato"/>
            </a:endParaRPr>
          </a:p>
        </p:txBody>
      </p:sp>
      <p:pic>
        <p:nvPicPr>
          <p:cNvPr id="402" name="Google Shape;402;p46"/>
          <p:cNvPicPr preferRelativeResize="0"/>
          <p:nvPr/>
        </p:nvPicPr>
        <p:blipFill>
          <a:blip r:embed="rId3">
            <a:alphaModFix/>
          </a:blip>
          <a:stretch>
            <a:fillRect/>
          </a:stretch>
        </p:blipFill>
        <p:spPr>
          <a:xfrm>
            <a:off x="0" y="2887506"/>
            <a:ext cx="9144003" cy="121443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7"/>
          <p:cNvSpPr txBox="1"/>
          <p:nvPr>
            <p:ph type="title"/>
          </p:nvPr>
        </p:nvSpPr>
        <p:spPr>
          <a:xfrm>
            <a:off x="990000" y="90000"/>
            <a:ext cx="59997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700">
                <a:solidFill>
                  <a:srgbClr val="C10030"/>
                </a:solidFill>
                <a:latin typeface="Arial"/>
                <a:ea typeface="Arial"/>
                <a:cs typeface="Arial"/>
                <a:sym typeface="Arial"/>
              </a:rPr>
              <a:t>LAG-1200</a:t>
            </a:r>
            <a:r>
              <a:rPr b="1" lang="en-GB" sz="2700">
                <a:solidFill>
                  <a:srgbClr val="C10030"/>
                </a:solidFill>
                <a:latin typeface="Arial"/>
                <a:ea typeface="Arial"/>
                <a:cs typeface="Arial"/>
                <a:sym typeface="Arial"/>
              </a:rPr>
              <a:t> SLAG DOOR PUSHER</a:t>
            </a:r>
            <a:endParaRPr b="1" sz="2700">
              <a:solidFill>
                <a:srgbClr val="C10030"/>
              </a:solidFill>
              <a:latin typeface="Arial"/>
              <a:ea typeface="Arial"/>
              <a:cs typeface="Arial"/>
              <a:sym typeface="Arial"/>
            </a:endParaRPr>
          </a:p>
        </p:txBody>
      </p:sp>
      <p:sp>
        <p:nvSpPr>
          <p:cNvPr id="408" name="Google Shape;408;p47"/>
          <p:cNvSpPr txBox="1"/>
          <p:nvPr/>
        </p:nvSpPr>
        <p:spPr>
          <a:xfrm>
            <a:off x="1129900" y="628075"/>
            <a:ext cx="6299400" cy="438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u="sng">
                <a:solidFill>
                  <a:schemeClr val="lt1"/>
                </a:solidFill>
              </a:rPr>
              <a:t>BASE</a:t>
            </a:r>
            <a:endParaRPr sz="1300" u="sng">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Various mounting pad configurations</a:t>
            </a:r>
            <a:endParaRPr sz="1300">
              <a:solidFill>
                <a:schemeClr val="lt1"/>
              </a:solidFill>
            </a:endParaRPr>
          </a:p>
          <a:p>
            <a:pPr indent="-311150" lvl="1" marL="914400" rtl="0" algn="l">
              <a:spcBef>
                <a:spcPts val="0"/>
              </a:spcBef>
              <a:spcAft>
                <a:spcPts val="0"/>
              </a:spcAft>
              <a:buClr>
                <a:schemeClr val="lt1"/>
              </a:buClr>
              <a:buSzPts val="1300"/>
              <a:buChar char="○"/>
            </a:pPr>
            <a:r>
              <a:rPr lang="en-GB" sz="1300">
                <a:solidFill>
                  <a:schemeClr val="lt1"/>
                </a:solidFill>
              </a:rPr>
              <a:t>Quick pin feet</a:t>
            </a:r>
            <a:endParaRPr sz="1300">
              <a:solidFill>
                <a:schemeClr val="lt1"/>
              </a:solidFill>
            </a:endParaRPr>
          </a:p>
          <a:p>
            <a:pPr indent="-311150" lvl="1" marL="914400" rtl="0" algn="l">
              <a:spcBef>
                <a:spcPts val="0"/>
              </a:spcBef>
              <a:spcAft>
                <a:spcPts val="0"/>
              </a:spcAft>
              <a:buClr>
                <a:schemeClr val="lt1"/>
              </a:buClr>
              <a:buSzPts val="1300"/>
              <a:buChar char="○"/>
            </a:pPr>
            <a:r>
              <a:rPr lang="en-GB" sz="1300">
                <a:solidFill>
                  <a:schemeClr val="lt1"/>
                </a:solidFill>
              </a:rPr>
              <a:t>Bolted feet</a:t>
            </a:r>
            <a:endParaRPr sz="1300">
              <a:solidFill>
                <a:schemeClr val="lt1"/>
              </a:solidFill>
            </a:endParaRPr>
          </a:p>
          <a:p>
            <a:pPr indent="-311150" lvl="1" marL="914400" rtl="0" algn="l">
              <a:spcBef>
                <a:spcPts val="0"/>
              </a:spcBef>
              <a:spcAft>
                <a:spcPts val="0"/>
              </a:spcAft>
              <a:buClr>
                <a:schemeClr val="lt1"/>
              </a:buClr>
              <a:buSzPts val="1300"/>
              <a:buChar char="○"/>
            </a:pPr>
            <a:r>
              <a:rPr lang="en-GB" sz="1300">
                <a:solidFill>
                  <a:schemeClr val="lt1"/>
                </a:solidFill>
              </a:rPr>
              <a:t>Welded feet</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Shielded from debris and blow back </a:t>
            </a:r>
            <a:endParaRPr sz="1300">
              <a:solidFill>
                <a:schemeClr val="lt1"/>
              </a:solidFill>
            </a:endParaRPr>
          </a:p>
          <a:p>
            <a:pPr indent="0" lvl="0" marL="457200" rtl="0" algn="l">
              <a:spcBef>
                <a:spcPts val="0"/>
              </a:spcBef>
              <a:spcAft>
                <a:spcPts val="0"/>
              </a:spcAft>
              <a:buNone/>
            </a:pPr>
            <a:r>
              <a:t/>
            </a:r>
            <a:endParaRPr sz="1300">
              <a:solidFill>
                <a:schemeClr val="lt1"/>
              </a:solidFill>
            </a:endParaRPr>
          </a:p>
          <a:p>
            <a:pPr indent="0" lvl="0" marL="0" rtl="0" algn="l">
              <a:spcBef>
                <a:spcPts val="0"/>
              </a:spcBef>
              <a:spcAft>
                <a:spcPts val="0"/>
              </a:spcAft>
              <a:buNone/>
            </a:pPr>
            <a:r>
              <a:rPr lang="en-GB" sz="1300" u="sng">
                <a:solidFill>
                  <a:schemeClr val="lt1"/>
                </a:solidFill>
              </a:rPr>
              <a:t>TRUNNION</a:t>
            </a:r>
            <a:endParaRPr sz="1300" u="sng">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Integrated counterbalance valves on hoist/stick cylinders</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Shielded from debris and blow back</a:t>
            </a:r>
            <a:endParaRPr sz="1300">
              <a:solidFill>
                <a:schemeClr val="lt1"/>
              </a:solidFill>
            </a:endParaRPr>
          </a:p>
          <a:p>
            <a:pPr indent="0" lvl="0" marL="457200" rtl="0" algn="l">
              <a:spcBef>
                <a:spcPts val="0"/>
              </a:spcBef>
              <a:spcAft>
                <a:spcPts val="0"/>
              </a:spcAft>
              <a:buNone/>
            </a:pPr>
            <a:r>
              <a:t/>
            </a:r>
            <a:endParaRPr sz="1300">
              <a:solidFill>
                <a:schemeClr val="lt1"/>
              </a:solidFill>
            </a:endParaRPr>
          </a:p>
          <a:p>
            <a:pPr indent="0" lvl="0" marL="0" rtl="0" algn="l">
              <a:spcBef>
                <a:spcPts val="0"/>
              </a:spcBef>
              <a:spcAft>
                <a:spcPts val="0"/>
              </a:spcAft>
              <a:buNone/>
            </a:pPr>
            <a:r>
              <a:rPr lang="en-GB" sz="1300" u="sng">
                <a:solidFill>
                  <a:schemeClr val="lt1"/>
                </a:solidFill>
              </a:rPr>
              <a:t>BOOM</a:t>
            </a:r>
            <a:endParaRPr sz="1300" u="sng">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Roller design allows for longer operation and better maintenance</a:t>
            </a:r>
            <a:endParaRPr sz="1300">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Integrated</a:t>
            </a:r>
            <a:r>
              <a:rPr lang="en-GB" sz="1300">
                <a:solidFill>
                  <a:schemeClr val="lt1"/>
                </a:solidFill>
              </a:rPr>
              <a:t> </a:t>
            </a:r>
            <a:r>
              <a:rPr lang="en-GB" sz="1300">
                <a:solidFill>
                  <a:schemeClr val="lt1"/>
                </a:solidFill>
              </a:rPr>
              <a:t>counterbalance</a:t>
            </a:r>
            <a:r>
              <a:rPr lang="en-GB" sz="1300">
                <a:solidFill>
                  <a:schemeClr val="lt1"/>
                </a:solidFill>
              </a:rPr>
              <a:t> valves to prevent unsafe cylinder movement upon hose rupture</a:t>
            </a:r>
            <a:endParaRPr sz="1300">
              <a:solidFill>
                <a:schemeClr val="lt1"/>
              </a:solidFill>
            </a:endParaRPr>
          </a:p>
          <a:p>
            <a:pPr indent="0" lvl="0" marL="457200" rtl="0" algn="l">
              <a:spcBef>
                <a:spcPts val="0"/>
              </a:spcBef>
              <a:spcAft>
                <a:spcPts val="0"/>
              </a:spcAft>
              <a:buNone/>
            </a:pPr>
            <a:r>
              <a:t/>
            </a:r>
            <a:endParaRPr sz="1300">
              <a:solidFill>
                <a:schemeClr val="lt1"/>
              </a:solidFill>
            </a:endParaRPr>
          </a:p>
          <a:p>
            <a:pPr indent="0" lvl="0" marL="0" rtl="0" algn="l">
              <a:spcBef>
                <a:spcPts val="0"/>
              </a:spcBef>
              <a:spcAft>
                <a:spcPts val="0"/>
              </a:spcAft>
              <a:buNone/>
            </a:pPr>
            <a:r>
              <a:rPr lang="en-GB" sz="1300" u="sng">
                <a:solidFill>
                  <a:schemeClr val="lt1"/>
                </a:solidFill>
              </a:rPr>
              <a:t>CONTROL SYSTEM</a:t>
            </a:r>
            <a:endParaRPr sz="1300" u="sng">
              <a:solidFill>
                <a:schemeClr val="lt1"/>
              </a:solidFill>
            </a:endParaRPr>
          </a:p>
          <a:p>
            <a:pPr indent="-311150" lvl="0" marL="457200" rtl="0" algn="l">
              <a:spcBef>
                <a:spcPts val="0"/>
              </a:spcBef>
              <a:spcAft>
                <a:spcPts val="0"/>
              </a:spcAft>
              <a:buClr>
                <a:schemeClr val="lt1"/>
              </a:buClr>
              <a:buSzPts val="1300"/>
              <a:buChar char="●"/>
            </a:pPr>
            <a:r>
              <a:rPr lang="en-GB" sz="1300">
                <a:solidFill>
                  <a:schemeClr val="lt1"/>
                </a:solidFill>
              </a:rPr>
              <a:t>Proportional joystick controls (three available control consoles)</a:t>
            </a:r>
            <a:endParaRPr sz="1300">
              <a:solidFill>
                <a:schemeClr val="lt1"/>
              </a:solidFill>
            </a:endParaRPr>
          </a:p>
          <a:p>
            <a:pPr indent="-311150" lvl="1" marL="914400" rtl="0" algn="l">
              <a:spcBef>
                <a:spcPts val="0"/>
              </a:spcBef>
              <a:spcAft>
                <a:spcPts val="0"/>
              </a:spcAft>
              <a:buClr>
                <a:schemeClr val="lt1"/>
              </a:buClr>
              <a:buSzPts val="1300"/>
              <a:buChar char="○"/>
            </a:pPr>
            <a:r>
              <a:rPr lang="en-GB" sz="1300">
                <a:solidFill>
                  <a:schemeClr val="lt1"/>
                </a:solidFill>
              </a:rPr>
              <a:t>Remote radio control</a:t>
            </a:r>
            <a:endParaRPr sz="1300">
              <a:solidFill>
                <a:schemeClr val="lt1"/>
              </a:solidFill>
            </a:endParaRPr>
          </a:p>
          <a:p>
            <a:pPr indent="-311150" lvl="1" marL="914400" rtl="0" algn="l">
              <a:spcBef>
                <a:spcPts val="0"/>
              </a:spcBef>
              <a:spcAft>
                <a:spcPts val="0"/>
              </a:spcAft>
              <a:buClr>
                <a:schemeClr val="lt1"/>
              </a:buClr>
              <a:buSzPts val="1300"/>
              <a:buChar char="○"/>
            </a:pPr>
            <a:r>
              <a:rPr lang="en-GB" sz="1300">
                <a:solidFill>
                  <a:schemeClr val="lt1"/>
                </a:solidFill>
              </a:rPr>
              <a:t>Pedestal control console</a:t>
            </a:r>
            <a:endParaRPr sz="1300">
              <a:solidFill>
                <a:schemeClr val="lt1"/>
              </a:solidFill>
            </a:endParaRPr>
          </a:p>
          <a:p>
            <a:pPr indent="-311150" lvl="1" marL="914400" rtl="0" algn="l">
              <a:spcBef>
                <a:spcPts val="0"/>
              </a:spcBef>
              <a:spcAft>
                <a:spcPts val="0"/>
              </a:spcAft>
              <a:buClr>
                <a:schemeClr val="lt1"/>
              </a:buClr>
              <a:buSzPts val="1300"/>
              <a:buChar char="○"/>
            </a:pPr>
            <a:r>
              <a:rPr lang="en-GB" sz="1300">
                <a:solidFill>
                  <a:schemeClr val="lt1"/>
                </a:solidFill>
              </a:rPr>
              <a:t>Pulpit control console</a:t>
            </a:r>
            <a:endParaRPr sz="13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1"/>
          <p:cNvSpPr txBox="1"/>
          <p:nvPr>
            <p:ph type="title"/>
          </p:nvPr>
        </p:nvSpPr>
        <p:spPr>
          <a:xfrm>
            <a:off x="1100750" y="820925"/>
            <a:ext cx="4653600" cy="41013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Arial"/>
              <a:buChar char="●"/>
            </a:pPr>
            <a:r>
              <a:rPr lang="en-GB" sz="1200">
                <a:latin typeface="Arial"/>
                <a:ea typeface="Arial"/>
                <a:cs typeface="Arial"/>
                <a:sym typeface="Arial"/>
              </a:rPr>
              <a:t>In 1951, Louis A. Grant Company was founded in Pittsburgh, Pennsylvania as a family owned business</a:t>
            </a:r>
            <a:endParaRPr sz="1200">
              <a:latin typeface="Arial"/>
              <a:ea typeface="Arial"/>
              <a:cs typeface="Arial"/>
              <a:sym typeface="Arial"/>
            </a:endParaRPr>
          </a:p>
          <a:p>
            <a:pPr indent="0" lvl="0" marL="0" rtl="0" algn="l">
              <a:lnSpc>
                <a:spcPct val="115000"/>
              </a:lnSpc>
              <a:spcBef>
                <a:spcPts val="0"/>
              </a:spcBef>
              <a:spcAft>
                <a:spcPts val="0"/>
              </a:spcAft>
              <a:buNone/>
            </a:pPr>
            <a:r>
              <a:t/>
            </a:r>
            <a:endParaRPr sz="1200">
              <a:latin typeface="Arial"/>
              <a:ea typeface="Arial"/>
              <a:cs typeface="Arial"/>
              <a:sym typeface="Arial"/>
            </a:endParaRPr>
          </a:p>
          <a:p>
            <a:pPr indent="-304800" lvl="0" marL="457200" rtl="0" algn="l">
              <a:lnSpc>
                <a:spcPct val="115000"/>
              </a:lnSpc>
              <a:spcBef>
                <a:spcPts val="0"/>
              </a:spcBef>
              <a:spcAft>
                <a:spcPts val="0"/>
              </a:spcAft>
              <a:buSzPts val="1200"/>
              <a:buFont typeface="Arial"/>
              <a:buChar char="●"/>
            </a:pPr>
            <a:r>
              <a:rPr lang="en-GB" sz="1200">
                <a:latin typeface="Arial"/>
                <a:ea typeface="Arial"/>
                <a:cs typeface="Arial"/>
                <a:sym typeface="Arial"/>
              </a:rPr>
              <a:t>Set the standard for </a:t>
            </a:r>
            <a:r>
              <a:rPr b="1" lang="en-GB" sz="1200">
                <a:latin typeface="Arial"/>
                <a:ea typeface="Arial"/>
                <a:cs typeface="Arial"/>
                <a:sym typeface="Arial"/>
              </a:rPr>
              <a:t>innovation </a:t>
            </a:r>
            <a:r>
              <a:rPr lang="en-GB" sz="1200">
                <a:latin typeface="Arial"/>
                <a:ea typeface="Arial"/>
                <a:cs typeface="Arial"/>
                <a:sym typeface="Arial"/>
              </a:rPr>
              <a:t>in the steel industry</a:t>
            </a:r>
            <a:endParaRPr sz="1200">
              <a:latin typeface="Arial"/>
              <a:ea typeface="Arial"/>
              <a:cs typeface="Arial"/>
              <a:sym typeface="Arial"/>
            </a:endParaRPr>
          </a:p>
          <a:p>
            <a:pPr indent="-304800" lvl="1" marL="914400" rtl="0" algn="l">
              <a:lnSpc>
                <a:spcPct val="115000"/>
              </a:lnSpc>
              <a:spcBef>
                <a:spcPts val="0"/>
              </a:spcBef>
              <a:spcAft>
                <a:spcPts val="0"/>
              </a:spcAft>
              <a:buSzPts val="1200"/>
              <a:buFont typeface="Arial"/>
              <a:buChar char="○"/>
            </a:pPr>
            <a:r>
              <a:rPr lang="en-GB" sz="1200">
                <a:latin typeface="Arial"/>
                <a:ea typeface="Arial"/>
                <a:cs typeface="Arial"/>
                <a:sym typeface="Arial"/>
              </a:rPr>
              <a:t>Improved</a:t>
            </a:r>
            <a:r>
              <a:rPr b="1" lang="en-GB" sz="1200">
                <a:latin typeface="Arial"/>
                <a:ea typeface="Arial"/>
                <a:cs typeface="Arial"/>
                <a:sym typeface="Arial"/>
              </a:rPr>
              <a:t> equipment availability, operation and process efficiencies</a:t>
            </a:r>
            <a:r>
              <a:rPr lang="en-GB" sz="1200">
                <a:latin typeface="Arial"/>
                <a:ea typeface="Arial"/>
                <a:cs typeface="Arial"/>
                <a:sym typeface="Arial"/>
              </a:rPr>
              <a:t>, and</a:t>
            </a:r>
            <a:r>
              <a:rPr b="1" lang="en-GB" sz="1200">
                <a:latin typeface="Arial"/>
                <a:ea typeface="Arial"/>
                <a:cs typeface="Arial"/>
                <a:sym typeface="Arial"/>
              </a:rPr>
              <a:t> most importantly an increase to overall</a:t>
            </a:r>
            <a:r>
              <a:rPr lang="en-GB" sz="1200">
                <a:latin typeface="Arial"/>
                <a:ea typeface="Arial"/>
                <a:cs typeface="Arial"/>
                <a:sym typeface="Arial"/>
              </a:rPr>
              <a:t> </a:t>
            </a:r>
            <a:r>
              <a:rPr b="1" lang="en-GB" sz="1200">
                <a:latin typeface="Arial"/>
                <a:ea typeface="Arial"/>
                <a:cs typeface="Arial"/>
                <a:sym typeface="Arial"/>
              </a:rPr>
              <a:t>safety and production</a:t>
            </a:r>
            <a:r>
              <a:rPr lang="en-GB" sz="1200">
                <a:latin typeface="Arial"/>
                <a:ea typeface="Arial"/>
                <a:cs typeface="Arial"/>
                <a:sym typeface="Arial"/>
              </a:rPr>
              <a:t> </a:t>
            </a:r>
            <a:endParaRPr sz="1200">
              <a:latin typeface="Arial"/>
              <a:ea typeface="Arial"/>
              <a:cs typeface="Arial"/>
              <a:sym typeface="Arial"/>
            </a:endParaRPr>
          </a:p>
          <a:p>
            <a:pPr indent="0" lvl="0" marL="0" rtl="0" algn="l">
              <a:lnSpc>
                <a:spcPct val="115000"/>
              </a:lnSpc>
              <a:spcBef>
                <a:spcPts val="0"/>
              </a:spcBef>
              <a:spcAft>
                <a:spcPts val="0"/>
              </a:spcAft>
              <a:buNone/>
            </a:pPr>
            <a:r>
              <a:t/>
            </a:r>
            <a:endParaRPr sz="1200">
              <a:latin typeface="Arial"/>
              <a:ea typeface="Arial"/>
              <a:cs typeface="Arial"/>
              <a:sym typeface="Arial"/>
            </a:endParaRPr>
          </a:p>
          <a:p>
            <a:pPr indent="-304800" lvl="0" marL="457200" rtl="0" algn="l">
              <a:lnSpc>
                <a:spcPct val="115000"/>
              </a:lnSpc>
              <a:spcBef>
                <a:spcPts val="0"/>
              </a:spcBef>
              <a:spcAft>
                <a:spcPts val="0"/>
              </a:spcAft>
              <a:buSzPts val="1200"/>
              <a:buFont typeface="Arial"/>
              <a:buChar char="●"/>
            </a:pPr>
            <a:r>
              <a:rPr lang="en-GB" sz="1200">
                <a:latin typeface="Arial"/>
                <a:ea typeface="Arial"/>
                <a:cs typeface="Arial"/>
                <a:sym typeface="Arial"/>
              </a:rPr>
              <a:t> Louis A. Grant, Inc. </a:t>
            </a:r>
            <a:r>
              <a:rPr lang="en-GB" sz="1200">
                <a:latin typeface="Arial"/>
                <a:ea typeface="Arial"/>
                <a:cs typeface="Arial"/>
                <a:sym typeface="Arial"/>
              </a:rPr>
              <a:t>capabilities</a:t>
            </a:r>
            <a:r>
              <a:rPr lang="en-GB" sz="1200">
                <a:latin typeface="Arial"/>
                <a:ea typeface="Arial"/>
                <a:cs typeface="Arial"/>
                <a:sym typeface="Arial"/>
              </a:rPr>
              <a:t> and diversified to include subsidiaries: Furnace Services Industries (FSI) serving the Chicagoland Lakefront Area</a:t>
            </a:r>
            <a:endParaRPr sz="1200">
              <a:latin typeface="Arial"/>
              <a:ea typeface="Arial"/>
              <a:cs typeface="Arial"/>
              <a:sym typeface="Arial"/>
            </a:endParaRPr>
          </a:p>
          <a:p>
            <a:pPr indent="0" lvl="0" marL="457200" rtl="0" algn="l">
              <a:lnSpc>
                <a:spcPct val="115000"/>
              </a:lnSpc>
              <a:spcBef>
                <a:spcPts val="0"/>
              </a:spcBef>
              <a:spcAft>
                <a:spcPts val="0"/>
              </a:spcAft>
              <a:buNone/>
            </a:pPr>
            <a:r>
              <a:t/>
            </a:r>
            <a:endParaRPr sz="1200">
              <a:latin typeface="Arial"/>
              <a:ea typeface="Arial"/>
              <a:cs typeface="Arial"/>
              <a:sym typeface="Arial"/>
            </a:endParaRPr>
          </a:p>
          <a:p>
            <a:pPr indent="-304800" lvl="0" marL="457200" rtl="0" algn="l">
              <a:lnSpc>
                <a:spcPct val="115000"/>
              </a:lnSpc>
              <a:spcBef>
                <a:spcPts val="0"/>
              </a:spcBef>
              <a:spcAft>
                <a:spcPts val="0"/>
              </a:spcAft>
              <a:buSzPts val="1200"/>
              <a:buFont typeface="Arial"/>
              <a:buChar char="●"/>
            </a:pPr>
            <a:r>
              <a:rPr lang="en-GB" sz="1200">
                <a:latin typeface="Arial"/>
                <a:ea typeface="Arial"/>
                <a:cs typeface="Arial"/>
                <a:sym typeface="Arial"/>
              </a:rPr>
              <a:t> In 2000, Louis A. Grant, Inc., acquired Keibler Thompson to create The New Keibler Thompson, reorganizing logistics, operations and management.</a:t>
            </a:r>
            <a:endParaRPr sz="1200">
              <a:latin typeface="Arial"/>
              <a:ea typeface="Arial"/>
              <a:cs typeface="Arial"/>
              <a:sym typeface="Arial"/>
            </a:endParaRPr>
          </a:p>
          <a:p>
            <a:pPr indent="0" lvl="0" marL="457200" rtl="0" algn="l">
              <a:lnSpc>
                <a:spcPct val="115000"/>
              </a:lnSpc>
              <a:spcBef>
                <a:spcPts val="0"/>
              </a:spcBef>
              <a:spcAft>
                <a:spcPts val="0"/>
              </a:spcAft>
              <a:buNone/>
            </a:pPr>
            <a:r>
              <a:t/>
            </a:r>
            <a:endParaRPr sz="1200">
              <a:latin typeface="Arial"/>
              <a:ea typeface="Arial"/>
              <a:cs typeface="Arial"/>
              <a:sym typeface="Arial"/>
            </a:endParaRPr>
          </a:p>
          <a:p>
            <a:pPr indent="-304800" lvl="0" marL="457200" rtl="0" algn="l">
              <a:lnSpc>
                <a:spcPct val="115000"/>
              </a:lnSpc>
              <a:spcBef>
                <a:spcPts val="0"/>
              </a:spcBef>
              <a:spcAft>
                <a:spcPts val="0"/>
              </a:spcAft>
              <a:buSzPts val="1200"/>
              <a:buFont typeface="Arial"/>
              <a:buChar char="●"/>
            </a:pPr>
            <a:r>
              <a:rPr lang="en-GB" sz="1200">
                <a:latin typeface="Arial"/>
                <a:ea typeface="Arial"/>
                <a:cs typeface="Arial"/>
                <a:sym typeface="Arial"/>
              </a:rPr>
              <a:t> Over the next seven years, Louis A. Grant, Inc., grew from 110 employees to over 400 employees</a:t>
            </a:r>
            <a:endParaRPr sz="1200">
              <a:latin typeface="Arial"/>
              <a:ea typeface="Arial"/>
              <a:cs typeface="Arial"/>
              <a:sym typeface="Arial"/>
            </a:endParaRPr>
          </a:p>
          <a:p>
            <a:pPr indent="0" lvl="0" marL="0" rtl="0" algn="l">
              <a:spcBef>
                <a:spcPts val="0"/>
              </a:spcBef>
              <a:spcAft>
                <a:spcPts val="0"/>
              </a:spcAft>
              <a:buNone/>
            </a:pPr>
            <a:r>
              <a:t/>
            </a:r>
            <a:endParaRPr sz="1200"/>
          </a:p>
        </p:txBody>
      </p:sp>
      <p:pic>
        <p:nvPicPr>
          <p:cNvPr id="217" name="Google Shape;217;p21"/>
          <p:cNvPicPr preferRelativeResize="0"/>
          <p:nvPr/>
        </p:nvPicPr>
        <p:blipFill>
          <a:blip r:embed="rId3">
            <a:alphaModFix/>
          </a:blip>
          <a:stretch>
            <a:fillRect/>
          </a:stretch>
        </p:blipFill>
        <p:spPr>
          <a:xfrm rot="-5400000">
            <a:off x="6543575" y="2758598"/>
            <a:ext cx="2178152" cy="2453202"/>
          </a:xfrm>
          <a:prstGeom prst="rect">
            <a:avLst/>
          </a:prstGeom>
          <a:noFill/>
          <a:ln>
            <a:noFill/>
          </a:ln>
        </p:spPr>
      </p:pic>
      <p:pic>
        <p:nvPicPr>
          <p:cNvPr id="218" name="Google Shape;218;p21"/>
          <p:cNvPicPr preferRelativeResize="0"/>
          <p:nvPr/>
        </p:nvPicPr>
        <p:blipFill>
          <a:blip r:embed="rId4">
            <a:alphaModFix/>
          </a:blip>
          <a:stretch>
            <a:fillRect/>
          </a:stretch>
        </p:blipFill>
        <p:spPr>
          <a:xfrm>
            <a:off x="5981683" y="455975"/>
            <a:ext cx="3114819" cy="2336099"/>
          </a:xfrm>
          <a:prstGeom prst="rect">
            <a:avLst/>
          </a:prstGeom>
          <a:noFill/>
          <a:ln>
            <a:noFill/>
          </a:ln>
        </p:spPr>
      </p:pic>
      <p:sp>
        <p:nvSpPr>
          <p:cNvPr id="219" name="Google Shape;219;p21"/>
          <p:cNvSpPr txBox="1"/>
          <p:nvPr>
            <p:ph idx="4294967295" type="ctrTitle"/>
          </p:nvPr>
        </p:nvSpPr>
        <p:spPr>
          <a:xfrm>
            <a:off x="942850" y="150600"/>
            <a:ext cx="7446300" cy="72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3000">
                <a:solidFill>
                  <a:srgbClr val="C10030"/>
                </a:solidFill>
                <a:latin typeface="Arial"/>
                <a:ea typeface="Arial"/>
                <a:cs typeface="Arial"/>
                <a:sym typeface="Arial"/>
              </a:rPr>
              <a:t>FORGED BY EXPERIENCE</a:t>
            </a:r>
            <a:endParaRPr b="1" sz="2800">
              <a:solidFill>
                <a:srgbClr val="C1003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8"/>
          <p:cNvSpPr txBox="1"/>
          <p:nvPr>
            <p:ph type="title"/>
          </p:nvPr>
        </p:nvSpPr>
        <p:spPr>
          <a:xfrm>
            <a:off x="990000" y="9000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rgbClr val="C10030"/>
                </a:solidFill>
                <a:latin typeface="Arial"/>
                <a:ea typeface="Arial"/>
                <a:cs typeface="Arial"/>
                <a:sym typeface="Arial"/>
              </a:rPr>
              <a:t>CONTROL SYSTEM</a:t>
            </a:r>
            <a:endParaRPr b="1">
              <a:solidFill>
                <a:srgbClr val="C10030"/>
              </a:solidFill>
              <a:latin typeface="Arial"/>
              <a:ea typeface="Arial"/>
              <a:cs typeface="Arial"/>
              <a:sym typeface="Arial"/>
            </a:endParaRPr>
          </a:p>
        </p:txBody>
      </p:sp>
      <p:sp>
        <p:nvSpPr>
          <p:cNvPr id="414" name="Google Shape;414;p48"/>
          <p:cNvSpPr txBox="1"/>
          <p:nvPr/>
        </p:nvSpPr>
        <p:spPr>
          <a:xfrm>
            <a:off x="1842200" y="750850"/>
            <a:ext cx="5915400" cy="1660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Char char="●"/>
            </a:pPr>
            <a:r>
              <a:rPr lang="en-GB">
                <a:solidFill>
                  <a:schemeClr val="lt1"/>
                </a:solidFill>
              </a:rPr>
              <a:t>Proportional joystick controls, the following layouts are available:</a:t>
            </a:r>
            <a:endParaRPr>
              <a:solidFill>
                <a:schemeClr val="lt1"/>
              </a:solidFill>
            </a:endParaRPr>
          </a:p>
          <a:p>
            <a:pPr indent="-317500" lvl="1" marL="914400" rtl="0" algn="l">
              <a:spcBef>
                <a:spcPts val="0"/>
              </a:spcBef>
              <a:spcAft>
                <a:spcPts val="0"/>
              </a:spcAft>
              <a:buClr>
                <a:schemeClr val="lt1"/>
              </a:buClr>
              <a:buSzPts val="1400"/>
              <a:buChar char="○"/>
            </a:pPr>
            <a:r>
              <a:rPr lang="en-GB">
                <a:solidFill>
                  <a:schemeClr val="lt1"/>
                </a:solidFill>
              </a:rPr>
              <a:t>Remote radio control</a:t>
            </a:r>
            <a:endParaRPr>
              <a:solidFill>
                <a:schemeClr val="lt1"/>
              </a:solidFill>
            </a:endParaRPr>
          </a:p>
          <a:p>
            <a:pPr indent="-317500" lvl="1" marL="914400" rtl="0" algn="l">
              <a:spcBef>
                <a:spcPts val="0"/>
              </a:spcBef>
              <a:spcAft>
                <a:spcPts val="0"/>
              </a:spcAft>
              <a:buClr>
                <a:schemeClr val="lt1"/>
              </a:buClr>
              <a:buSzPts val="1400"/>
              <a:buChar char="○"/>
            </a:pPr>
            <a:r>
              <a:rPr lang="en-GB">
                <a:solidFill>
                  <a:schemeClr val="lt1"/>
                </a:solidFill>
              </a:rPr>
              <a:t>Pedestal control console</a:t>
            </a:r>
            <a:endParaRPr>
              <a:solidFill>
                <a:schemeClr val="lt1"/>
              </a:solidFill>
            </a:endParaRPr>
          </a:p>
          <a:p>
            <a:pPr indent="-317500" lvl="1" marL="914400" rtl="0" algn="l">
              <a:spcBef>
                <a:spcPts val="0"/>
              </a:spcBef>
              <a:spcAft>
                <a:spcPts val="0"/>
              </a:spcAft>
              <a:buClr>
                <a:schemeClr val="lt1"/>
              </a:buClr>
              <a:buSzPts val="1400"/>
              <a:buChar char="○"/>
            </a:pPr>
            <a:r>
              <a:rPr lang="en-GB">
                <a:solidFill>
                  <a:schemeClr val="lt1"/>
                </a:solidFill>
              </a:rPr>
              <a:t>Pulpit control console</a:t>
            </a:r>
            <a:endParaRPr>
              <a:solidFill>
                <a:schemeClr val="lt1"/>
              </a:solidFill>
            </a:endParaRPr>
          </a:p>
          <a:p>
            <a:pPr indent="0" lvl="0" marL="914400" rtl="0" algn="l">
              <a:spcBef>
                <a:spcPts val="0"/>
              </a:spcBef>
              <a:spcAft>
                <a:spcPts val="0"/>
              </a:spcAft>
              <a:buNone/>
            </a:pPr>
            <a:r>
              <a:t/>
            </a:r>
            <a:endParaRPr>
              <a:solidFill>
                <a:schemeClr val="lt1"/>
              </a:solidFill>
            </a:endParaRPr>
          </a:p>
          <a:p>
            <a:pPr indent="-317500" lvl="0" marL="457200" rtl="0" algn="l">
              <a:spcBef>
                <a:spcPts val="0"/>
              </a:spcBef>
              <a:spcAft>
                <a:spcPts val="0"/>
              </a:spcAft>
              <a:buClr>
                <a:schemeClr val="lt1"/>
              </a:buClr>
              <a:buSzPts val="1400"/>
              <a:buChar char="●"/>
            </a:pPr>
            <a:r>
              <a:rPr lang="en-GB">
                <a:solidFill>
                  <a:schemeClr val="lt1"/>
                </a:solidFill>
              </a:rPr>
              <a:t>Simplified electrical system</a:t>
            </a:r>
            <a:endParaRPr>
              <a:solidFill>
                <a:schemeClr val="lt1"/>
              </a:solidFill>
            </a:endParaRPr>
          </a:p>
        </p:txBody>
      </p:sp>
      <p:pic>
        <p:nvPicPr>
          <p:cNvPr id="415" name="Google Shape;415;p48"/>
          <p:cNvPicPr preferRelativeResize="0"/>
          <p:nvPr/>
        </p:nvPicPr>
        <p:blipFill rotWithShape="1">
          <a:blip r:embed="rId3">
            <a:alphaModFix/>
          </a:blip>
          <a:srcRect b="0" l="0" r="0" t="13778"/>
          <a:stretch/>
        </p:blipFill>
        <p:spPr>
          <a:xfrm>
            <a:off x="685638" y="2571750"/>
            <a:ext cx="3697725" cy="2125025"/>
          </a:xfrm>
          <a:prstGeom prst="rect">
            <a:avLst/>
          </a:prstGeom>
          <a:noFill/>
          <a:ln>
            <a:noFill/>
          </a:ln>
        </p:spPr>
      </p:pic>
      <p:pic>
        <p:nvPicPr>
          <p:cNvPr id="416" name="Google Shape;416;p48"/>
          <p:cNvPicPr preferRelativeResize="0"/>
          <p:nvPr/>
        </p:nvPicPr>
        <p:blipFill>
          <a:blip r:embed="rId4">
            <a:alphaModFix/>
          </a:blip>
          <a:stretch>
            <a:fillRect/>
          </a:stretch>
        </p:blipFill>
        <p:spPr>
          <a:xfrm>
            <a:off x="5645528" y="2417113"/>
            <a:ext cx="2683223" cy="24343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49"/>
          <p:cNvSpPr txBox="1"/>
          <p:nvPr>
            <p:ph type="ctrTitle"/>
          </p:nvPr>
        </p:nvSpPr>
        <p:spPr>
          <a:xfrm>
            <a:off x="3183900" y="1896750"/>
            <a:ext cx="5181000" cy="75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sz="3800">
                <a:solidFill>
                  <a:srgbClr val="C10030"/>
                </a:solidFill>
                <a:latin typeface="Arial"/>
                <a:ea typeface="Arial"/>
                <a:cs typeface="Arial"/>
                <a:sym typeface="Arial"/>
              </a:rPr>
              <a:t>LAG EQUIPMENT</a:t>
            </a:r>
            <a:endParaRPr b="1" sz="3800">
              <a:solidFill>
                <a:srgbClr val="C10030"/>
              </a:solidFill>
              <a:latin typeface="Arial"/>
              <a:ea typeface="Arial"/>
              <a:cs typeface="Arial"/>
              <a:sym typeface="Arial"/>
            </a:endParaRPr>
          </a:p>
          <a:p>
            <a:pPr indent="0" lvl="0" marL="0" rtl="0" algn="ctr">
              <a:spcBef>
                <a:spcPts val="0"/>
              </a:spcBef>
              <a:spcAft>
                <a:spcPts val="0"/>
              </a:spcAft>
              <a:buSzPts val="990"/>
              <a:buNone/>
            </a:pPr>
            <a:r>
              <a:rPr b="1" lang="en-GB" sz="3800">
                <a:solidFill>
                  <a:srgbClr val="C10030"/>
                </a:solidFill>
                <a:latin typeface="Arial"/>
                <a:ea typeface="Arial"/>
                <a:cs typeface="Arial"/>
                <a:sym typeface="Arial"/>
              </a:rPr>
              <a:t>ATTACHMENTS</a:t>
            </a:r>
            <a:endParaRPr b="1" sz="3800">
              <a:solidFill>
                <a:srgbClr val="C1003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50"/>
          <p:cNvSpPr txBox="1"/>
          <p:nvPr>
            <p:ph type="title"/>
          </p:nvPr>
        </p:nvSpPr>
        <p:spPr>
          <a:xfrm>
            <a:off x="990000" y="90000"/>
            <a:ext cx="7449300" cy="66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C10030"/>
                </a:solidFill>
                <a:latin typeface="Arial"/>
                <a:ea typeface="Arial"/>
                <a:cs typeface="Arial"/>
                <a:sym typeface="Arial"/>
              </a:rPr>
              <a:t>LAG EBT TAP HOLE CORE DRILL SYSTEM</a:t>
            </a:r>
            <a:endParaRPr b="1">
              <a:solidFill>
                <a:srgbClr val="C10030"/>
              </a:solidFill>
              <a:latin typeface="Arial"/>
              <a:ea typeface="Arial"/>
              <a:cs typeface="Arial"/>
              <a:sym typeface="Arial"/>
            </a:endParaRPr>
          </a:p>
          <a:p>
            <a:pPr indent="0" lvl="0" marL="0" rtl="0" algn="l">
              <a:spcBef>
                <a:spcPts val="0"/>
              </a:spcBef>
              <a:spcAft>
                <a:spcPts val="0"/>
              </a:spcAft>
              <a:buNone/>
            </a:pPr>
            <a:r>
              <a:t/>
            </a:r>
            <a:endParaRPr sz="2650">
              <a:latin typeface="Arial"/>
              <a:ea typeface="Arial"/>
              <a:cs typeface="Arial"/>
              <a:sym typeface="Arial"/>
            </a:endParaRPr>
          </a:p>
        </p:txBody>
      </p:sp>
      <p:sp>
        <p:nvSpPr>
          <p:cNvPr id="427" name="Google Shape;427;p50"/>
          <p:cNvSpPr txBox="1"/>
          <p:nvPr/>
        </p:nvSpPr>
        <p:spPr>
          <a:xfrm>
            <a:off x="0" y="1440000"/>
            <a:ext cx="4745400" cy="32118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323850" lvl="0" marL="457200" rtl="0" algn="l">
              <a:spcBef>
                <a:spcPts val="0"/>
              </a:spcBef>
              <a:spcAft>
                <a:spcPts val="0"/>
              </a:spcAft>
              <a:buClr>
                <a:schemeClr val="lt1"/>
              </a:buClr>
              <a:buSzPts val="1500"/>
              <a:buChar char="●"/>
            </a:pPr>
            <a:r>
              <a:rPr lang="en-GB" sz="1500">
                <a:solidFill>
                  <a:schemeClr val="lt1"/>
                </a:solidFill>
              </a:rPr>
              <a:t>The tap hole core drill employs a high-torque hydraulic motor/hub combination within a newly designed drive head assembly.  </a:t>
            </a:r>
            <a:endParaRPr sz="1500">
              <a:solidFill>
                <a:schemeClr val="lt1"/>
              </a:solidFill>
            </a:endParaRPr>
          </a:p>
          <a:p>
            <a:pPr indent="0" lvl="0" marL="457200" rtl="0" algn="l">
              <a:spcBef>
                <a:spcPts val="0"/>
              </a:spcBef>
              <a:spcAft>
                <a:spcPts val="0"/>
              </a:spcAft>
              <a:buNone/>
            </a:pPr>
            <a:r>
              <a:t/>
            </a:r>
            <a:endParaRPr sz="1500">
              <a:solidFill>
                <a:schemeClr val="lt1"/>
              </a:solidFill>
            </a:endParaRPr>
          </a:p>
          <a:p>
            <a:pPr indent="-323850" lvl="0" marL="457200" rtl="0" algn="l">
              <a:spcBef>
                <a:spcPts val="0"/>
              </a:spcBef>
              <a:spcAft>
                <a:spcPts val="0"/>
              </a:spcAft>
              <a:buClr>
                <a:schemeClr val="lt1"/>
              </a:buClr>
              <a:buSzPts val="1500"/>
              <a:buChar char="●"/>
            </a:pPr>
            <a:r>
              <a:rPr lang="en-GB" sz="1500">
                <a:solidFill>
                  <a:schemeClr val="lt1"/>
                </a:solidFill>
              </a:rPr>
              <a:t>This assembly works in tandem with a custom sized carbide tipped drum with pilot assist. Once the drill is positioned at the opening of the taphole, it effortlessly removes the surround material. </a:t>
            </a:r>
            <a:endParaRPr sz="1500">
              <a:solidFill>
                <a:schemeClr val="lt1"/>
              </a:solidFill>
            </a:endParaRPr>
          </a:p>
          <a:p>
            <a:pPr indent="0" lvl="0" marL="457200" rtl="0" algn="l">
              <a:spcBef>
                <a:spcPts val="0"/>
              </a:spcBef>
              <a:spcAft>
                <a:spcPts val="0"/>
              </a:spcAft>
              <a:buNone/>
            </a:pPr>
            <a:r>
              <a:t/>
            </a:r>
            <a:endParaRPr sz="1500">
              <a:solidFill>
                <a:schemeClr val="lt1"/>
              </a:solidFill>
            </a:endParaRPr>
          </a:p>
          <a:p>
            <a:pPr indent="-323850" lvl="0" marL="457200" rtl="0" algn="l">
              <a:spcBef>
                <a:spcPts val="0"/>
              </a:spcBef>
              <a:spcAft>
                <a:spcPts val="0"/>
              </a:spcAft>
              <a:buClr>
                <a:schemeClr val="lt1"/>
              </a:buClr>
              <a:buSzPts val="1500"/>
              <a:buChar char="●"/>
            </a:pPr>
            <a:r>
              <a:rPr lang="en-GB" sz="1500">
                <a:solidFill>
                  <a:schemeClr val="lt1"/>
                </a:solidFill>
              </a:rPr>
              <a:t>This process typically takes 7-10 minutes* after which a new sleeve can be inserted using the optional insert tool.</a:t>
            </a:r>
            <a:endParaRPr sz="1500">
              <a:solidFill>
                <a:schemeClr val="lt1"/>
              </a:solidFill>
            </a:endParaRPr>
          </a:p>
          <a:p>
            <a:pPr indent="0" lvl="0" marL="0" rtl="0" algn="l">
              <a:spcBef>
                <a:spcPts val="0"/>
              </a:spcBef>
              <a:spcAft>
                <a:spcPts val="0"/>
              </a:spcAft>
              <a:buNone/>
            </a:pPr>
            <a:r>
              <a:t/>
            </a:r>
            <a:endParaRPr sz="1500">
              <a:solidFill>
                <a:schemeClr val="lt1"/>
              </a:solidFill>
            </a:endParaRPr>
          </a:p>
          <a:p>
            <a:pPr indent="0" lvl="0" marL="0" rtl="0" algn="l">
              <a:spcBef>
                <a:spcPts val="0"/>
              </a:spcBef>
              <a:spcAft>
                <a:spcPts val="0"/>
              </a:spcAft>
              <a:buNone/>
            </a:pPr>
            <a:r>
              <a:rPr lang="en-GB" sz="1500">
                <a:solidFill>
                  <a:schemeClr val="lt1"/>
                </a:solidFill>
              </a:rPr>
              <a:t>    *Times can vary based on tap hole size</a:t>
            </a:r>
            <a:endParaRPr sz="1500">
              <a:solidFill>
                <a:schemeClr val="lt1"/>
              </a:solidFill>
            </a:endParaRPr>
          </a:p>
        </p:txBody>
      </p:sp>
      <p:pic>
        <p:nvPicPr>
          <p:cNvPr id="428" name="Google Shape;428;p50"/>
          <p:cNvPicPr preferRelativeResize="0"/>
          <p:nvPr/>
        </p:nvPicPr>
        <p:blipFill>
          <a:blip r:embed="rId3">
            <a:alphaModFix/>
          </a:blip>
          <a:stretch>
            <a:fillRect/>
          </a:stretch>
        </p:blipFill>
        <p:spPr>
          <a:xfrm>
            <a:off x="4685525" y="1592988"/>
            <a:ext cx="4358825" cy="25220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1"/>
          <p:cNvSpPr txBox="1"/>
          <p:nvPr>
            <p:ph type="title"/>
          </p:nvPr>
        </p:nvSpPr>
        <p:spPr>
          <a:xfrm>
            <a:off x="810800" y="90000"/>
            <a:ext cx="6228600" cy="1493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rgbClr val="C10030"/>
                </a:solidFill>
                <a:latin typeface="Arial"/>
                <a:ea typeface="Arial"/>
                <a:cs typeface="Arial"/>
                <a:sym typeface="Arial"/>
              </a:rPr>
              <a:t>EBT TAP HOLE CORE DRILL SYSTEM</a:t>
            </a:r>
            <a:endParaRPr b="1">
              <a:solidFill>
                <a:srgbClr val="C10030"/>
              </a:solidFill>
              <a:latin typeface="Arial"/>
              <a:ea typeface="Arial"/>
              <a:cs typeface="Arial"/>
              <a:sym typeface="Arial"/>
            </a:endParaRPr>
          </a:p>
        </p:txBody>
      </p:sp>
      <p:pic>
        <p:nvPicPr>
          <p:cNvPr id="434" name="Google Shape;434;p51"/>
          <p:cNvPicPr preferRelativeResize="0"/>
          <p:nvPr/>
        </p:nvPicPr>
        <p:blipFill>
          <a:blip r:embed="rId3">
            <a:alphaModFix/>
          </a:blip>
          <a:stretch>
            <a:fillRect/>
          </a:stretch>
        </p:blipFill>
        <p:spPr>
          <a:xfrm>
            <a:off x="2238023" y="773675"/>
            <a:ext cx="2431150" cy="1910024"/>
          </a:xfrm>
          <a:prstGeom prst="rect">
            <a:avLst/>
          </a:prstGeom>
          <a:noFill/>
          <a:ln>
            <a:noFill/>
          </a:ln>
        </p:spPr>
      </p:pic>
      <p:pic>
        <p:nvPicPr>
          <p:cNvPr id="435" name="Google Shape;435;p51"/>
          <p:cNvPicPr preferRelativeResize="0"/>
          <p:nvPr/>
        </p:nvPicPr>
        <p:blipFill>
          <a:blip r:embed="rId4">
            <a:alphaModFix/>
          </a:blip>
          <a:stretch>
            <a:fillRect/>
          </a:stretch>
        </p:blipFill>
        <p:spPr>
          <a:xfrm>
            <a:off x="507300" y="2847150"/>
            <a:ext cx="5789501" cy="2194526"/>
          </a:xfrm>
          <a:prstGeom prst="rect">
            <a:avLst/>
          </a:prstGeom>
          <a:noFill/>
          <a:ln>
            <a:noFill/>
          </a:ln>
        </p:spPr>
      </p:pic>
      <p:pic>
        <p:nvPicPr>
          <p:cNvPr id="436" name="Google Shape;436;p51"/>
          <p:cNvPicPr preferRelativeResize="0"/>
          <p:nvPr/>
        </p:nvPicPr>
        <p:blipFill rotWithShape="1">
          <a:blip r:embed="rId5">
            <a:alphaModFix/>
          </a:blip>
          <a:srcRect b="-1084" l="0" r="0" t="2455"/>
          <a:stretch/>
        </p:blipFill>
        <p:spPr>
          <a:xfrm>
            <a:off x="6587725" y="447900"/>
            <a:ext cx="2431150" cy="459377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52"/>
          <p:cNvSpPr txBox="1"/>
          <p:nvPr>
            <p:ph type="title"/>
          </p:nvPr>
        </p:nvSpPr>
        <p:spPr>
          <a:xfrm>
            <a:off x="990000" y="90000"/>
            <a:ext cx="7449300" cy="66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C10030"/>
                </a:solidFill>
                <a:latin typeface="Arial"/>
                <a:ea typeface="Arial"/>
                <a:cs typeface="Arial"/>
                <a:sym typeface="Arial"/>
              </a:rPr>
              <a:t>MILL </a:t>
            </a:r>
            <a:r>
              <a:rPr b="1" lang="en-GB">
                <a:solidFill>
                  <a:srgbClr val="C10030"/>
                </a:solidFill>
                <a:latin typeface="Arial"/>
                <a:ea typeface="Arial"/>
                <a:cs typeface="Arial"/>
                <a:sym typeface="Arial"/>
              </a:rPr>
              <a:t>MAINTENANCE</a:t>
            </a:r>
            <a:r>
              <a:rPr b="1" lang="en-GB">
                <a:solidFill>
                  <a:srgbClr val="C10030"/>
                </a:solidFill>
                <a:latin typeface="Arial"/>
                <a:ea typeface="Arial"/>
                <a:cs typeface="Arial"/>
                <a:sym typeface="Arial"/>
              </a:rPr>
              <a:t> PROFILER</a:t>
            </a:r>
            <a:endParaRPr b="1">
              <a:solidFill>
                <a:srgbClr val="C10030"/>
              </a:solidFill>
              <a:latin typeface="Arial"/>
              <a:ea typeface="Arial"/>
              <a:cs typeface="Arial"/>
              <a:sym typeface="Arial"/>
            </a:endParaRPr>
          </a:p>
          <a:p>
            <a:pPr indent="0" lvl="0" marL="0" rtl="0" algn="l">
              <a:spcBef>
                <a:spcPts val="0"/>
              </a:spcBef>
              <a:spcAft>
                <a:spcPts val="0"/>
              </a:spcAft>
              <a:buNone/>
            </a:pPr>
            <a:r>
              <a:t/>
            </a:r>
            <a:endParaRPr sz="2650">
              <a:latin typeface="Arial"/>
              <a:ea typeface="Arial"/>
              <a:cs typeface="Arial"/>
              <a:sym typeface="Arial"/>
            </a:endParaRPr>
          </a:p>
        </p:txBody>
      </p:sp>
      <p:sp>
        <p:nvSpPr>
          <p:cNvPr id="442" name="Google Shape;442;p52"/>
          <p:cNvSpPr txBox="1"/>
          <p:nvPr/>
        </p:nvSpPr>
        <p:spPr>
          <a:xfrm>
            <a:off x="40250" y="1400575"/>
            <a:ext cx="3420900" cy="35244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500">
              <a:solidFill>
                <a:schemeClr val="lt1"/>
              </a:solidFill>
            </a:endParaRPr>
          </a:p>
          <a:p>
            <a:pPr indent="-323850" lvl="0" marL="457200" rtl="0" algn="l">
              <a:spcBef>
                <a:spcPts val="0"/>
              </a:spcBef>
              <a:spcAft>
                <a:spcPts val="0"/>
              </a:spcAft>
              <a:buClr>
                <a:schemeClr val="lt1"/>
              </a:buClr>
              <a:buSzPts val="1500"/>
              <a:buChar char="●"/>
            </a:pPr>
            <a:r>
              <a:rPr lang="en-GB" sz="1500">
                <a:solidFill>
                  <a:schemeClr val="lt1"/>
                </a:solidFill>
              </a:rPr>
              <a:t>The carbide tipped cleaning drum and high-torque hydraulic motor/hub effortlessly removes build-up along trough walls or cast-able refractory.</a:t>
            </a:r>
            <a:endParaRPr sz="1500">
              <a:solidFill>
                <a:schemeClr val="lt1"/>
              </a:solidFill>
            </a:endParaRPr>
          </a:p>
          <a:p>
            <a:pPr indent="0" lvl="0" marL="0" rtl="0" algn="l">
              <a:spcBef>
                <a:spcPts val="0"/>
              </a:spcBef>
              <a:spcAft>
                <a:spcPts val="0"/>
              </a:spcAft>
              <a:buNone/>
            </a:pPr>
            <a:r>
              <a:t/>
            </a:r>
            <a:endParaRPr sz="1500">
              <a:solidFill>
                <a:schemeClr val="lt1"/>
              </a:solidFill>
            </a:endParaRPr>
          </a:p>
          <a:p>
            <a:pPr indent="-323850" lvl="0" marL="457200" rtl="0" algn="l">
              <a:spcBef>
                <a:spcPts val="0"/>
              </a:spcBef>
              <a:spcAft>
                <a:spcPts val="0"/>
              </a:spcAft>
              <a:buClr>
                <a:schemeClr val="lt1"/>
              </a:buClr>
              <a:buSzPts val="1500"/>
              <a:buChar char="●"/>
            </a:pPr>
            <a:r>
              <a:rPr lang="en-GB" sz="1500">
                <a:solidFill>
                  <a:schemeClr val="lt1"/>
                </a:solidFill>
              </a:rPr>
              <a:t>Using a LAG-3400 or LAG-2800, precise movement allows only the necessary material to be removed, leaving a rough surface for recasting.</a:t>
            </a:r>
            <a:endParaRPr sz="1500">
              <a:solidFill>
                <a:schemeClr val="lt1"/>
              </a:solidFill>
            </a:endParaRPr>
          </a:p>
          <a:p>
            <a:pPr indent="0" lvl="0" marL="457200" rtl="0" algn="l">
              <a:spcBef>
                <a:spcPts val="0"/>
              </a:spcBef>
              <a:spcAft>
                <a:spcPts val="0"/>
              </a:spcAft>
              <a:buNone/>
            </a:pPr>
            <a:r>
              <a:t/>
            </a:r>
            <a:endParaRPr sz="1500">
              <a:solidFill>
                <a:schemeClr val="lt1"/>
              </a:solidFill>
            </a:endParaRPr>
          </a:p>
          <a:p>
            <a:pPr indent="-323850" lvl="0" marL="457200" rtl="0" algn="l">
              <a:spcBef>
                <a:spcPts val="0"/>
              </a:spcBef>
              <a:spcAft>
                <a:spcPts val="0"/>
              </a:spcAft>
              <a:buClr>
                <a:schemeClr val="lt1"/>
              </a:buClr>
              <a:buSzPts val="1500"/>
              <a:buChar char="●"/>
            </a:pPr>
            <a:r>
              <a:rPr lang="en-GB" sz="1500">
                <a:solidFill>
                  <a:schemeClr val="lt1"/>
                </a:solidFill>
              </a:rPr>
              <a:t>67 RPM at 3000 PSI</a:t>
            </a:r>
            <a:endParaRPr sz="1500">
              <a:solidFill>
                <a:schemeClr val="lt1"/>
              </a:solidFill>
            </a:endParaRPr>
          </a:p>
          <a:p>
            <a:pPr indent="0" lvl="0" marL="0" rtl="0" algn="l">
              <a:spcBef>
                <a:spcPts val="0"/>
              </a:spcBef>
              <a:spcAft>
                <a:spcPts val="0"/>
              </a:spcAft>
              <a:buNone/>
            </a:pPr>
            <a:r>
              <a:t/>
            </a:r>
            <a:endParaRPr sz="1500">
              <a:solidFill>
                <a:schemeClr val="lt1"/>
              </a:solidFill>
            </a:endParaRPr>
          </a:p>
        </p:txBody>
      </p:sp>
      <p:pic>
        <p:nvPicPr>
          <p:cNvPr id="443" name="Google Shape;443;p52"/>
          <p:cNvPicPr preferRelativeResize="0"/>
          <p:nvPr/>
        </p:nvPicPr>
        <p:blipFill>
          <a:blip r:embed="rId3">
            <a:alphaModFix/>
          </a:blip>
          <a:stretch>
            <a:fillRect/>
          </a:stretch>
        </p:blipFill>
        <p:spPr>
          <a:xfrm>
            <a:off x="6865675" y="795600"/>
            <a:ext cx="2174257" cy="4084498"/>
          </a:xfrm>
          <a:prstGeom prst="rect">
            <a:avLst/>
          </a:prstGeom>
          <a:noFill/>
          <a:ln>
            <a:noFill/>
          </a:ln>
        </p:spPr>
      </p:pic>
      <p:pic>
        <p:nvPicPr>
          <p:cNvPr id="444" name="Google Shape;444;p52"/>
          <p:cNvPicPr preferRelativeResize="0"/>
          <p:nvPr/>
        </p:nvPicPr>
        <p:blipFill>
          <a:blip r:embed="rId4">
            <a:alphaModFix/>
          </a:blip>
          <a:stretch>
            <a:fillRect/>
          </a:stretch>
        </p:blipFill>
        <p:spPr>
          <a:xfrm>
            <a:off x="3517500" y="1636125"/>
            <a:ext cx="3244099" cy="24034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53"/>
          <p:cNvSpPr txBox="1"/>
          <p:nvPr>
            <p:ph type="title"/>
          </p:nvPr>
        </p:nvSpPr>
        <p:spPr>
          <a:xfrm>
            <a:off x="990000" y="90000"/>
            <a:ext cx="7449300" cy="66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rgbClr val="C10030"/>
                </a:solidFill>
                <a:latin typeface="Arial"/>
                <a:ea typeface="Arial"/>
                <a:cs typeface="Arial"/>
                <a:sym typeface="Arial"/>
              </a:rPr>
              <a:t>SCRAPERS</a:t>
            </a:r>
            <a:endParaRPr b="1">
              <a:solidFill>
                <a:srgbClr val="C10030"/>
              </a:solidFill>
              <a:latin typeface="Arial"/>
              <a:ea typeface="Arial"/>
              <a:cs typeface="Arial"/>
              <a:sym typeface="Arial"/>
            </a:endParaRPr>
          </a:p>
        </p:txBody>
      </p:sp>
      <p:pic>
        <p:nvPicPr>
          <p:cNvPr id="450" name="Google Shape;450;p53" title="IMG_0161.heic"/>
          <p:cNvPicPr preferRelativeResize="0"/>
          <p:nvPr/>
        </p:nvPicPr>
        <p:blipFill>
          <a:blip r:embed="rId3">
            <a:alphaModFix/>
          </a:blip>
          <a:stretch>
            <a:fillRect/>
          </a:stretch>
        </p:blipFill>
        <p:spPr>
          <a:xfrm>
            <a:off x="3632700" y="672325"/>
            <a:ext cx="5263790" cy="3947850"/>
          </a:xfrm>
          <a:prstGeom prst="rect">
            <a:avLst/>
          </a:prstGeom>
          <a:noFill/>
          <a:ln>
            <a:noFill/>
          </a:ln>
        </p:spPr>
      </p:pic>
      <p:pic>
        <p:nvPicPr>
          <p:cNvPr id="451" name="Google Shape;451;p53" title="IMG_9833.JPG"/>
          <p:cNvPicPr preferRelativeResize="0"/>
          <p:nvPr/>
        </p:nvPicPr>
        <p:blipFill rotWithShape="1">
          <a:blip r:embed="rId4">
            <a:alphaModFix/>
          </a:blip>
          <a:srcRect b="7765" l="37400" r="12599" t="18693"/>
          <a:stretch/>
        </p:blipFill>
        <p:spPr>
          <a:xfrm>
            <a:off x="1456125" y="672325"/>
            <a:ext cx="1951698" cy="3947850"/>
          </a:xfrm>
          <a:prstGeom prst="rect">
            <a:avLst/>
          </a:prstGeom>
          <a:noFill/>
          <a:ln>
            <a:noFill/>
          </a:ln>
        </p:spPr>
      </p:pic>
      <p:sp>
        <p:nvSpPr>
          <p:cNvPr id="452" name="Google Shape;452;p53"/>
          <p:cNvSpPr txBox="1"/>
          <p:nvPr/>
        </p:nvSpPr>
        <p:spPr>
          <a:xfrm>
            <a:off x="5054400" y="4620175"/>
            <a:ext cx="2420400" cy="37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300">
                <a:solidFill>
                  <a:schemeClr val="lt1"/>
                </a:solidFill>
                <a:latin typeface="Lato"/>
                <a:ea typeface="Lato"/>
                <a:cs typeface="Lato"/>
                <a:sym typeface="Lato"/>
              </a:rPr>
              <a:t>LADLE/CRUCIBLE SCRAPER </a:t>
            </a:r>
            <a:endParaRPr sz="1300">
              <a:solidFill>
                <a:schemeClr val="lt1"/>
              </a:solidFill>
              <a:latin typeface="Lato"/>
              <a:ea typeface="Lato"/>
              <a:cs typeface="Lato"/>
              <a:sym typeface="Lato"/>
            </a:endParaRPr>
          </a:p>
        </p:txBody>
      </p:sp>
      <p:sp>
        <p:nvSpPr>
          <p:cNvPr id="453" name="Google Shape;453;p53"/>
          <p:cNvSpPr txBox="1"/>
          <p:nvPr/>
        </p:nvSpPr>
        <p:spPr>
          <a:xfrm>
            <a:off x="1221775" y="4620175"/>
            <a:ext cx="2420400" cy="37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300">
                <a:solidFill>
                  <a:schemeClr val="lt1"/>
                </a:solidFill>
                <a:latin typeface="Lato"/>
                <a:ea typeface="Lato"/>
                <a:cs typeface="Lato"/>
                <a:sym typeface="Lato"/>
              </a:rPr>
              <a:t>MULTI-PURPOSE </a:t>
            </a:r>
            <a:r>
              <a:rPr lang="en-GB" sz="1300">
                <a:solidFill>
                  <a:schemeClr val="lt1"/>
                </a:solidFill>
                <a:latin typeface="Lato"/>
                <a:ea typeface="Lato"/>
                <a:cs typeface="Lato"/>
                <a:sym typeface="Lato"/>
              </a:rPr>
              <a:t>SCRAPER</a:t>
            </a:r>
            <a:endParaRPr sz="1300">
              <a:solidFill>
                <a:schemeClr val="lt1"/>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54"/>
          <p:cNvPicPr preferRelativeResize="0"/>
          <p:nvPr/>
        </p:nvPicPr>
        <p:blipFill>
          <a:blip r:embed="rId3">
            <a:alphaModFix/>
          </a:blip>
          <a:stretch>
            <a:fillRect/>
          </a:stretch>
        </p:blipFill>
        <p:spPr>
          <a:xfrm>
            <a:off x="3805950" y="105825"/>
            <a:ext cx="5235174" cy="4894802"/>
          </a:xfrm>
          <a:prstGeom prst="rect">
            <a:avLst/>
          </a:prstGeom>
          <a:noFill/>
          <a:ln>
            <a:noFill/>
          </a:ln>
        </p:spPr>
      </p:pic>
      <p:sp>
        <p:nvSpPr>
          <p:cNvPr id="459" name="Google Shape;459;p54"/>
          <p:cNvSpPr txBox="1"/>
          <p:nvPr>
            <p:ph idx="1" type="subTitle"/>
          </p:nvPr>
        </p:nvSpPr>
        <p:spPr>
          <a:xfrm>
            <a:off x="-874042" y="4519975"/>
            <a:ext cx="5517600" cy="6369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GB" sz="2900">
                <a:latin typeface="Verdana"/>
                <a:ea typeface="Verdana"/>
                <a:cs typeface="Verdana"/>
                <a:sym typeface="Verdana"/>
              </a:rPr>
              <a:t>THANK YOU</a:t>
            </a:r>
            <a:endParaRPr b="1" sz="2900">
              <a:latin typeface="Verdana"/>
              <a:ea typeface="Verdana"/>
              <a:cs typeface="Verdana"/>
              <a:sym typeface="Verdana"/>
            </a:endParaRPr>
          </a:p>
        </p:txBody>
      </p:sp>
      <p:pic>
        <p:nvPicPr>
          <p:cNvPr id="460" name="Google Shape;460;p54"/>
          <p:cNvPicPr preferRelativeResize="0"/>
          <p:nvPr/>
        </p:nvPicPr>
        <p:blipFill>
          <a:blip r:embed="rId4">
            <a:alphaModFix/>
          </a:blip>
          <a:stretch>
            <a:fillRect/>
          </a:stretch>
        </p:blipFill>
        <p:spPr>
          <a:xfrm>
            <a:off x="240750" y="2690825"/>
            <a:ext cx="1503652" cy="1127299"/>
          </a:xfrm>
          <a:prstGeom prst="rect">
            <a:avLst/>
          </a:prstGeom>
          <a:noFill/>
          <a:ln>
            <a:noFill/>
          </a:ln>
        </p:spPr>
      </p:pic>
      <p:sp>
        <p:nvSpPr>
          <p:cNvPr id="461" name="Google Shape;461;p54"/>
          <p:cNvSpPr txBox="1"/>
          <p:nvPr>
            <p:ph idx="1" type="subTitle"/>
          </p:nvPr>
        </p:nvSpPr>
        <p:spPr>
          <a:xfrm>
            <a:off x="3417671" y="4725275"/>
            <a:ext cx="5517600" cy="6369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Verdana"/>
                <a:ea typeface="Verdana"/>
                <a:cs typeface="Verdana"/>
                <a:sym typeface="Verdana"/>
              </a:rPr>
              <a:t>lou@lagequipment.com</a:t>
            </a:r>
            <a:endParaRPr b="1" sz="1200">
              <a:latin typeface="Verdana"/>
              <a:ea typeface="Verdana"/>
              <a:cs typeface="Verdana"/>
              <a:sym typeface="Verdana"/>
            </a:endParaRPr>
          </a:p>
        </p:txBody>
      </p:sp>
      <p:pic>
        <p:nvPicPr>
          <p:cNvPr id="462" name="Google Shape;462;p54"/>
          <p:cNvPicPr preferRelativeResize="0"/>
          <p:nvPr/>
        </p:nvPicPr>
        <p:blipFill>
          <a:blip r:embed="rId5">
            <a:alphaModFix/>
          </a:blip>
          <a:stretch>
            <a:fillRect/>
          </a:stretch>
        </p:blipFill>
        <p:spPr>
          <a:xfrm>
            <a:off x="1786525" y="2972550"/>
            <a:ext cx="1547425" cy="1547425"/>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2"/>
          <p:cNvSpPr txBox="1"/>
          <p:nvPr>
            <p:ph type="title"/>
          </p:nvPr>
        </p:nvSpPr>
        <p:spPr>
          <a:xfrm>
            <a:off x="1297500" y="393750"/>
            <a:ext cx="4908000" cy="4548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FFFFFF"/>
              </a:solidFill>
              <a:latin typeface="Arial"/>
              <a:ea typeface="Arial"/>
              <a:cs typeface="Arial"/>
              <a:sym typeface="Arial"/>
            </a:endParaRPr>
          </a:p>
          <a:p>
            <a:pPr indent="0" lvl="0" marL="457200" rtl="0" algn="l">
              <a:lnSpc>
                <a:spcPct val="115000"/>
              </a:lnSpc>
              <a:spcBef>
                <a:spcPts val="0"/>
              </a:spcBef>
              <a:spcAft>
                <a:spcPts val="0"/>
              </a:spcAft>
              <a:buNone/>
            </a:pPr>
            <a:r>
              <a:rPr b="1" lang="en-GB" sz="1200" u="sng">
                <a:solidFill>
                  <a:srgbClr val="FFFFFF"/>
                </a:solidFill>
                <a:latin typeface="Arial"/>
                <a:ea typeface="Arial"/>
                <a:cs typeface="Arial"/>
                <a:sym typeface="Arial"/>
              </a:rPr>
              <a:t>LIFETIME DEDICATED TO THE INDUSTRY</a:t>
            </a:r>
            <a:endParaRPr b="1" sz="1200" u="sng">
              <a:solidFill>
                <a:srgbClr val="FFFFFF"/>
              </a:solidFill>
              <a:latin typeface="Arial"/>
              <a:ea typeface="Arial"/>
              <a:cs typeface="Arial"/>
              <a:sym typeface="Arial"/>
            </a:endParaRPr>
          </a:p>
          <a:p>
            <a:pPr indent="0" lvl="0" marL="0" rtl="0" algn="l">
              <a:lnSpc>
                <a:spcPct val="115000"/>
              </a:lnSpc>
              <a:spcBef>
                <a:spcPts val="0"/>
              </a:spcBef>
              <a:spcAft>
                <a:spcPts val="0"/>
              </a:spcAft>
              <a:buNone/>
            </a:pPr>
            <a:r>
              <a:t/>
            </a:r>
            <a:endParaRPr sz="1200">
              <a:solidFill>
                <a:srgbClr val="FFFFFF"/>
              </a:solidFill>
              <a:latin typeface="Arial"/>
              <a:ea typeface="Arial"/>
              <a:cs typeface="Arial"/>
              <a:sym typeface="Arial"/>
            </a:endParaRPr>
          </a:p>
          <a:p>
            <a:pPr indent="-304800" lvl="0" marL="457200" rtl="0" algn="l">
              <a:lnSpc>
                <a:spcPct val="115000"/>
              </a:lnSpc>
              <a:spcBef>
                <a:spcPts val="0"/>
              </a:spcBef>
              <a:spcAft>
                <a:spcPts val="0"/>
              </a:spcAft>
              <a:buClr>
                <a:srgbClr val="FFFFFF"/>
              </a:buClr>
              <a:buSzPts val="1200"/>
              <a:buFont typeface="Arial"/>
              <a:buChar char="●"/>
            </a:pPr>
            <a:r>
              <a:rPr lang="en-GB" sz="1200">
                <a:solidFill>
                  <a:srgbClr val="FFFFFF"/>
                </a:solidFill>
                <a:latin typeface="Arial"/>
                <a:ea typeface="Arial"/>
                <a:cs typeface="Arial"/>
                <a:sym typeface="Arial"/>
              </a:rPr>
              <a:t>Increased KT-Grant revenues </a:t>
            </a:r>
            <a:r>
              <a:rPr lang="en-GB" sz="1200">
                <a:solidFill>
                  <a:srgbClr val="FFFFFF"/>
                </a:solidFill>
                <a:latin typeface="Arial"/>
                <a:ea typeface="Arial"/>
                <a:cs typeface="Arial"/>
                <a:sym typeface="Arial"/>
              </a:rPr>
              <a:t>from $6MM to over $100MM gross sales during his tenure</a:t>
            </a:r>
            <a:endParaRPr sz="1200">
              <a:solidFill>
                <a:srgbClr val="FFFFFF"/>
              </a:solidFill>
              <a:latin typeface="Arial"/>
              <a:ea typeface="Arial"/>
              <a:cs typeface="Arial"/>
              <a:sym typeface="Arial"/>
            </a:endParaRPr>
          </a:p>
          <a:p>
            <a:pPr indent="0" lvl="0" marL="457200" rtl="0" algn="l">
              <a:lnSpc>
                <a:spcPct val="115000"/>
              </a:lnSpc>
              <a:spcBef>
                <a:spcPts val="0"/>
              </a:spcBef>
              <a:spcAft>
                <a:spcPts val="0"/>
              </a:spcAft>
              <a:buNone/>
            </a:pPr>
            <a:r>
              <a:t/>
            </a:r>
            <a:endParaRPr sz="1200">
              <a:solidFill>
                <a:srgbClr val="FFFFFF"/>
              </a:solidFill>
              <a:latin typeface="Arial"/>
              <a:ea typeface="Arial"/>
              <a:cs typeface="Arial"/>
              <a:sym typeface="Arial"/>
            </a:endParaRPr>
          </a:p>
          <a:p>
            <a:pPr indent="-304800" lvl="0" marL="457200" rtl="0" algn="l">
              <a:lnSpc>
                <a:spcPct val="115000"/>
              </a:lnSpc>
              <a:spcBef>
                <a:spcPts val="0"/>
              </a:spcBef>
              <a:spcAft>
                <a:spcPts val="0"/>
              </a:spcAft>
              <a:buClr>
                <a:srgbClr val="FFFFFF"/>
              </a:buClr>
              <a:buSzPts val="1200"/>
              <a:buFont typeface="Arial"/>
              <a:buChar char="●"/>
            </a:pPr>
            <a:r>
              <a:rPr lang="en-GB" sz="1200">
                <a:solidFill>
                  <a:srgbClr val="FFFFFF"/>
                </a:solidFill>
                <a:latin typeface="Arial"/>
                <a:ea typeface="Arial"/>
                <a:cs typeface="Arial"/>
                <a:sym typeface="Arial"/>
              </a:rPr>
              <a:t>Diversified product portfolio and expanded global footprint from domestically 34 states to 17 foreign countries</a:t>
            </a:r>
            <a:endParaRPr sz="1200">
              <a:solidFill>
                <a:srgbClr val="FFFFFF"/>
              </a:solidFill>
              <a:latin typeface="Arial"/>
              <a:ea typeface="Arial"/>
              <a:cs typeface="Arial"/>
              <a:sym typeface="Arial"/>
            </a:endParaRPr>
          </a:p>
          <a:p>
            <a:pPr indent="0" lvl="0" marL="457200" rtl="0" algn="l">
              <a:lnSpc>
                <a:spcPct val="115000"/>
              </a:lnSpc>
              <a:spcBef>
                <a:spcPts val="0"/>
              </a:spcBef>
              <a:spcAft>
                <a:spcPts val="0"/>
              </a:spcAft>
              <a:buNone/>
            </a:pPr>
            <a:r>
              <a:t/>
            </a:r>
            <a:endParaRPr sz="1200">
              <a:solidFill>
                <a:srgbClr val="FFFFFF"/>
              </a:solidFill>
              <a:latin typeface="Arial"/>
              <a:ea typeface="Arial"/>
              <a:cs typeface="Arial"/>
              <a:sym typeface="Arial"/>
            </a:endParaRPr>
          </a:p>
          <a:p>
            <a:pPr indent="-304800" lvl="0" marL="457200" rtl="0" algn="l">
              <a:lnSpc>
                <a:spcPct val="115000"/>
              </a:lnSpc>
              <a:spcBef>
                <a:spcPts val="0"/>
              </a:spcBef>
              <a:spcAft>
                <a:spcPts val="0"/>
              </a:spcAft>
              <a:buClr>
                <a:srgbClr val="FFFFFF"/>
              </a:buClr>
              <a:buSzPts val="1200"/>
              <a:buFont typeface="Arial"/>
              <a:buChar char="●"/>
            </a:pPr>
            <a:r>
              <a:rPr lang="en-GB" sz="1200">
                <a:latin typeface="Arial"/>
                <a:ea typeface="Arial"/>
                <a:cs typeface="Arial"/>
                <a:sym typeface="Arial"/>
              </a:rPr>
              <a:t>Designed and held patents which were a part of the sale of the business in 2007: U.S. Pat. No. 5,179,757; and U.S. Pat. No. 5,594,973</a:t>
            </a:r>
            <a:endParaRPr sz="1200">
              <a:latin typeface="Arial"/>
              <a:ea typeface="Arial"/>
              <a:cs typeface="Arial"/>
              <a:sym typeface="Arial"/>
            </a:endParaRPr>
          </a:p>
          <a:p>
            <a:pPr indent="-304800" lvl="1" marL="914400" rtl="0" algn="l">
              <a:lnSpc>
                <a:spcPct val="115000"/>
              </a:lnSpc>
              <a:spcBef>
                <a:spcPts val="0"/>
              </a:spcBef>
              <a:spcAft>
                <a:spcPts val="0"/>
              </a:spcAft>
              <a:buSzPts val="1200"/>
              <a:buFont typeface="Arial"/>
              <a:buChar char="○"/>
            </a:pPr>
            <a:r>
              <a:rPr lang="en-GB" sz="1200">
                <a:latin typeface="Arial"/>
                <a:ea typeface="Arial"/>
                <a:cs typeface="Arial"/>
                <a:sym typeface="Arial"/>
              </a:rPr>
              <a:t>All US Patents since have expired</a:t>
            </a:r>
            <a:endParaRPr sz="1200">
              <a:latin typeface="Arial"/>
              <a:ea typeface="Arial"/>
              <a:cs typeface="Arial"/>
              <a:sym typeface="Arial"/>
            </a:endParaRPr>
          </a:p>
          <a:p>
            <a:pPr indent="0" lvl="0" marL="457200" rtl="0" algn="l">
              <a:lnSpc>
                <a:spcPct val="115000"/>
              </a:lnSpc>
              <a:spcBef>
                <a:spcPts val="0"/>
              </a:spcBef>
              <a:spcAft>
                <a:spcPts val="0"/>
              </a:spcAft>
              <a:buNone/>
            </a:pPr>
            <a:r>
              <a:t/>
            </a:r>
            <a:endParaRPr sz="1200">
              <a:solidFill>
                <a:srgbClr val="000000"/>
              </a:solidFill>
              <a:latin typeface="Arial"/>
              <a:ea typeface="Arial"/>
              <a:cs typeface="Arial"/>
              <a:sym typeface="Arial"/>
            </a:endParaRPr>
          </a:p>
          <a:p>
            <a:pPr indent="0" lvl="0" marL="457200" rtl="0" algn="l">
              <a:lnSpc>
                <a:spcPct val="115000"/>
              </a:lnSpc>
              <a:spcBef>
                <a:spcPts val="0"/>
              </a:spcBef>
              <a:spcAft>
                <a:spcPts val="0"/>
              </a:spcAft>
              <a:buNone/>
            </a:pPr>
            <a:r>
              <a:rPr b="1" lang="en-GB" sz="1200" u="sng">
                <a:latin typeface="Arial"/>
                <a:ea typeface="Arial"/>
                <a:cs typeface="Arial"/>
                <a:sym typeface="Arial"/>
              </a:rPr>
              <a:t>SAFETY AND TRAINING</a:t>
            </a:r>
            <a:endParaRPr b="1" sz="1200" u="sng">
              <a:latin typeface="Arial"/>
              <a:ea typeface="Arial"/>
              <a:cs typeface="Arial"/>
              <a:sym typeface="Arial"/>
            </a:endParaRPr>
          </a:p>
          <a:p>
            <a:pPr indent="0" lvl="0" marL="457200" rtl="0" algn="l">
              <a:lnSpc>
                <a:spcPct val="115000"/>
              </a:lnSpc>
              <a:spcBef>
                <a:spcPts val="0"/>
              </a:spcBef>
              <a:spcAft>
                <a:spcPts val="0"/>
              </a:spcAft>
              <a:buNone/>
            </a:pPr>
            <a:r>
              <a:t/>
            </a:r>
            <a:endParaRPr sz="1200">
              <a:solidFill>
                <a:srgbClr val="FFFFFF"/>
              </a:solidFill>
              <a:latin typeface="Arial"/>
              <a:ea typeface="Arial"/>
              <a:cs typeface="Arial"/>
              <a:sym typeface="Arial"/>
            </a:endParaRPr>
          </a:p>
          <a:p>
            <a:pPr indent="-304800" lvl="0" marL="457200" rtl="0" algn="l">
              <a:lnSpc>
                <a:spcPct val="115000"/>
              </a:lnSpc>
              <a:spcBef>
                <a:spcPts val="0"/>
              </a:spcBef>
              <a:spcAft>
                <a:spcPts val="0"/>
              </a:spcAft>
              <a:buClr>
                <a:srgbClr val="FFFFFF"/>
              </a:buClr>
              <a:buSzPts val="1200"/>
              <a:buFont typeface="Arial"/>
              <a:buChar char="●"/>
            </a:pPr>
            <a:r>
              <a:rPr lang="en-GB" sz="1200">
                <a:solidFill>
                  <a:srgbClr val="FFFFFF"/>
                </a:solidFill>
                <a:latin typeface="Arial"/>
                <a:ea typeface="Arial"/>
                <a:cs typeface="Arial"/>
                <a:sym typeface="Arial"/>
              </a:rPr>
              <a:t>In 2007 (upon sale to Stein): over 400 employees; multi-million hours of labor; </a:t>
            </a:r>
            <a:r>
              <a:rPr b="1" lang="en-GB" sz="1200">
                <a:solidFill>
                  <a:srgbClr val="FFFFFF"/>
                </a:solidFill>
                <a:latin typeface="Arial"/>
                <a:ea typeface="Arial"/>
                <a:cs typeface="Arial"/>
                <a:sym typeface="Arial"/>
              </a:rPr>
              <a:t>achieved industry leading record of only .5 lost days</a:t>
            </a:r>
            <a:endParaRPr b="1" sz="1200">
              <a:solidFill>
                <a:srgbClr val="FFFFFF"/>
              </a:solidFill>
              <a:latin typeface="Arial"/>
              <a:ea typeface="Arial"/>
              <a:cs typeface="Arial"/>
              <a:sym typeface="Arial"/>
            </a:endParaRPr>
          </a:p>
          <a:p>
            <a:pPr indent="-304800" lvl="0" marL="457200" rtl="0" algn="l">
              <a:lnSpc>
                <a:spcPct val="115000"/>
              </a:lnSpc>
              <a:spcBef>
                <a:spcPts val="0"/>
              </a:spcBef>
              <a:spcAft>
                <a:spcPts val="0"/>
              </a:spcAft>
              <a:buClr>
                <a:srgbClr val="FFFFFF"/>
              </a:buClr>
              <a:buSzPts val="1200"/>
              <a:buFont typeface="Arial"/>
              <a:buChar char="●"/>
            </a:pPr>
            <a:r>
              <a:rPr lang="en-GB" sz="1200">
                <a:solidFill>
                  <a:srgbClr val="FFFFFF"/>
                </a:solidFill>
                <a:latin typeface="Arial"/>
                <a:ea typeface="Arial"/>
                <a:cs typeface="Arial"/>
                <a:sym typeface="Arial"/>
              </a:rPr>
              <a:t>Established and integrated training, sales and safety protocols upon acquisition of Keibler Thompson</a:t>
            </a:r>
            <a:endParaRPr sz="1200">
              <a:solidFill>
                <a:srgbClr val="FFFFFF"/>
              </a:solidFill>
              <a:latin typeface="Arial"/>
              <a:ea typeface="Arial"/>
              <a:cs typeface="Arial"/>
              <a:sym typeface="Arial"/>
            </a:endParaRPr>
          </a:p>
          <a:p>
            <a:pPr indent="0" lvl="0" marL="457200" rtl="0" algn="l">
              <a:lnSpc>
                <a:spcPct val="115000"/>
              </a:lnSpc>
              <a:spcBef>
                <a:spcPts val="0"/>
              </a:spcBef>
              <a:spcAft>
                <a:spcPts val="0"/>
              </a:spcAft>
              <a:buNone/>
            </a:pPr>
            <a:r>
              <a:t/>
            </a:r>
            <a:endParaRPr sz="1200">
              <a:solidFill>
                <a:srgbClr val="FFFFFF"/>
              </a:solidFill>
              <a:latin typeface="Arial"/>
              <a:ea typeface="Arial"/>
              <a:cs typeface="Arial"/>
              <a:sym typeface="Arial"/>
            </a:endParaRPr>
          </a:p>
          <a:p>
            <a:pPr indent="0" lvl="0" marL="0" rtl="0" algn="l">
              <a:lnSpc>
                <a:spcPct val="115000"/>
              </a:lnSpc>
              <a:spcBef>
                <a:spcPts val="0"/>
              </a:spcBef>
              <a:spcAft>
                <a:spcPts val="0"/>
              </a:spcAft>
              <a:buNone/>
            </a:pPr>
            <a:r>
              <a:t/>
            </a:r>
            <a:endParaRPr sz="1200">
              <a:solidFill>
                <a:srgbClr val="FFFFFF"/>
              </a:solidFill>
              <a:latin typeface="Arial"/>
              <a:ea typeface="Arial"/>
              <a:cs typeface="Arial"/>
              <a:sym typeface="Arial"/>
            </a:endParaRPr>
          </a:p>
          <a:p>
            <a:pPr indent="0" lvl="0" marL="457200" rtl="0" algn="l">
              <a:spcBef>
                <a:spcPts val="0"/>
              </a:spcBef>
              <a:spcAft>
                <a:spcPts val="0"/>
              </a:spcAft>
              <a:buNone/>
            </a:pPr>
            <a:r>
              <a:t/>
            </a:r>
            <a:endParaRPr sz="1200">
              <a:solidFill>
                <a:srgbClr val="000000"/>
              </a:solidFill>
              <a:latin typeface="Arial"/>
              <a:ea typeface="Arial"/>
              <a:cs typeface="Arial"/>
              <a:sym typeface="Arial"/>
            </a:endParaRPr>
          </a:p>
        </p:txBody>
      </p:sp>
      <p:pic>
        <p:nvPicPr>
          <p:cNvPr id="225" name="Google Shape;225;p22"/>
          <p:cNvPicPr preferRelativeResize="0"/>
          <p:nvPr/>
        </p:nvPicPr>
        <p:blipFill>
          <a:blip r:embed="rId3">
            <a:alphaModFix/>
          </a:blip>
          <a:stretch>
            <a:fillRect/>
          </a:stretch>
        </p:blipFill>
        <p:spPr>
          <a:xfrm>
            <a:off x="6497848" y="468425"/>
            <a:ext cx="2484251" cy="4402973"/>
          </a:xfrm>
          <a:prstGeom prst="rect">
            <a:avLst/>
          </a:prstGeom>
          <a:noFill/>
          <a:ln>
            <a:noFill/>
          </a:ln>
        </p:spPr>
      </p:pic>
      <p:sp>
        <p:nvSpPr>
          <p:cNvPr id="226" name="Google Shape;226;p22"/>
          <p:cNvSpPr txBox="1"/>
          <p:nvPr/>
        </p:nvSpPr>
        <p:spPr>
          <a:xfrm>
            <a:off x="35150" y="114100"/>
            <a:ext cx="6345900" cy="112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300">
                <a:solidFill>
                  <a:srgbClr val="CC2C24"/>
                </a:solidFill>
                <a:latin typeface="Verdana"/>
                <a:ea typeface="Verdana"/>
                <a:cs typeface="Verdana"/>
                <a:sym typeface="Verdana"/>
              </a:rPr>
              <a:t>LOUIS A. GRANT JR</a:t>
            </a:r>
            <a:endParaRPr b="1" sz="2300">
              <a:solidFill>
                <a:srgbClr val="CC2C24"/>
              </a:solidFill>
              <a:latin typeface="Verdana"/>
              <a:ea typeface="Verdana"/>
              <a:cs typeface="Verdana"/>
              <a:sym typeface="Verdana"/>
            </a:endParaRPr>
          </a:p>
          <a:p>
            <a:pPr indent="0" lvl="0" marL="0" rtl="0" algn="ctr">
              <a:spcBef>
                <a:spcPts val="0"/>
              </a:spcBef>
              <a:spcAft>
                <a:spcPts val="0"/>
              </a:spcAft>
              <a:buNone/>
            </a:pPr>
            <a:r>
              <a:t/>
            </a:r>
            <a:endParaRPr b="1" sz="3800">
              <a:solidFill>
                <a:srgbClr val="CC2C24"/>
              </a:solidFill>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3"/>
          <p:cNvSpPr txBox="1"/>
          <p:nvPr>
            <p:ph type="ctrTitle"/>
          </p:nvPr>
        </p:nvSpPr>
        <p:spPr>
          <a:xfrm>
            <a:off x="1351775" y="3445125"/>
            <a:ext cx="7065600" cy="72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a:solidFill>
                  <a:srgbClr val="C10030"/>
                </a:solidFill>
                <a:latin typeface="Arial"/>
                <a:ea typeface="Arial"/>
                <a:cs typeface="Arial"/>
                <a:sym typeface="Arial"/>
              </a:rPr>
              <a:t>A NEW ERA </a:t>
            </a:r>
            <a:endParaRPr b="1">
              <a:solidFill>
                <a:srgbClr val="C10030"/>
              </a:solidFill>
              <a:latin typeface="Arial"/>
              <a:ea typeface="Arial"/>
              <a:cs typeface="Arial"/>
              <a:sym typeface="Arial"/>
            </a:endParaRPr>
          </a:p>
          <a:p>
            <a:pPr indent="0" lvl="0" marL="0" rtl="0" algn="ctr">
              <a:spcBef>
                <a:spcPts val="0"/>
              </a:spcBef>
              <a:spcAft>
                <a:spcPts val="0"/>
              </a:spcAft>
              <a:buSzPts val="990"/>
              <a:buNone/>
            </a:pPr>
            <a:r>
              <a:rPr b="1" lang="en-GB">
                <a:solidFill>
                  <a:srgbClr val="C10030"/>
                </a:solidFill>
                <a:latin typeface="Arial"/>
                <a:ea typeface="Arial"/>
                <a:cs typeface="Arial"/>
                <a:sym typeface="Arial"/>
              </a:rPr>
              <a:t>SAFETY &amp; INNOVATION</a:t>
            </a:r>
            <a:endParaRPr b="1" sz="3800">
              <a:solidFill>
                <a:srgbClr val="C10030"/>
              </a:solidFill>
              <a:latin typeface="Arial"/>
              <a:ea typeface="Arial"/>
              <a:cs typeface="Arial"/>
              <a:sym typeface="Arial"/>
            </a:endParaRPr>
          </a:p>
        </p:txBody>
      </p:sp>
      <p:pic>
        <p:nvPicPr>
          <p:cNvPr id="232" name="Google Shape;232;p23"/>
          <p:cNvPicPr preferRelativeResize="0"/>
          <p:nvPr/>
        </p:nvPicPr>
        <p:blipFill>
          <a:blip r:embed="rId3">
            <a:alphaModFix/>
          </a:blip>
          <a:stretch>
            <a:fillRect/>
          </a:stretch>
        </p:blipFill>
        <p:spPr>
          <a:xfrm>
            <a:off x="3581150" y="367001"/>
            <a:ext cx="3958550" cy="29677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descr="Grant family" id="237" name="Google Shape;237;p24"/>
          <p:cNvPicPr preferRelativeResize="0"/>
          <p:nvPr/>
        </p:nvPicPr>
        <p:blipFill rotWithShape="1">
          <a:blip r:embed="rId3">
            <a:alphaModFix/>
          </a:blip>
          <a:srcRect b="7715" l="6941" r="5192" t="13957"/>
          <a:stretch/>
        </p:blipFill>
        <p:spPr>
          <a:xfrm>
            <a:off x="251900" y="2816049"/>
            <a:ext cx="4205036" cy="2073250"/>
          </a:xfrm>
          <a:prstGeom prst="rect">
            <a:avLst/>
          </a:prstGeom>
          <a:noFill/>
          <a:ln>
            <a:noFill/>
          </a:ln>
        </p:spPr>
      </p:pic>
      <p:sp>
        <p:nvSpPr>
          <p:cNvPr id="238" name="Google Shape;238;p24"/>
          <p:cNvSpPr txBox="1"/>
          <p:nvPr/>
        </p:nvSpPr>
        <p:spPr>
          <a:xfrm>
            <a:off x="3478875" y="267450"/>
            <a:ext cx="5706000" cy="230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350">
                <a:solidFill>
                  <a:schemeClr val="lt1"/>
                </a:solidFill>
              </a:rPr>
              <a:t>In 2021, </a:t>
            </a:r>
            <a:r>
              <a:rPr lang="en-GB" sz="1350">
                <a:solidFill>
                  <a:schemeClr val="lt1"/>
                </a:solidFill>
              </a:rPr>
              <a:t>Louis A. Grant, Jr., former owner the </a:t>
            </a:r>
            <a:r>
              <a:rPr lang="en-GB" sz="1350">
                <a:solidFill>
                  <a:schemeClr val="lt1"/>
                </a:solidFill>
              </a:rPr>
              <a:t>company</a:t>
            </a:r>
            <a:r>
              <a:rPr lang="en-GB" sz="1350">
                <a:solidFill>
                  <a:schemeClr val="lt1"/>
                </a:solidFill>
              </a:rPr>
              <a:t> now known as KT-Grant Inc, originally Louis A. Grant, Inc., in response to market feedback formed </a:t>
            </a:r>
            <a:r>
              <a:rPr b="1" lang="en-GB" sz="1350">
                <a:solidFill>
                  <a:srgbClr val="FFFFFF"/>
                </a:solidFill>
              </a:rPr>
              <a:t>LAG Equipment</a:t>
            </a:r>
            <a:r>
              <a:rPr lang="en-GB" sz="1350">
                <a:solidFill>
                  <a:srgbClr val="FFFFFF"/>
                </a:solidFill>
              </a:rPr>
              <a:t> </a:t>
            </a:r>
            <a:r>
              <a:rPr lang="en-GB" sz="1350">
                <a:solidFill>
                  <a:schemeClr val="lt1"/>
                </a:solidFill>
              </a:rPr>
              <a:t>to design and engineer, manufacture, market and distribute the </a:t>
            </a:r>
            <a:r>
              <a:rPr b="1" lang="en-GB" sz="1350">
                <a:solidFill>
                  <a:schemeClr val="lt1"/>
                </a:solidFill>
              </a:rPr>
              <a:t>most innovative, safe</a:t>
            </a:r>
            <a:r>
              <a:rPr lang="en-GB" sz="1350">
                <a:solidFill>
                  <a:schemeClr val="lt1"/>
                </a:solidFill>
              </a:rPr>
              <a:t> and cost-effective, remote-controlled refractory, demolition machines. </a:t>
            </a:r>
            <a:endParaRPr sz="1350">
              <a:solidFill>
                <a:schemeClr val="lt1"/>
              </a:solidFill>
            </a:endParaRPr>
          </a:p>
          <a:p>
            <a:pPr indent="0" lvl="0" marL="0" rtl="0" algn="l">
              <a:lnSpc>
                <a:spcPct val="115000"/>
              </a:lnSpc>
              <a:spcBef>
                <a:spcPts val="0"/>
              </a:spcBef>
              <a:spcAft>
                <a:spcPts val="0"/>
              </a:spcAft>
              <a:buNone/>
            </a:pPr>
            <a:r>
              <a:t/>
            </a:r>
            <a:endParaRPr sz="1350">
              <a:solidFill>
                <a:schemeClr val="lt1"/>
              </a:solidFill>
            </a:endParaRPr>
          </a:p>
          <a:p>
            <a:pPr indent="0" lvl="0" marL="0" rtl="0" algn="l">
              <a:lnSpc>
                <a:spcPct val="115000"/>
              </a:lnSpc>
              <a:spcBef>
                <a:spcPts val="0"/>
              </a:spcBef>
              <a:spcAft>
                <a:spcPts val="0"/>
              </a:spcAft>
              <a:buNone/>
            </a:pPr>
            <a:r>
              <a:rPr lang="en-GB" sz="1350">
                <a:solidFill>
                  <a:schemeClr val="lt1"/>
                </a:solidFill>
              </a:rPr>
              <a:t>LAG’s</a:t>
            </a:r>
            <a:r>
              <a:rPr lang="en-GB" sz="1350">
                <a:solidFill>
                  <a:schemeClr val="lt1"/>
                </a:solidFill>
              </a:rPr>
              <a:t> team has a combined 100+ years of institutional and industry knowledge focusing on operator safety, efficient machine design and exceptional customer service.  </a:t>
            </a:r>
            <a:endParaRPr sz="1350">
              <a:solidFill>
                <a:schemeClr val="lt1"/>
              </a:solidFill>
            </a:endParaRPr>
          </a:p>
        </p:txBody>
      </p:sp>
      <p:pic>
        <p:nvPicPr>
          <p:cNvPr id="239" name="Google Shape;239;p24"/>
          <p:cNvPicPr preferRelativeResize="0"/>
          <p:nvPr/>
        </p:nvPicPr>
        <p:blipFill>
          <a:blip r:embed="rId4">
            <a:alphaModFix/>
          </a:blip>
          <a:stretch>
            <a:fillRect/>
          </a:stretch>
        </p:blipFill>
        <p:spPr>
          <a:xfrm>
            <a:off x="1103799" y="681377"/>
            <a:ext cx="1768951" cy="1326201"/>
          </a:xfrm>
          <a:prstGeom prst="rect">
            <a:avLst/>
          </a:prstGeom>
          <a:noFill/>
          <a:ln>
            <a:noFill/>
          </a:ln>
        </p:spPr>
      </p:pic>
      <p:pic>
        <p:nvPicPr>
          <p:cNvPr id="240" name="Google Shape;240;p24"/>
          <p:cNvPicPr preferRelativeResize="0"/>
          <p:nvPr/>
        </p:nvPicPr>
        <p:blipFill rotWithShape="1">
          <a:blip r:embed="rId5">
            <a:alphaModFix/>
          </a:blip>
          <a:srcRect b="7707" l="5932" r="6440" t="15215"/>
          <a:stretch/>
        </p:blipFill>
        <p:spPr>
          <a:xfrm>
            <a:off x="4571999" y="2737701"/>
            <a:ext cx="4383575" cy="22421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25" title="IMG_0601.JPG"/>
          <p:cNvPicPr preferRelativeResize="0"/>
          <p:nvPr/>
        </p:nvPicPr>
        <p:blipFill>
          <a:blip r:embed="rId3">
            <a:alphaModFix/>
          </a:blip>
          <a:stretch>
            <a:fillRect/>
          </a:stretch>
        </p:blipFill>
        <p:spPr>
          <a:xfrm>
            <a:off x="2870892" y="2767553"/>
            <a:ext cx="2758324" cy="2069270"/>
          </a:xfrm>
          <a:prstGeom prst="rect">
            <a:avLst/>
          </a:prstGeom>
          <a:noFill/>
          <a:ln>
            <a:noFill/>
          </a:ln>
        </p:spPr>
      </p:pic>
      <p:pic>
        <p:nvPicPr>
          <p:cNvPr id="246" name="Google Shape;246;p25"/>
          <p:cNvPicPr preferRelativeResize="0"/>
          <p:nvPr/>
        </p:nvPicPr>
        <p:blipFill>
          <a:blip r:embed="rId4">
            <a:alphaModFix/>
          </a:blip>
          <a:stretch>
            <a:fillRect/>
          </a:stretch>
        </p:blipFill>
        <p:spPr>
          <a:xfrm>
            <a:off x="1177750" y="152300"/>
            <a:ext cx="1821249" cy="1365400"/>
          </a:xfrm>
          <a:prstGeom prst="rect">
            <a:avLst/>
          </a:prstGeom>
          <a:noFill/>
          <a:ln>
            <a:noFill/>
          </a:ln>
        </p:spPr>
      </p:pic>
      <p:sp>
        <p:nvSpPr>
          <p:cNvPr id="247" name="Google Shape;247;p25"/>
          <p:cNvSpPr txBox="1"/>
          <p:nvPr/>
        </p:nvSpPr>
        <p:spPr>
          <a:xfrm>
            <a:off x="3159825" y="152300"/>
            <a:ext cx="5863200" cy="3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FFFFFF"/>
                </a:solidFill>
              </a:rPr>
              <a:t>Family owned</a:t>
            </a:r>
            <a:r>
              <a:rPr lang="en-GB">
                <a:solidFill>
                  <a:srgbClr val="FFFFFF"/>
                </a:solidFill>
              </a:rPr>
              <a:t> business </a:t>
            </a:r>
            <a:r>
              <a:rPr b="1" i="1" lang="en-GB">
                <a:solidFill>
                  <a:srgbClr val="FFFFFF"/>
                </a:solidFill>
              </a:rPr>
              <a:t>centered on safety</a:t>
            </a:r>
            <a:r>
              <a:rPr lang="en-GB">
                <a:solidFill>
                  <a:srgbClr val="FFFFFF"/>
                </a:solidFill>
              </a:rPr>
              <a:t> p</a:t>
            </a:r>
            <a:r>
              <a:rPr lang="en-GB">
                <a:solidFill>
                  <a:srgbClr val="FFFFFF"/>
                </a:solidFill>
              </a:rPr>
              <a:t>roviding the industry with best-in-class customer service and top of the line equipment offerings:</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317500" lvl="0" marL="457200" rtl="0" algn="l">
              <a:spcBef>
                <a:spcPts val="0"/>
              </a:spcBef>
              <a:spcAft>
                <a:spcPts val="0"/>
              </a:spcAft>
              <a:buClr>
                <a:srgbClr val="FFFFFF"/>
              </a:buClr>
              <a:buSzPts val="1400"/>
              <a:buChar char="●"/>
            </a:pPr>
            <a:r>
              <a:rPr lang="en-GB" u="sng">
                <a:solidFill>
                  <a:srgbClr val="FFFFFF"/>
                </a:solidFill>
              </a:rPr>
              <a:t>Custom-tailored solutions</a:t>
            </a:r>
            <a:r>
              <a:rPr lang="en-GB">
                <a:solidFill>
                  <a:srgbClr val="FFFFFF"/>
                </a:solidFill>
              </a:rPr>
              <a:t>: equipment (buy or lease through National Slag Association member) and receive turnkey service</a:t>
            </a:r>
            <a:endParaRPr>
              <a:solidFill>
                <a:srgbClr val="FFFFFF"/>
              </a:solidFill>
            </a:endParaRPr>
          </a:p>
          <a:p>
            <a:pPr indent="0" lvl="0" marL="457200" rtl="0" algn="l">
              <a:spcBef>
                <a:spcPts val="0"/>
              </a:spcBef>
              <a:spcAft>
                <a:spcPts val="0"/>
              </a:spcAft>
              <a:buNone/>
            </a:pPr>
            <a:r>
              <a:t/>
            </a:r>
            <a:endParaRPr>
              <a:solidFill>
                <a:srgbClr val="FFFFFF"/>
              </a:solidFill>
            </a:endParaRPr>
          </a:p>
          <a:p>
            <a:pPr indent="-317500" lvl="0" marL="457200" rtl="0" algn="l">
              <a:spcBef>
                <a:spcPts val="0"/>
              </a:spcBef>
              <a:spcAft>
                <a:spcPts val="0"/>
              </a:spcAft>
              <a:buClr>
                <a:srgbClr val="FFFFFF"/>
              </a:buClr>
              <a:buSzPts val="1400"/>
              <a:buChar char="●"/>
            </a:pPr>
            <a:r>
              <a:rPr lang="en-GB">
                <a:solidFill>
                  <a:srgbClr val="FFFFFF"/>
                </a:solidFill>
              </a:rPr>
              <a:t>Equipment with modern electrical and hydraulic controls</a:t>
            </a:r>
            <a:endParaRPr>
              <a:solidFill>
                <a:srgbClr val="FFFFFF"/>
              </a:solidFill>
            </a:endParaRPr>
          </a:p>
          <a:p>
            <a:pPr indent="-317500" lvl="1" marL="914400" rtl="0" algn="l">
              <a:spcBef>
                <a:spcPts val="0"/>
              </a:spcBef>
              <a:spcAft>
                <a:spcPts val="0"/>
              </a:spcAft>
              <a:buClr>
                <a:srgbClr val="FFFFFF"/>
              </a:buClr>
              <a:buSzPts val="1400"/>
              <a:buChar char="○"/>
            </a:pPr>
            <a:r>
              <a:rPr lang="en-GB">
                <a:solidFill>
                  <a:srgbClr val="FFFFFF"/>
                </a:solidFill>
              </a:rPr>
              <a:t>I</a:t>
            </a:r>
            <a:r>
              <a:rPr b="1" lang="en-GB">
                <a:solidFill>
                  <a:srgbClr val="FFFFFF"/>
                </a:solidFill>
              </a:rPr>
              <a:t>mproves safety, operating training experience, and maintenance performance</a:t>
            </a:r>
            <a:endParaRPr b="1">
              <a:solidFill>
                <a:srgbClr val="FFFFFF"/>
              </a:solidFill>
            </a:endParaRPr>
          </a:p>
        </p:txBody>
      </p:sp>
      <p:pic>
        <p:nvPicPr>
          <p:cNvPr id="248" name="Google Shape;248;p25" title="LAG-2800 Torpedo cleanout.jpg"/>
          <p:cNvPicPr preferRelativeResize="0"/>
          <p:nvPr/>
        </p:nvPicPr>
        <p:blipFill>
          <a:blip r:embed="rId5">
            <a:alphaModFix/>
          </a:blip>
          <a:stretch>
            <a:fillRect/>
          </a:stretch>
        </p:blipFill>
        <p:spPr>
          <a:xfrm>
            <a:off x="5711257" y="2747300"/>
            <a:ext cx="3402214" cy="2109775"/>
          </a:xfrm>
          <a:prstGeom prst="rect">
            <a:avLst/>
          </a:prstGeom>
          <a:noFill/>
          <a:ln>
            <a:noFill/>
          </a:ln>
        </p:spPr>
      </p:pic>
      <p:pic>
        <p:nvPicPr>
          <p:cNvPr id="249" name="Google Shape;249;p25"/>
          <p:cNvPicPr preferRelativeResize="0"/>
          <p:nvPr/>
        </p:nvPicPr>
        <p:blipFill>
          <a:blip r:embed="rId6">
            <a:alphaModFix/>
          </a:blip>
          <a:stretch>
            <a:fillRect/>
          </a:stretch>
        </p:blipFill>
        <p:spPr>
          <a:xfrm>
            <a:off x="152400" y="1670100"/>
            <a:ext cx="2490751" cy="33210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6"/>
          <p:cNvSpPr txBox="1"/>
          <p:nvPr/>
        </p:nvSpPr>
        <p:spPr>
          <a:xfrm>
            <a:off x="4950400" y="90300"/>
            <a:ext cx="4055100" cy="4787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800">
                <a:solidFill>
                  <a:srgbClr val="C10030"/>
                </a:solidFill>
              </a:rPr>
              <a:t>Priorities when working with NSA Members: </a:t>
            </a:r>
            <a:endParaRPr b="1" sz="1800">
              <a:solidFill>
                <a:srgbClr val="C10030"/>
              </a:solidFill>
            </a:endParaRPr>
          </a:p>
          <a:p>
            <a:pPr indent="0" lvl="0" marL="0" rtl="0" algn="l">
              <a:lnSpc>
                <a:spcPct val="115000"/>
              </a:lnSpc>
              <a:spcBef>
                <a:spcPts val="0"/>
              </a:spcBef>
              <a:spcAft>
                <a:spcPts val="0"/>
              </a:spcAft>
              <a:buNone/>
            </a:pPr>
            <a:r>
              <a:t/>
            </a:r>
            <a:endParaRPr sz="1600">
              <a:solidFill>
                <a:schemeClr val="lt1"/>
              </a:solidFill>
            </a:endParaRPr>
          </a:p>
          <a:p>
            <a:pPr indent="-323850" lvl="0" marL="457200" rtl="0" algn="l">
              <a:lnSpc>
                <a:spcPct val="115000"/>
              </a:lnSpc>
              <a:spcBef>
                <a:spcPts val="0"/>
              </a:spcBef>
              <a:spcAft>
                <a:spcPts val="0"/>
              </a:spcAft>
              <a:buClr>
                <a:schemeClr val="lt1"/>
              </a:buClr>
              <a:buSzPts val="1500"/>
              <a:buChar char="●"/>
            </a:pPr>
            <a:r>
              <a:rPr lang="en-GB" sz="1500">
                <a:solidFill>
                  <a:schemeClr val="lt1"/>
                </a:solidFill>
              </a:rPr>
              <a:t>Supply your teammates </a:t>
            </a:r>
            <a:r>
              <a:rPr b="1" lang="en-GB" sz="1500">
                <a:solidFill>
                  <a:schemeClr val="lt1"/>
                </a:solidFill>
              </a:rPr>
              <a:t>safe</a:t>
            </a:r>
            <a:r>
              <a:rPr lang="en-GB" sz="1500">
                <a:solidFill>
                  <a:schemeClr val="lt1"/>
                </a:solidFill>
              </a:rPr>
              <a:t>, </a:t>
            </a:r>
            <a:r>
              <a:rPr b="1" lang="en-GB" sz="1500">
                <a:solidFill>
                  <a:schemeClr val="lt1"/>
                </a:solidFill>
              </a:rPr>
              <a:t>innovative</a:t>
            </a:r>
            <a:r>
              <a:rPr lang="en-GB" sz="1500">
                <a:solidFill>
                  <a:schemeClr val="lt1"/>
                </a:solidFill>
              </a:rPr>
              <a:t> and </a:t>
            </a:r>
            <a:r>
              <a:rPr b="1" lang="en-GB" sz="1500">
                <a:solidFill>
                  <a:schemeClr val="lt1"/>
                </a:solidFill>
              </a:rPr>
              <a:t>ergonomic</a:t>
            </a:r>
            <a:r>
              <a:rPr lang="en-GB" sz="1500">
                <a:solidFill>
                  <a:schemeClr val="lt1"/>
                </a:solidFill>
              </a:rPr>
              <a:t> equipment to </a:t>
            </a:r>
            <a:r>
              <a:rPr b="1" lang="en-GB" sz="1500">
                <a:solidFill>
                  <a:schemeClr val="lt1"/>
                </a:solidFill>
              </a:rPr>
              <a:t>send you home the way you came to work</a:t>
            </a:r>
            <a:endParaRPr b="1" sz="1500">
              <a:solidFill>
                <a:schemeClr val="lt1"/>
              </a:solidFill>
            </a:endParaRPr>
          </a:p>
          <a:p>
            <a:pPr indent="0" lvl="0" marL="457200" rtl="0" algn="l">
              <a:lnSpc>
                <a:spcPct val="115000"/>
              </a:lnSpc>
              <a:spcBef>
                <a:spcPts val="0"/>
              </a:spcBef>
              <a:spcAft>
                <a:spcPts val="0"/>
              </a:spcAft>
              <a:buNone/>
            </a:pPr>
            <a:r>
              <a:t/>
            </a:r>
            <a:endParaRPr sz="1500">
              <a:solidFill>
                <a:schemeClr val="lt1"/>
              </a:solidFill>
            </a:endParaRPr>
          </a:p>
          <a:p>
            <a:pPr indent="-323850" lvl="0" marL="457200" rtl="0" algn="l">
              <a:lnSpc>
                <a:spcPct val="115000"/>
              </a:lnSpc>
              <a:spcBef>
                <a:spcPts val="0"/>
              </a:spcBef>
              <a:spcAft>
                <a:spcPts val="0"/>
              </a:spcAft>
              <a:buClr>
                <a:schemeClr val="lt1"/>
              </a:buClr>
              <a:buSzPts val="1500"/>
              <a:buChar char="●"/>
            </a:pPr>
            <a:r>
              <a:rPr lang="en-GB" sz="1500">
                <a:solidFill>
                  <a:schemeClr val="lt1"/>
                </a:solidFill>
              </a:rPr>
              <a:t>Continue to innovate our equipment and offerings based on your experience and feedback by providing excellent customer support. 24/7/365 access to our team</a:t>
            </a:r>
            <a:endParaRPr sz="1500">
              <a:solidFill>
                <a:schemeClr val="lt1"/>
              </a:solidFill>
            </a:endParaRPr>
          </a:p>
          <a:p>
            <a:pPr indent="0" lvl="0" marL="457200" rtl="0" algn="l">
              <a:lnSpc>
                <a:spcPct val="115000"/>
              </a:lnSpc>
              <a:spcBef>
                <a:spcPts val="0"/>
              </a:spcBef>
              <a:spcAft>
                <a:spcPts val="0"/>
              </a:spcAft>
              <a:buNone/>
            </a:pPr>
            <a:r>
              <a:t/>
            </a:r>
            <a:endParaRPr sz="1500">
              <a:solidFill>
                <a:schemeClr val="lt1"/>
              </a:solidFill>
            </a:endParaRPr>
          </a:p>
          <a:p>
            <a:pPr indent="-323850" lvl="0" marL="457200" rtl="0" algn="l">
              <a:lnSpc>
                <a:spcPct val="115000"/>
              </a:lnSpc>
              <a:spcBef>
                <a:spcPts val="0"/>
              </a:spcBef>
              <a:spcAft>
                <a:spcPts val="0"/>
              </a:spcAft>
              <a:buClr>
                <a:schemeClr val="lt1"/>
              </a:buClr>
              <a:buSzPts val="1500"/>
              <a:buChar char="●"/>
            </a:pPr>
            <a:r>
              <a:rPr lang="en-GB" sz="1500">
                <a:solidFill>
                  <a:schemeClr val="lt1"/>
                </a:solidFill>
              </a:rPr>
              <a:t>Provide multi-day training backed by experience ensuring your safety and </a:t>
            </a:r>
            <a:r>
              <a:rPr b="1" lang="en-GB" sz="1500">
                <a:solidFill>
                  <a:schemeClr val="lt1"/>
                </a:solidFill>
              </a:rPr>
              <a:t>maximize your productivity</a:t>
            </a:r>
            <a:endParaRPr b="1" sz="1500">
              <a:solidFill>
                <a:schemeClr val="lt1"/>
              </a:solidFill>
            </a:endParaRPr>
          </a:p>
        </p:txBody>
      </p:sp>
      <p:pic>
        <p:nvPicPr>
          <p:cNvPr id="255" name="Google Shape;255;p26"/>
          <p:cNvPicPr preferRelativeResize="0"/>
          <p:nvPr/>
        </p:nvPicPr>
        <p:blipFill>
          <a:blip r:embed="rId3">
            <a:alphaModFix/>
          </a:blip>
          <a:stretch>
            <a:fillRect/>
          </a:stretch>
        </p:blipFill>
        <p:spPr>
          <a:xfrm>
            <a:off x="1103799" y="345503"/>
            <a:ext cx="1521875" cy="1140974"/>
          </a:xfrm>
          <a:prstGeom prst="rect">
            <a:avLst/>
          </a:prstGeom>
          <a:noFill/>
          <a:ln>
            <a:noFill/>
          </a:ln>
        </p:spPr>
      </p:pic>
      <p:pic>
        <p:nvPicPr>
          <p:cNvPr id="256" name="Google Shape;256;p26"/>
          <p:cNvPicPr preferRelativeResize="0"/>
          <p:nvPr/>
        </p:nvPicPr>
        <p:blipFill>
          <a:blip r:embed="rId4">
            <a:alphaModFix/>
          </a:blip>
          <a:stretch>
            <a:fillRect/>
          </a:stretch>
        </p:blipFill>
        <p:spPr>
          <a:xfrm>
            <a:off x="2853875" y="345500"/>
            <a:ext cx="1338025" cy="1338025"/>
          </a:xfrm>
          <a:prstGeom prst="rect">
            <a:avLst/>
          </a:prstGeom>
          <a:noFill/>
          <a:ln>
            <a:noFill/>
          </a:ln>
        </p:spPr>
      </p:pic>
      <p:pic>
        <p:nvPicPr>
          <p:cNvPr id="257" name="Google Shape;257;p26"/>
          <p:cNvPicPr preferRelativeResize="0"/>
          <p:nvPr/>
        </p:nvPicPr>
        <p:blipFill>
          <a:blip r:embed="rId5">
            <a:alphaModFix/>
          </a:blip>
          <a:stretch>
            <a:fillRect/>
          </a:stretch>
        </p:blipFill>
        <p:spPr>
          <a:xfrm>
            <a:off x="120475" y="1781812"/>
            <a:ext cx="4829924" cy="30701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27" title="IMG_1261 2.jpg"/>
          <p:cNvPicPr preferRelativeResize="0"/>
          <p:nvPr/>
        </p:nvPicPr>
        <p:blipFill>
          <a:blip r:embed="rId3">
            <a:alphaModFix/>
          </a:blip>
          <a:stretch>
            <a:fillRect/>
          </a:stretch>
        </p:blipFill>
        <p:spPr>
          <a:xfrm>
            <a:off x="690900" y="1979105"/>
            <a:ext cx="3974774" cy="2981076"/>
          </a:xfrm>
          <a:prstGeom prst="rect">
            <a:avLst/>
          </a:prstGeom>
          <a:noFill/>
          <a:ln>
            <a:noFill/>
          </a:ln>
        </p:spPr>
      </p:pic>
      <p:pic>
        <p:nvPicPr>
          <p:cNvPr id="263" name="Google Shape;263;p27"/>
          <p:cNvPicPr preferRelativeResize="0"/>
          <p:nvPr/>
        </p:nvPicPr>
        <p:blipFill>
          <a:blip r:embed="rId4">
            <a:alphaModFix/>
          </a:blip>
          <a:stretch>
            <a:fillRect/>
          </a:stretch>
        </p:blipFill>
        <p:spPr>
          <a:xfrm>
            <a:off x="1634175" y="240075"/>
            <a:ext cx="1821249" cy="1365400"/>
          </a:xfrm>
          <a:prstGeom prst="rect">
            <a:avLst/>
          </a:prstGeom>
          <a:noFill/>
          <a:ln>
            <a:noFill/>
          </a:ln>
        </p:spPr>
      </p:pic>
      <p:sp>
        <p:nvSpPr>
          <p:cNvPr id="264" name="Google Shape;264;p27"/>
          <p:cNvSpPr txBox="1"/>
          <p:nvPr/>
        </p:nvSpPr>
        <p:spPr>
          <a:xfrm>
            <a:off x="0" y="1642400"/>
            <a:ext cx="9305700" cy="1087800"/>
          </a:xfrm>
          <a:prstGeom prst="rect">
            <a:avLst/>
          </a:prstGeom>
          <a:noFill/>
          <a:ln>
            <a:noFill/>
          </a:ln>
        </p:spPr>
        <p:txBody>
          <a:bodyPr anchorCtr="0" anchor="t" bIns="91425" lIns="91425" spcFirstLastPara="1" rIns="91425" wrap="square" tIns="91425">
            <a:noAutofit/>
          </a:bodyPr>
          <a:lstStyle/>
          <a:p>
            <a:pPr indent="-323850" lvl="1" marL="914400" rtl="0" algn="l">
              <a:spcBef>
                <a:spcPts val="0"/>
              </a:spcBef>
              <a:spcAft>
                <a:spcPts val="0"/>
              </a:spcAft>
              <a:buClr>
                <a:srgbClr val="FFFFFF"/>
              </a:buClr>
              <a:buSzPts val="1500"/>
              <a:buChar char="○"/>
            </a:pPr>
            <a:r>
              <a:rPr b="1" lang="en-GB" sz="1500">
                <a:solidFill>
                  <a:srgbClr val="FFFFFF"/>
                </a:solidFill>
              </a:rPr>
              <a:t>AWARDED A U.S. PATENT </a:t>
            </a:r>
            <a:endParaRPr b="1" sz="1500">
              <a:solidFill>
                <a:srgbClr val="FFFFFF"/>
              </a:solidFill>
            </a:endParaRPr>
          </a:p>
        </p:txBody>
      </p:sp>
      <p:pic>
        <p:nvPicPr>
          <p:cNvPr id="265" name="Google Shape;265;p27"/>
          <p:cNvPicPr preferRelativeResize="0"/>
          <p:nvPr/>
        </p:nvPicPr>
        <p:blipFill>
          <a:blip r:embed="rId5">
            <a:alphaModFix/>
          </a:blip>
          <a:stretch>
            <a:fillRect/>
          </a:stretch>
        </p:blipFill>
        <p:spPr>
          <a:xfrm>
            <a:off x="5691427" y="900350"/>
            <a:ext cx="3138276" cy="4059825"/>
          </a:xfrm>
          <a:prstGeom prst="rect">
            <a:avLst/>
          </a:prstGeom>
          <a:noFill/>
          <a:ln>
            <a:noFill/>
          </a:ln>
        </p:spPr>
      </p:pic>
      <p:sp>
        <p:nvSpPr>
          <p:cNvPr id="266" name="Google Shape;266;p27"/>
          <p:cNvSpPr txBox="1"/>
          <p:nvPr>
            <p:ph idx="4294967295" type="ctrTitle"/>
          </p:nvPr>
        </p:nvSpPr>
        <p:spPr>
          <a:xfrm>
            <a:off x="5386725" y="127300"/>
            <a:ext cx="3855900" cy="54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sz="2100">
                <a:solidFill>
                  <a:srgbClr val="C10030"/>
                </a:solidFill>
                <a:latin typeface="Arial"/>
                <a:ea typeface="Arial"/>
                <a:cs typeface="Arial"/>
                <a:sym typeface="Arial"/>
              </a:rPr>
              <a:t>INNOVATION ACKNOWLEDGED</a:t>
            </a:r>
            <a:endParaRPr b="1" sz="1900">
              <a:solidFill>
                <a:srgbClr val="C1003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